
<file path=[Content_Types].xml><?xml version="1.0" encoding="utf-8"?>
<Types xmlns="http://schemas.openxmlformats.org/package/2006/content-types">
  <Override PartName="/ppt/slides/slide41.xml" ContentType="application/vnd.openxmlformats-officedocument.presentationml.slide+xml"/>
  <Override PartName="/ppt/slideLayouts/slideLayout4.xml" ContentType="application/vnd.openxmlformats-officedocument.presentationml.slideLayout+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Layouts/slideLayout15.xml" ContentType="application/vnd.openxmlformats-officedocument.presentationml.slideLayout+xml"/>
  <Override PartName="/ppt/slides/slide66.xml" ContentType="application/vnd.openxmlformats-officedocument.presentationml.slide+xml"/>
  <Override PartName="/ppt/theme/theme1.xml" ContentType="application/vnd.openxmlformats-officedocument.theme+xml"/>
  <Override PartName="/ppt/tags/tag1.xml" ContentType="application/vnd.openxmlformats-officedocument.presentationml.tags+xml"/>
  <Override PartName="/ppt/notesSlides/notesSlide2.xml" ContentType="application/vnd.openxmlformats-officedocument.presentationml.notesSlide+xml"/>
  <Override PartName="/ppt/slides/slide75.xml" ContentType="application/vnd.openxmlformats-officedocument.presentationml.slide+xml"/>
  <Default Extension="xls" ContentType="application/vnd.ms-excel"/>
  <Override PartName="/ppt/slides/slide85.xml" ContentType="application/vnd.openxmlformats-officedocument.presentationml.slide+xml"/>
  <Override PartName="/ppt/embeddings/oleObject1.bin" ContentType="application/vnd.openxmlformats-officedocument.oleObject"/>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108.xml" ContentType="application/vnd.openxmlformats-officedocument.presentationml.slide+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notesSlides/notesSlide46.xml" ContentType="application/vnd.openxmlformats-officedocument.presentationml.notes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Layouts/slideLayout16.xml" ContentType="application/vnd.openxmlformats-officedocument.presentationml.slideLayout+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Default Extension="emf" ContentType="image/x-emf"/>
  <Override PartName="/ppt/slides/slide86.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s/slide109.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notesSlides/notesSlide41.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Layouts/slideLayout17.xml" ContentType="application/vnd.openxmlformats-officedocument.presentationml.slideLayout+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Layouts/slideLayout1.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42.xml" ContentType="application/vnd.openxmlformats-officedocument.presentationml.notesSlide+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Override PartName="/ppt/notesSlides/notesSlide48.xml" ContentType="application/vnd.openxmlformats-officedocument.presentationml.notesSlide+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Layouts/slideLayout18.xml" ContentType="application/vnd.openxmlformats-officedocument.presentationml.slideLayout+xml"/>
  <Override PartName="/ppt/slides/slide100.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s/slide105.xml" ContentType="application/vnd.openxmlformats-officedocument.presentationml.slide+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notesSlides/notesSlide24.xml" ContentType="application/vnd.openxmlformats-officedocument.presentationml.notesSlide+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Default Extension="wmf" ContentType="image/x-wmf"/>
  <Override PartName="/ppt/slideLayouts/slideLayout8.xml" ContentType="application/vnd.openxmlformats-officedocument.presentationml.slideLayout+xml"/>
  <Override PartName="/ppt/notesSlides/notesSlide43.xml" ContentType="application/vnd.openxmlformats-officedocument.presentationml.notesSlide+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73.xml" ContentType="application/vnd.openxmlformats-officedocument.presentationml.slide+xml"/>
  <Override PartName="/ppt/presentation.xml" ContentType="application/vnd.openxmlformats-officedocument.presentationml.presentation.main+xml"/>
  <Override PartName="/ppt/notesSlides/notesSlide49.xml" ContentType="application/vnd.openxmlformats-officedocument.presentationml.notesSlide+xml"/>
  <Override PartName="/ppt/slides/slide83.xml" ContentType="application/vnd.openxmlformats-officedocument.presentationml.slide+xml"/>
  <Default Extension="tiff" ContentType="image/tiff"/>
  <Override PartName="/ppt/slides/slide93.xml" ContentType="application/vnd.openxmlformats-officedocument.presentationml.slide+xml"/>
  <Override PartName="/ppt/slideLayouts/slideLayout19.xml" ContentType="application/vnd.openxmlformats-officedocument.presentationml.slideLayout+xml"/>
  <Override PartName="/ppt/slides/slide101.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slides/slide40.xml" ContentType="application/vnd.openxmlformats-officedocument.presentationml.slide+xml"/>
  <Override PartName="/ppt/slideLayouts/slideLayout3.xml" ContentType="application/vnd.openxmlformats-officedocument.presentationml.slideLayout+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Default Extension="pdf" ContentType="application/pdf"/>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slides/slide99.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s/slide107.xml" ContentType="application/vnd.openxmlformats-officedocument.presentationml.slide+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01" r:id="rId1"/>
  </p:sldMasterIdLst>
  <p:notesMasterIdLst>
    <p:notesMasterId r:id="rId111"/>
  </p:notesMasterIdLst>
  <p:handoutMasterIdLst>
    <p:handoutMasterId r:id="rId112"/>
  </p:handoutMasterIdLst>
  <p:sldIdLst>
    <p:sldId id="548" r:id="rId2"/>
    <p:sldId id="1780" r:id="rId3"/>
    <p:sldId id="1716" r:id="rId4"/>
    <p:sldId id="1717" r:id="rId5"/>
    <p:sldId id="1781" r:id="rId6"/>
    <p:sldId id="1819" r:id="rId7"/>
    <p:sldId id="1718" r:id="rId8"/>
    <p:sldId id="2126" r:id="rId9"/>
    <p:sldId id="1719" r:id="rId10"/>
    <p:sldId id="2118" r:id="rId11"/>
    <p:sldId id="1782" r:id="rId12"/>
    <p:sldId id="1783" r:id="rId13"/>
    <p:sldId id="2008" r:id="rId14"/>
    <p:sldId id="2127" r:id="rId15"/>
    <p:sldId id="2128" r:id="rId16"/>
    <p:sldId id="2009" r:id="rId17"/>
    <p:sldId id="1785" r:id="rId18"/>
    <p:sldId id="1786" r:id="rId19"/>
    <p:sldId id="2119" r:id="rId20"/>
    <p:sldId id="1787" r:id="rId21"/>
    <p:sldId id="1789" r:id="rId22"/>
    <p:sldId id="2129" r:id="rId23"/>
    <p:sldId id="1906" r:id="rId24"/>
    <p:sldId id="1907" r:id="rId25"/>
    <p:sldId id="1908" r:id="rId26"/>
    <p:sldId id="1914" r:id="rId27"/>
    <p:sldId id="1915" r:id="rId28"/>
    <p:sldId id="1916" r:id="rId29"/>
    <p:sldId id="1929" r:id="rId30"/>
    <p:sldId id="1932" r:id="rId31"/>
    <p:sldId id="1933" r:id="rId32"/>
    <p:sldId id="1934" r:id="rId33"/>
    <p:sldId id="1935" r:id="rId34"/>
    <p:sldId id="1936" r:id="rId35"/>
    <p:sldId id="1937" r:id="rId36"/>
    <p:sldId id="1938" r:id="rId37"/>
    <p:sldId id="1940" r:id="rId38"/>
    <p:sldId id="1941" r:id="rId39"/>
    <p:sldId id="1943" r:id="rId40"/>
    <p:sldId id="1944" r:id="rId41"/>
    <p:sldId id="2120" r:id="rId42"/>
    <p:sldId id="1945" r:id="rId43"/>
    <p:sldId id="1947" r:id="rId44"/>
    <p:sldId id="2121" r:id="rId45"/>
    <p:sldId id="1949" r:id="rId46"/>
    <p:sldId id="1950" r:id="rId47"/>
    <p:sldId id="1952" r:id="rId48"/>
    <p:sldId id="1953" r:id="rId49"/>
    <p:sldId id="1954" r:id="rId50"/>
    <p:sldId id="1955" r:id="rId51"/>
    <p:sldId id="1956" r:id="rId52"/>
    <p:sldId id="2122" r:id="rId53"/>
    <p:sldId id="1959" r:id="rId54"/>
    <p:sldId id="1960" r:id="rId55"/>
    <p:sldId id="1961" r:id="rId56"/>
    <p:sldId id="1962" r:id="rId57"/>
    <p:sldId id="1963" r:id="rId58"/>
    <p:sldId id="1964" r:id="rId59"/>
    <p:sldId id="1965" r:id="rId60"/>
    <p:sldId id="1966" r:id="rId61"/>
    <p:sldId id="1967" r:id="rId62"/>
    <p:sldId id="1968" r:id="rId63"/>
    <p:sldId id="1970" r:id="rId64"/>
    <p:sldId id="1971" r:id="rId65"/>
    <p:sldId id="1972" r:id="rId66"/>
    <p:sldId id="1973" r:id="rId67"/>
    <p:sldId id="1974" r:id="rId68"/>
    <p:sldId id="1975" r:id="rId69"/>
    <p:sldId id="1976" r:id="rId70"/>
    <p:sldId id="1977" r:id="rId71"/>
    <p:sldId id="2117" r:id="rId72"/>
    <p:sldId id="2114" r:id="rId73"/>
    <p:sldId id="2115" r:id="rId74"/>
    <p:sldId id="2116" r:id="rId75"/>
    <p:sldId id="1798" r:id="rId76"/>
    <p:sldId id="1799" r:id="rId77"/>
    <p:sldId id="1800" r:id="rId78"/>
    <p:sldId id="2124" r:id="rId79"/>
    <p:sldId id="2125" r:id="rId80"/>
    <p:sldId id="2123" r:id="rId81"/>
    <p:sldId id="2010" r:id="rId82"/>
    <p:sldId id="2011" r:id="rId83"/>
    <p:sldId id="2012" r:id="rId84"/>
    <p:sldId id="2013" r:id="rId85"/>
    <p:sldId id="1887" r:id="rId86"/>
    <p:sldId id="1888" r:id="rId87"/>
    <p:sldId id="1895" r:id="rId88"/>
    <p:sldId id="1896" r:id="rId89"/>
    <p:sldId id="1897" r:id="rId90"/>
    <p:sldId id="1898" r:id="rId91"/>
    <p:sldId id="1899" r:id="rId92"/>
    <p:sldId id="1978" r:id="rId93"/>
    <p:sldId id="1979" r:id="rId94"/>
    <p:sldId id="1981" r:id="rId95"/>
    <p:sldId id="1982" r:id="rId96"/>
    <p:sldId id="1984" r:id="rId97"/>
    <p:sldId id="1985" r:id="rId98"/>
    <p:sldId id="2007" r:id="rId99"/>
    <p:sldId id="1992" r:id="rId100"/>
    <p:sldId id="1993" r:id="rId101"/>
    <p:sldId id="2015" r:id="rId102"/>
    <p:sldId id="2001" r:id="rId103"/>
    <p:sldId id="2002" r:id="rId104"/>
    <p:sldId id="1994" r:id="rId105"/>
    <p:sldId id="1995" r:id="rId106"/>
    <p:sldId id="1998" r:id="rId107"/>
    <p:sldId id="1999" r:id="rId108"/>
    <p:sldId id="2003" r:id="rId109"/>
    <p:sldId id="1997" r:id="rId110"/>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4" frameSlides="1"/>
  <p:showPr showNarration="1" useTimings="0">
    <p:present/>
    <p:sldAll/>
    <p:penClr>
      <a:schemeClr val="tx1"/>
    </p:penClr>
  </p:showPr>
  <p:clrMru>
    <a:srgbClr val="171717"/>
    <a:srgbClr val="BCBCBC"/>
    <a:srgbClr val="FF920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showComments="0">
  <p:normalViewPr vertBarState="minimized">
    <p:restoredLeft sz="32988" autoAdjust="0"/>
    <p:restoredTop sz="94660"/>
  </p:normalViewPr>
  <p:slideViewPr>
    <p:cSldViewPr>
      <p:cViewPr>
        <p:scale>
          <a:sx n="75" d="100"/>
          <a:sy n="75" d="100"/>
        </p:scale>
        <p:origin x="-736"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344"/>
    </p:cViewPr>
  </p:sorterViewPr>
  <p:notesViewPr>
    <p:cSldViewPr snapToGrid="0" snapToObjects="1">
      <p:cViewPr varScale="1">
        <p:scale>
          <a:sx n="53" d="100"/>
          <a:sy n="53" d="100"/>
        </p:scale>
        <p:origin x="-2624" y="-11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notesMaster" Target="notesMasters/notesMaster1.xml"/><Relationship Id="rId112" Type="http://schemas.openxmlformats.org/officeDocument/2006/relationships/handoutMaster" Target="handoutMasters/handoutMaster1.xml"/><Relationship Id="rId113" Type="http://schemas.openxmlformats.org/officeDocument/2006/relationships/printerSettings" Target="printerSettings/printerSettings1.bin"/><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93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cs typeface="ＭＳ Ｐゴシック" charset="-128"/>
              </a:defRPr>
            </a:lvl1pPr>
          </a:lstStyle>
          <a:p>
            <a:endParaRPr lang="en-US" altLang="ja-JP" dirty="0"/>
          </a:p>
        </p:txBody>
      </p:sp>
      <p:sp>
        <p:nvSpPr>
          <p:cNvPr id="3932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ＭＳ Ｐゴシック" charset="-128"/>
              </a:defRPr>
            </a:lvl1pPr>
          </a:lstStyle>
          <a:p>
            <a:endParaRPr lang="en-US" altLang="ja-JP" dirty="0"/>
          </a:p>
        </p:txBody>
      </p:sp>
      <p:sp>
        <p:nvSpPr>
          <p:cNvPr id="3932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cs typeface="ＭＳ Ｐゴシック" charset="-128"/>
              </a:defRPr>
            </a:lvl1pPr>
          </a:lstStyle>
          <a:p>
            <a:endParaRPr lang="en-US" altLang="ja-JP" dirty="0"/>
          </a:p>
        </p:txBody>
      </p:sp>
      <p:sp>
        <p:nvSpPr>
          <p:cNvPr id="3932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ＭＳ Ｐゴシック" charset="-128"/>
              </a:defRPr>
            </a:lvl1pPr>
          </a:lstStyle>
          <a:p>
            <a:fld id="{39B59247-0779-9342-BAEC-5E02D6658B81}" type="slidenum">
              <a:rPr lang="en-US" altLang="ja-JP"/>
              <a:pPr/>
              <a:t>‹#›</a:t>
            </a:fld>
            <a:endParaRPr lang="en-US" altLang="ja-JP"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cs typeface="ＭＳ Ｐゴシック" charset="-128"/>
              </a:defRPr>
            </a:lvl1pPr>
          </a:lstStyle>
          <a:p>
            <a:endParaRPr lang="en-US" altLang="ja-JP" dirty="0"/>
          </a:p>
        </p:txBody>
      </p:sp>
      <p:sp>
        <p:nvSpPr>
          <p:cNvPr id="392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ＭＳ Ｐゴシック" charset="-128"/>
              </a:defRPr>
            </a:lvl1pPr>
          </a:lstStyle>
          <a:p>
            <a:endParaRPr lang="en-US" altLang="ja-JP" dirty="0"/>
          </a:p>
        </p:txBody>
      </p:sp>
      <p:sp>
        <p:nvSpPr>
          <p:cNvPr id="392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92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392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cs typeface="ＭＳ Ｐゴシック" charset="-128"/>
              </a:defRPr>
            </a:lvl1pPr>
          </a:lstStyle>
          <a:p>
            <a:endParaRPr lang="en-US" altLang="ja-JP" dirty="0"/>
          </a:p>
        </p:txBody>
      </p:sp>
      <p:sp>
        <p:nvSpPr>
          <p:cNvPr id="392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ＭＳ Ｐゴシック" charset="-128"/>
              </a:defRPr>
            </a:lvl1pPr>
          </a:lstStyle>
          <a:p>
            <a:fld id="{BE48F904-448A-754D-95C7-E8FFF4994214}" type="slidenum">
              <a:rPr lang="en-US" altLang="ja-JP"/>
              <a:pPr/>
              <a:t>‹#›</a:t>
            </a:fld>
            <a:endParaRPr lang="en-US" altLang="ja-JP"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D35F9D-E623-3442-92C2-10FAD16CFC41}" type="slidenum">
              <a:rPr lang="en-US" altLang="ja-JP"/>
              <a:pPr/>
              <a:t>1</a:t>
            </a:fld>
            <a:endParaRPr lang="en-US" altLang="ja-JP" dirty="0"/>
          </a:p>
        </p:txBody>
      </p:sp>
      <p:sp>
        <p:nvSpPr>
          <p:cNvPr id="1058818" name="Rectangle 2"/>
          <p:cNvSpPr>
            <a:spLocks noGrp="1" noRot="1" noChangeAspect="1" noChangeArrowheads="1" noTextEdit="1"/>
          </p:cNvSpPr>
          <p:nvPr>
            <p:ph type="sldImg"/>
          </p:nvPr>
        </p:nvSpPr>
        <p:spPr>
          <a:ln/>
        </p:spPr>
      </p:sp>
      <p:sp>
        <p:nvSpPr>
          <p:cNvPr id="10588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D350DB3B-0CB4-6B46-A634-9F9FA40135FA}" type="slidenum">
              <a:rPr lang="en-US"/>
              <a:pPr/>
              <a:t>13</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6A711C08-70CE-E649-A731-E987858026A3}" type="slidenum">
              <a:rPr lang="en-US"/>
              <a:pPr/>
              <a:t>14</a:t>
            </a:fld>
            <a:endParaRPr lang="en-US" dirty="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8D549E3-8418-1448-AE12-F32281A9E8B1}" type="slidenum">
              <a:rPr lang="en-US"/>
              <a:pPr/>
              <a:t>17</a:t>
            </a:fld>
            <a:endParaRPr lang="en-US" dirty="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03C620B5-FFE8-E940-B904-DC102384CBD7}" type="slidenum">
              <a:rPr lang="en-US"/>
              <a:pPr/>
              <a:t>18</a:t>
            </a:fld>
            <a:endParaRPr lang="en-US" dirty="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5E1775F-8954-3148-A186-29FD02DF8703}" type="slidenum">
              <a:rPr lang="en-US"/>
              <a:pPr/>
              <a:t>19</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r>
              <a:rPr lang="en-US"/>
              <a:t>Self explanatory – American kids don’t walk or bike like they used to.</a:t>
            </a:r>
          </a:p>
          <a:p>
            <a:r>
              <a:rPr lang="en-US"/>
              <a:t>Time permitting – ask the audience to raise their hands if they walked or biked to school as kids. Most hands will go up. Then ask those who are parents to raise their hands if their own kids walk or bike to school. Watch the hands stay down.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9A9DFFF5-07F1-1D42-AB19-673F810E7A6B}" type="slidenum">
              <a:rPr lang="en-US"/>
              <a:pPr/>
              <a:t>21</a:t>
            </a:fld>
            <a:endParaRPr lang="en-US" dirty="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8FBEF640-EA91-CD43-9167-FF9EA49087A2}" type="slidenum">
              <a:rPr lang="en-US"/>
              <a:pPr/>
              <a:t>23</a:t>
            </a:fld>
            <a:endParaRPr 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2EC4AB-E1D2-964D-B0E0-13C6960274F9}" type="slidenum">
              <a:rPr lang="en-US" altLang="ja-JP"/>
              <a:pPr/>
              <a:t>24</a:t>
            </a:fld>
            <a:endParaRPr lang="en-US" altLang="ja-JP"/>
          </a:p>
        </p:txBody>
      </p:sp>
      <p:sp>
        <p:nvSpPr>
          <p:cNvPr id="965634" name="Rectangle 2"/>
          <p:cNvSpPr>
            <a:spLocks noGrp="1" noRot="1" noChangeAspect="1" noChangeArrowheads="1" noTextEdit="1"/>
          </p:cNvSpPr>
          <p:nvPr>
            <p:ph type="sldImg"/>
          </p:nvPr>
        </p:nvSpPr>
        <p:spPr bwMode="auto">
          <a:xfrm>
            <a:off x="1155700" y="682625"/>
            <a:ext cx="4548188" cy="3411538"/>
          </a:xfrm>
          <a:prstGeom prst="rect">
            <a:avLst/>
          </a:prstGeom>
          <a:noFill/>
          <a:ln>
            <a:solidFill>
              <a:srgbClr val="000000"/>
            </a:solidFill>
            <a:miter lim="800000"/>
            <a:headEnd/>
            <a:tailEnd/>
          </a:ln>
        </p:spPr>
      </p:sp>
      <p:sp>
        <p:nvSpPr>
          <p:cNvPr id="965635" name="Rectangle 3"/>
          <p:cNvSpPr>
            <a:spLocks noGrp="1" noChangeArrowheads="1"/>
          </p:cNvSpPr>
          <p:nvPr>
            <p:ph type="body" idx="1"/>
          </p:nvPr>
        </p:nvSpPr>
        <p:spPr bwMode="auto">
          <a:xfrm>
            <a:off x="914400" y="4321175"/>
            <a:ext cx="5029200" cy="4170363"/>
          </a:xfrm>
          <a:prstGeom prst="rect">
            <a:avLst/>
          </a:prstGeom>
          <a:noFill/>
          <a:ln w="12700">
            <a:miter lim="800000"/>
            <a:headEnd type="none" w="sm" len="sm"/>
            <a:tailEnd type="none" w="sm" len="sm"/>
          </a:ln>
        </p:spPr>
        <p:txBody>
          <a:bodyPr>
            <a:prstTxWarp prst="textNoShape">
              <a:avLst/>
            </a:prstTxWarp>
          </a:bodyPr>
          <a:lstStyle/>
          <a:p>
            <a:pPr>
              <a:tabLst>
                <a:tab pos="346075" algn="l"/>
                <a:tab pos="744538" algn="l"/>
              </a:tabLst>
            </a:pPr>
            <a:r>
              <a:rPr lang="en-US" sz="1400"/>
              <a:t>Two big areas of focus:</a:t>
            </a:r>
          </a:p>
          <a:p>
            <a:pPr>
              <a:tabLst>
                <a:tab pos="346075" algn="l"/>
                <a:tab pos="744538" algn="l"/>
              </a:tabLst>
            </a:pPr>
            <a:r>
              <a:rPr lang="en-US" sz="1400"/>
              <a:t>	1. Land use and the shape and density of development</a:t>
            </a:r>
          </a:p>
          <a:p>
            <a:pPr>
              <a:tabLst>
                <a:tab pos="346075" algn="l"/>
                <a:tab pos="744538" algn="l"/>
              </a:tabLst>
            </a:pPr>
            <a:r>
              <a:rPr lang="en-US" sz="1400"/>
              <a:t>		- keep City compact</a:t>
            </a:r>
          </a:p>
          <a:p>
            <a:pPr>
              <a:tabLst>
                <a:tab pos="346075" algn="l"/>
                <a:tab pos="744538" algn="l"/>
              </a:tabLst>
            </a:pPr>
            <a:r>
              <a:rPr lang="en-US" sz="1400"/>
              <a:t>		- mix job with housing</a:t>
            </a:r>
          </a:p>
          <a:p>
            <a:pPr>
              <a:tabLst>
                <a:tab pos="346075" algn="l"/>
                <a:tab pos="744538" algn="l"/>
              </a:tabLst>
            </a:pPr>
            <a:r>
              <a:rPr lang="en-US" sz="1400"/>
              <a:t>		- encourage development near transit arterials</a:t>
            </a:r>
          </a:p>
          <a:p>
            <a:pPr>
              <a:tabLst>
                <a:tab pos="346075" algn="l"/>
                <a:tab pos="744538" algn="l"/>
              </a:tabLst>
            </a:pPr>
            <a:r>
              <a:rPr lang="en-US" sz="1400"/>
              <a:t>	2. Transit</a:t>
            </a:r>
          </a:p>
          <a:p>
            <a:pPr>
              <a:tabLst>
                <a:tab pos="346075" algn="l"/>
                <a:tab pos="744538" algn="l"/>
              </a:tabLst>
            </a:pPr>
            <a:r>
              <a:rPr lang="en-US" sz="1400"/>
              <a:t>		- expanded light-rail system</a:t>
            </a:r>
          </a:p>
          <a:p>
            <a:pPr>
              <a:tabLst>
                <a:tab pos="346075" algn="l"/>
                <a:tab pos="744538" algn="l"/>
              </a:tabLst>
            </a:pPr>
            <a:endParaRPr lang="en-US" sz="1400"/>
          </a:p>
          <a:p>
            <a:pPr>
              <a:tabLst>
                <a:tab pos="346075" algn="l"/>
                <a:tab pos="744538" algn="l"/>
              </a:tabLst>
            </a:pPr>
            <a:endParaRPr lang="en-US" sz="1400"/>
          </a:p>
          <a:p>
            <a:pPr>
              <a:tabLst>
                <a:tab pos="346075" algn="l"/>
                <a:tab pos="744538" algn="l"/>
              </a:tabLst>
            </a:pPr>
            <a:endParaRPr lang="en-US" sz="1400"/>
          </a:p>
          <a:p>
            <a:pPr>
              <a:tabLst>
                <a:tab pos="346075" algn="l"/>
                <a:tab pos="744538" algn="l"/>
              </a:tabLst>
            </a:pPr>
            <a:r>
              <a:rPr lang="en-US" sz="1400"/>
              <a:t>Also promoting other alternatives to private vehicle travel. . .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138219-F154-8D47-8FC5-7A376761C71D}" type="slidenum">
              <a:rPr lang="en-US" altLang="ja-JP"/>
              <a:pPr/>
              <a:t>25</a:t>
            </a:fld>
            <a:endParaRPr lang="en-US" altLang="ja-JP"/>
          </a:p>
        </p:txBody>
      </p:sp>
      <p:sp>
        <p:nvSpPr>
          <p:cNvPr id="9676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6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36F15ED0-3A26-BD47-9560-D51D6E1EAED1}" type="slidenum">
              <a:rPr lang="en-US"/>
              <a:pPr/>
              <a:t>28</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lIns="91427" tIns="45713" rIns="91427" bIns="45713"/>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0E7F7C13-208F-8E44-813A-3FE616F82ADF}" type="slidenum">
              <a:rPr lang="en-US"/>
              <a:pPr/>
              <a:t>3</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9B50B4DB-D102-9744-B061-0E33D6CAA6EC}" type="slidenum">
              <a:rPr lang="en-US"/>
              <a:pPr/>
              <a:t>34</a:t>
            </a:fld>
            <a:endParaRPr lang="en-US"/>
          </a:p>
        </p:txBody>
      </p:sp>
      <p:sp>
        <p:nvSpPr>
          <p:cNvPr id="116739" name="Rectangle 2"/>
          <p:cNvSpPr>
            <a:spLocks noGrp="1" noRot="1" noChangeAspect="1" noChangeArrowheads="1" noTextEdit="1"/>
          </p:cNvSpPr>
          <p:nvPr>
            <p:ph type="sldImg"/>
          </p:nvPr>
        </p:nvSpPr>
        <p:spPr>
          <a:xfrm>
            <a:off x="2387600" y="304800"/>
            <a:ext cx="2236788" cy="1676400"/>
          </a:xfrm>
          <a:ln/>
        </p:spPr>
      </p:sp>
      <p:sp>
        <p:nvSpPr>
          <p:cNvPr id="1167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D72EE1-CADE-5A46-A8F8-284D41DF42AB}" type="slidenum">
              <a:rPr lang="en-US"/>
              <a:pPr>
                <a:defRPr/>
              </a:pPr>
              <a:t>36</a:t>
            </a:fld>
            <a:endParaRPr lang="en-US"/>
          </a:p>
        </p:txBody>
      </p:sp>
      <p:sp>
        <p:nvSpPr>
          <p:cNvPr id="105475" name="Rectangle 2"/>
          <p:cNvSpPr>
            <a:spLocks noGrp="1" noRot="1" noChangeAspect="1" noChangeArrowheads="1" noTextEdit="1"/>
          </p:cNvSpPr>
          <p:nvPr>
            <p:ph type="sldImg"/>
          </p:nvPr>
        </p:nvSpPr>
        <p:spPr>
          <a:xfrm>
            <a:off x="1143000" y="685800"/>
            <a:ext cx="4573588" cy="3430588"/>
          </a:xfrm>
          <a:ln/>
        </p:spPr>
      </p:sp>
      <p:sp>
        <p:nvSpPr>
          <p:cNvPr id="105476" name="Rectangle 3"/>
          <p:cNvSpPr>
            <a:spLocks noGrp="1" noChangeArrowheads="1"/>
          </p:cNvSpPr>
          <p:nvPr>
            <p:ph type="body" idx="1"/>
          </p:nvPr>
        </p:nvSpPr>
        <p:spPr>
          <a:xfrm>
            <a:off x="914400" y="4343400"/>
            <a:ext cx="5029200" cy="4114800"/>
          </a:xfrm>
          <a:noFill/>
          <a:ln/>
        </p:spPr>
        <p:txBody>
          <a:bodyPr/>
          <a:lstStyle/>
          <a:p>
            <a:r>
              <a:rPr lang="en-US">
                <a:latin typeface="Arial" charset="0"/>
                <a:ea typeface="ＭＳ Ｐゴシック" charset="-128"/>
                <a:cs typeface="ＭＳ Ｐゴシック" charset="-128"/>
              </a:rPr>
              <a:t>Color IR Flight Lines.jpg. Map showing flight lines that Bergman Photographic Services of SE Portland flew for the four county, bi-state color infrared photography flight.  Audubon Society is listed with BPS because Portland Audubon Society offered to put up $20,000 to guarantee BSP that they would be paid for the flight, should Metro fail to raise the funds.  Metro had no money in its budget to pay for the flight and the participants were concerned that waiting a full year, when Metro might have the funds, would result in a loss of momentum for the greenspaces initiative.  Joe Poracsky successfully and correctly argued that the flight would ultimately be viewed as a boon to BPS and Mel Huie went to work to raise the $20,000, which he successfully did.  Funding came in small amounts (e.g. $100 from Friends of Fairview and Blue Lakes) and larger amounts from local jurisdictions, the Corps of Engineers, and others.  Ultimately the entire $20,000 was raised.  Subsequent to this effort Bergman Photographic began yearly flights on speculation because the response was so positive, interestingly, from the development industry.  (Joe Poracsky can fill in details on this point)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E081FD-01FA-A84A-8C03-258A09553DB1}" type="slidenum">
              <a:rPr lang="en-US"/>
              <a:pPr>
                <a:defRPr/>
              </a:pPr>
              <a:t>40</a:t>
            </a:fld>
            <a:endParaRPr lang="en-US"/>
          </a:p>
        </p:txBody>
      </p:sp>
      <p:sp>
        <p:nvSpPr>
          <p:cNvPr id="155651" name="Rectangle 2"/>
          <p:cNvSpPr>
            <a:spLocks noGrp="1" noRot="1" noChangeAspect="1" noChangeArrowheads="1" noTextEdit="1"/>
          </p:cNvSpPr>
          <p:nvPr>
            <p:ph type="sldImg"/>
          </p:nvPr>
        </p:nvSpPr>
        <p:spPr>
          <a:xfrm>
            <a:off x="1147763" y="687388"/>
            <a:ext cx="4560887" cy="3421062"/>
          </a:xfrm>
          <a:ln w="12700" cap="flat">
            <a:solidFill>
              <a:schemeClr val="tx1"/>
            </a:solidFill>
          </a:ln>
        </p:spPr>
      </p:sp>
      <p:sp>
        <p:nvSpPr>
          <p:cNvPr id="155652" name="Rectangle 3"/>
          <p:cNvSpPr>
            <a:spLocks noGrp="1" noChangeArrowheads="1"/>
          </p:cNvSpPr>
          <p:nvPr>
            <p:ph type="body" idx="1"/>
          </p:nvPr>
        </p:nvSpPr>
        <p:spPr>
          <a:xfrm>
            <a:off x="909638" y="4343400"/>
            <a:ext cx="5037137" cy="4121150"/>
          </a:xfrm>
          <a:noFill/>
          <a:ln/>
        </p:spPr>
        <p:txBody>
          <a:bodyPr lIns="92177" tIns="45307" rIns="92177" bIns="45307"/>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C0289C-AB6C-2B49-B56A-832BA7D56DBD}" type="slidenum">
              <a:rPr lang="en-US"/>
              <a:pPr/>
              <a:t>41</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p>
            <a:pPr>
              <a:defRPr/>
            </a:pPr>
            <a:fld id="{67E67947-5BBA-D345-B57C-E8407C21523F}" type="slidenum">
              <a:rPr lang="en-US" smtClean="0"/>
              <a:pPr>
                <a:defRPr/>
              </a:pPr>
              <a:t>42</a:t>
            </a:fld>
            <a:endParaRPr lang="en-US" smtClean="0"/>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2400" smtClean="0">
              <a:latin typeface="Arial"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1095375" y="673100"/>
            <a:ext cx="4608513" cy="3455988"/>
          </a:xfrm>
          <a:ln/>
        </p:spPr>
      </p:sp>
      <p:sp>
        <p:nvSpPr>
          <p:cNvPr id="87043" name="Rectangle 3"/>
          <p:cNvSpPr>
            <a:spLocks noGrp="1" noChangeArrowheads="1"/>
          </p:cNvSpPr>
          <p:nvPr>
            <p:ph type="body" idx="1"/>
          </p:nvPr>
        </p:nvSpPr>
        <p:spPr>
          <a:xfrm>
            <a:off x="896938" y="4352925"/>
            <a:ext cx="5083175" cy="4132263"/>
          </a:xfrm>
          <a:noFill/>
          <a:ln/>
        </p:spPr>
        <p:txBody>
          <a:bodyPr/>
          <a:lstStyle/>
          <a:p>
            <a:r>
              <a:rPr lang="en-US">
                <a:latin typeface="Arial" charset="0"/>
                <a:ea typeface="ＭＳ Ｐゴシック" charset="-128"/>
                <a:cs typeface="ＭＳ Ｐゴシック" charset="-128"/>
              </a:rPr>
              <a:t>On-going O&amp;M will cost $.008 gal/yr. and the pipe capacity is at 2011 land use, not designed for more flow, we have to keep future development off the system.</a:t>
            </a:r>
          </a:p>
          <a:p>
            <a:endParaRPr lang="en-US" sz="2000" b="1">
              <a:latin typeface="Arial"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3CF616-21EA-5645-9EB6-5AEBF8506500}" type="slidenum">
              <a:rPr lang="en-US"/>
              <a:pPr>
                <a:defRPr/>
              </a:pPr>
              <a:t>44</a:t>
            </a:fld>
            <a:endParaRPr lang="en-US"/>
          </a:p>
        </p:txBody>
      </p:sp>
      <p:sp>
        <p:nvSpPr>
          <p:cNvPr id="124931" name="Rectangle 2"/>
          <p:cNvSpPr>
            <a:spLocks noGrp="1" noChangeArrowheads="1"/>
          </p:cNvSpPr>
          <p:nvPr>
            <p:ph type="body" idx="1"/>
          </p:nvPr>
        </p:nvSpPr>
        <p:spPr>
          <a:xfrm>
            <a:off x="914400" y="4343400"/>
            <a:ext cx="5029200" cy="4114800"/>
          </a:xfrm>
          <a:noFill/>
          <a:ln/>
        </p:spPr>
        <p:txBody>
          <a:bodyPr lIns="90477" tIns="44445" rIns="90477" bIns="44445"/>
          <a:lstStyle/>
          <a:p>
            <a:endParaRPr lang="en-US">
              <a:latin typeface="Arial" charset="0"/>
              <a:ea typeface="ＭＳ Ｐゴシック" charset="-128"/>
              <a:cs typeface="ＭＳ Ｐゴシック" charset="-128"/>
            </a:endParaRPr>
          </a:p>
        </p:txBody>
      </p:sp>
      <p:sp>
        <p:nvSpPr>
          <p:cNvPr id="124932"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76A3B0B-1691-1446-9AC0-78752B3F3348}" type="slidenum">
              <a:rPr lang="en-US"/>
              <a:pPr>
                <a:defRPr/>
              </a:pPr>
              <a:t>45</a:t>
            </a:fld>
            <a:endParaRPr lang="en-US"/>
          </a:p>
        </p:txBody>
      </p:sp>
      <p:sp>
        <p:nvSpPr>
          <p:cNvPr id="126979" name="Rectangle 2"/>
          <p:cNvSpPr>
            <a:spLocks noGrp="1" noRot="1" noChangeAspect="1" noChangeArrowheads="1" noTextEdit="1"/>
          </p:cNvSpPr>
          <p:nvPr>
            <p:ph type="sldImg"/>
          </p:nvPr>
        </p:nvSpPr>
        <p:spPr>
          <a:xfrm>
            <a:off x="2387600" y="304800"/>
            <a:ext cx="2236788" cy="1676400"/>
          </a:xfrm>
          <a:ln/>
        </p:spPr>
      </p:sp>
      <p:sp>
        <p:nvSpPr>
          <p:cNvPr id="126980" name="Rectangle 3"/>
          <p:cNvSpPr>
            <a:spLocks noGrp="1" noChangeArrowheads="1"/>
          </p:cNvSpPr>
          <p:nvPr>
            <p:ph type="body" idx="1"/>
          </p:nvPr>
        </p:nvSpPr>
        <p:spPr>
          <a:xfrm>
            <a:off x="914400" y="4343400"/>
            <a:ext cx="5029200" cy="4114800"/>
          </a:xfrm>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4450" name="Text Box 1"/>
          <p:cNvSpPr txBox="1">
            <a:spLocks noGrp="1" noRot="1" noChangeAspect="1" noChangeArrowheads="1"/>
          </p:cNvSpPr>
          <p:nvPr>
            <p:ph type="sldImg"/>
          </p:nvPr>
        </p:nvSpPr>
        <p:spPr>
          <a:xfrm>
            <a:off x="1320800" y="879475"/>
            <a:ext cx="4216400" cy="3163888"/>
          </a:xfrm>
          <a:solidFill>
            <a:srgbClr val="FFFFFF"/>
          </a:solidFill>
          <a:ln/>
        </p:spPr>
      </p:sp>
      <p:sp>
        <p:nvSpPr>
          <p:cNvPr id="104451" name="Text Box 2"/>
          <p:cNvSpPr txBox="1">
            <a:spLocks noGrp="1" noChangeArrowheads="1"/>
          </p:cNvSpPr>
          <p:nvPr>
            <p:ph type="body" idx="1"/>
          </p:nvPr>
        </p:nvSpPr>
        <p:spPr>
          <a:xfrm>
            <a:off x="1060450" y="4349750"/>
            <a:ext cx="4741863" cy="3513138"/>
          </a:xfrm>
          <a:noFill/>
          <a:ln/>
        </p:spPr>
        <p:txBody>
          <a:bodyPr lIns="80164" tIns="40082" rIns="80164" bIns="40082"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211972" name="Slide Number Placeholder 3"/>
          <p:cNvSpPr>
            <a:spLocks noGrp="1"/>
          </p:cNvSpPr>
          <p:nvPr>
            <p:ph type="sldNum" sz="quarter" idx="5"/>
          </p:nvPr>
        </p:nvSpPr>
        <p:spPr>
          <a:noFill/>
        </p:spPr>
        <p:txBody>
          <a:bodyPr/>
          <a:lstStyle/>
          <a:p>
            <a:fld id="{AE16AF69-B422-D24E-B38B-58A92E5C9665}" type="slidenum">
              <a:rPr lang="en-US" altLang="ja-JP"/>
              <a:pPr/>
              <a:t>56</a:t>
            </a:fld>
            <a:endParaRPr lang="en-US"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6A9D4E85-EFDE-0B48-8673-5005FE23A5F3}" type="slidenum">
              <a:rPr lang="en-US"/>
              <a:pPr/>
              <a:t>4</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marL="223838" indent="-223838"/>
            <a:r>
              <a:rPr lang="en-US"/>
              <a:t>This is an attention-grabber. While tobacco is still the number one killer, as far as modifiable behaviors go, inactivity and poor diet are a close second. </a:t>
            </a:r>
          </a:p>
          <a:p>
            <a:pPr marL="223838" indent="-223838"/>
            <a:r>
              <a:rPr lang="en-US"/>
              <a:t>If you have time, you can point out a few more things:</a:t>
            </a:r>
          </a:p>
          <a:p>
            <a:pPr marL="223838" indent="-223838">
              <a:buFontTx/>
              <a:buAutoNum type="arabicPeriod"/>
            </a:pPr>
            <a:r>
              <a:rPr lang="en-US"/>
              <a:t>Inactivity and poor diet add up to more than all the other causes listed below;</a:t>
            </a:r>
          </a:p>
          <a:p>
            <a:pPr marL="223838" indent="-223838">
              <a:buFontTx/>
              <a:buAutoNum type="arabicPeriod"/>
            </a:pPr>
            <a:r>
              <a:rPr lang="en-US"/>
              <a:t>Illicit drugs, where the US has spent inordinate amounts of resources over the past 30 years, are low on the scale;</a:t>
            </a:r>
          </a:p>
          <a:p>
            <a:pPr marL="223838" indent="-223838">
              <a:buFontTx/>
              <a:buAutoNum type="arabicPeriod"/>
            </a:pPr>
            <a:r>
              <a:rPr lang="en-US"/>
              <a:t>Motor vehicle deaths, though deplorable and unacceptable, are also relatively low. You can use this point if there is a feeling expressed that walking and biking are potentially dangerous activities – the risk associated with not doing anything are much greater.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217092" name="Slide Number Placeholder 3"/>
          <p:cNvSpPr>
            <a:spLocks noGrp="1"/>
          </p:cNvSpPr>
          <p:nvPr>
            <p:ph type="sldNum" sz="quarter" idx="5"/>
          </p:nvPr>
        </p:nvSpPr>
        <p:spPr>
          <a:noFill/>
        </p:spPr>
        <p:txBody>
          <a:bodyPr/>
          <a:lstStyle/>
          <a:p>
            <a:fld id="{928E6CF9-BCC0-464F-AF05-54DFF79E932E}" type="slidenum">
              <a:rPr lang="en-US" altLang="ja-JP"/>
              <a:pPr/>
              <a:t>58</a:t>
            </a:fld>
            <a:endParaRPr lang="en-US" altLang="ja-JP"/>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218116" name="Slide Number Placeholder 3"/>
          <p:cNvSpPr>
            <a:spLocks noGrp="1"/>
          </p:cNvSpPr>
          <p:nvPr>
            <p:ph type="sldNum" sz="quarter" idx="5"/>
          </p:nvPr>
        </p:nvSpPr>
        <p:spPr>
          <a:noFill/>
        </p:spPr>
        <p:txBody>
          <a:bodyPr/>
          <a:lstStyle/>
          <a:p>
            <a:fld id="{505BD9C1-6C7F-0844-8AE9-AC594007BBEC}" type="slidenum">
              <a:rPr lang="en-US" altLang="ja-JP"/>
              <a:pPr/>
              <a:t>59</a:t>
            </a:fld>
            <a:endParaRPr lang="en-US" altLang="ja-JP"/>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p:txBody>
          <a:bodyPr/>
          <a:lstStyle/>
          <a:p>
            <a:pPr>
              <a:defRPr/>
            </a:pPr>
            <a:fld id="{05B8D2D5-5C2B-884A-863E-4B56F644177E}" type="slidenum">
              <a:rPr lang="en-US" altLang="ja-JP">
                <a:latin typeface="Arial" pitchFamily="-109" charset="0"/>
                <a:cs typeface="ＭＳ Ｐゴシック" pitchFamily="-109" charset="-128"/>
              </a:rPr>
              <a:pPr>
                <a:defRPr/>
              </a:pPr>
              <a:t>61</a:t>
            </a:fld>
            <a:endParaRPr lang="en-US" altLang="ja-JP">
              <a:latin typeface="Arial" pitchFamily="-109" charset="0"/>
              <a:cs typeface="ＭＳ Ｐゴシック" pitchFamily="-109" charset="-128"/>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Palatino" charset="0"/>
              </a:rPr>
              <a:t>Today in the Portland area there are at least 25 such operations, serving between 15—30 families each.  Other hybrids of the CSA model have emerged in recent years.  Organic Direct, Organics to You, and Urban Organics all deliver organic produce to residences or places of  employment.</a:t>
            </a:r>
          </a:p>
          <a:p>
            <a:pPr eaLnBrk="1" hangingPunct="1"/>
            <a:endParaRPr lang="en-US" dirty="0">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ea typeface="+mn-ea"/>
                <a:cs typeface="+mn-cs"/>
              </a:rPr>
              <a:t>Between 1998 and 2005 the number of farmer’s markets in Oregon nearly doubled from 38 to 68 </a:t>
            </a:r>
          </a:p>
          <a:p>
            <a:endParaRPr lang="en-US" dirty="0"/>
          </a:p>
        </p:txBody>
      </p:sp>
      <p:sp>
        <p:nvSpPr>
          <p:cNvPr id="4" name="Slide Number Placeholder 3"/>
          <p:cNvSpPr>
            <a:spLocks noGrp="1"/>
          </p:cNvSpPr>
          <p:nvPr>
            <p:ph type="sldNum" sz="quarter" idx="10"/>
          </p:nvPr>
        </p:nvSpPr>
        <p:spPr/>
        <p:txBody>
          <a:bodyPr/>
          <a:lstStyle/>
          <a:p>
            <a:fld id="{BE48F904-448A-754D-95C7-E8FFF4994214}" type="slidenum">
              <a:rPr lang="en-US" altLang="ja-JP" smtClean="0"/>
              <a:pPr/>
              <a:t>62</a:t>
            </a:fld>
            <a:endParaRPr lang="en-US" altLang="ja-JP"/>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60770" name="Rectangle 11"/>
          <p:cNvSpPr>
            <a:spLocks noGrp="1" noChangeArrowheads="1"/>
          </p:cNvSpPr>
          <p:nvPr>
            <p:ph type="sldNum" sz="quarter" idx="5"/>
          </p:nvPr>
        </p:nvSpPr>
        <p:spPr>
          <a:noFill/>
        </p:spPr>
        <p:txBody>
          <a:bodyPr/>
          <a:lstStyle/>
          <a:p>
            <a:fld id="{0CF568C7-9DCD-C548-8465-114908BD4292}" type="slidenum">
              <a:rPr lang="en-GB">
                <a:latin typeface="Arial" charset="0"/>
                <a:ea typeface="ＭＳ Ｐゴシック" charset="-128"/>
                <a:cs typeface="ＭＳ Ｐゴシック" charset="-128"/>
              </a:rPr>
              <a:pPr/>
              <a:t>64</a:t>
            </a:fld>
            <a:endParaRPr lang="en-GB" dirty="0">
              <a:latin typeface="Arial" charset="0"/>
              <a:ea typeface="ＭＳ Ｐゴシック" charset="-128"/>
              <a:cs typeface="ＭＳ Ｐゴシック" charset="-128"/>
            </a:endParaRPr>
          </a:p>
        </p:txBody>
      </p:sp>
      <p:sp>
        <p:nvSpPr>
          <p:cNvPr id="160771" name="Text Box 1"/>
          <p:cNvSpPr txBox="1">
            <a:spLocks noChangeArrowheads="1"/>
          </p:cNvSpPr>
          <p:nvPr/>
        </p:nvSpPr>
        <p:spPr bwMode="auto">
          <a:xfrm>
            <a:off x="1192213" y="663575"/>
            <a:ext cx="4037012" cy="3321050"/>
          </a:xfrm>
          <a:prstGeom prst="rect">
            <a:avLst/>
          </a:prstGeom>
          <a:solidFill>
            <a:srgbClr val="FFFFFF"/>
          </a:solidFill>
          <a:ln w="9360">
            <a:solidFill>
              <a:srgbClr val="000000"/>
            </a:solidFill>
            <a:miter lim="800000"/>
            <a:headEnd/>
            <a:tailEnd/>
          </a:ln>
        </p:spPr>
        <p:txBody>
          <a:bodyPr wrap="none" lIns="86493" tIns="43247" rIns="86493" bIns="43247" anchor="ctr">
            <a:prstTxWarp prst="textNoShape">
              <a:avLst/>
            </a:prstTxWarp>
          </a:bodyPr>
          <a:lstStyle/>
          <a:p>
            <a:pPr algn="ctr"/>
            <a:endParaRPr lang="en-US" sz="1800" dirty="0"/>
          </a:p>
        </p:txBody>
      </p:sp>
      <p:sp>
        <p:nvSpPr>
          <p:cNvPr id="160772" name="Text Box 2"/>
          <p:cNvSpPr>
            <a:spLocks noGrp="1" noChangeArrowheads="1"/>
          </p:cNvSpPr>
          <p:nvPr>
            <p:ph type="body"/>
          </p:nvPr>
        </p:nvSpPr>
        <p:spPr>
          <a:xfrm>
            <a:off x="304800" y="4341813"/>
            <a:ext cx="6245225" cy="4113212"/>
          </a:xfrm>
          <a:noFill/>
          <a:ln/>
        </p:spPr>
        <p:txBody>
          <a:bodyPr wrap="none" anchor="ctr"/>
          <a:lstStyle/>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62818" name="Rectangle 11"/>
          <p:cNvSpPr>
            <a:spLocks noGrp="1" noChangeArrowheads="1"/>
          </p:cNvSpPr>
          <p:nvPr>
            <p:ph type="sldNum" sz="quarter" idx="5"/>
          </p:nvPr>
        </p:nvSpPr>
        <p:spPr>
          <a:noFill/>
        </p:spPr>
        <p:txBody>
          <a:bodyPr/>
          <a:lstStyle/>
          <a:p>
            <a:fld id="{8F099E38-4BEC-704E-B5A7-EE591E6ED669}" type="slidenum">
              <a:rPr lang="en-GB">
                <a:latin typeface="Arial" charset="0"/>
                <a:ea typeface="ＭＳ Ｐゴシック" charset="-128"/>
                <a:cs typeface="ＭＳ Ｐゴシック" charset="-128"/>
              </a:rPr>
              <a:pPr/>
              <a:t>65</a:t>
            </a:fld>
            <a:endParaRPr lang="en-GB" dirty="0">
              <a:latin typeface="Arial" charset="0"/>
              <a:ea typeface="ＭＳ Ｐゴシック" charset="-128"/>
              <a:cs typeface="ＭＳ Ｐゴシック" charset="-128"/>
            </a:endParaRPr>
          </a:p>
        </p:txBody>
      </p:sp>
      <p:sp>
        <p:nvSpPr>
          <p:cNvPr id="162819" name="Text Box 2"/>
          <p:cNvSpPr txBox="1">
            <a:spLocks noChangeArrowheads="1"/>
          </p:cNvSpPr>
          <p:nvPr/>
        </p:nvSpPr>
        <p:spPr bwMode="auto">
          <a:xfrm>
            <a:off x="3886200" y="8686800"/>
            <a:ext cx="2967038" cy="455613"/>
          </a:xfrm>
          <a:prstGeom prst="rect">
            <a:avLst/>
          </a:prstGeom>
          <a:noFill/>
          <a:ln w="9525">
            <a:noFill/>
            <a:round/>
            <a:headEnd/>
            <a:tailEnd/>
          </a:ln>
        </p:spPr>
        <p:txBody>
          <a:bodyPr lIns="89217" tIns="46311" rIns="89217" bIns="46311" anchor="b">
            <a:prstTxWarp prst="textNoShape">
              <a:avLst/>
            </a:prstTxWarp>
          </a:bodyPr>
          <a:lstStyle/>
          <a:p>
            <a:pPr algn="r">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fld id="{946113BB-6041-8F44-BE0A-C0CBB3EACE81}" type="slidenum">
              <a:rPr lang="en-GB" sz="1200">
                <a:solidFill>
                  <a:srgbClr val="000000"/>
                </a:solidFill>
              </a:rPr>
              <a:pPr algn="r">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t>65</a:t>
            </a:fld>
            <a:endParaRPr lang="en-GB" sz="1200" dirty="0">
              <a:solidFill>
                <a:srgbClr val="000000"/>
              </a:solidFill>
            </a:endParaRPr>
          </a:p>
        </p:txBody>
      </p:sp>
      <p:sp>
        <p:nvSpPr>
          <p:cNvPr id="162820" name="Text Box 3"/>
          <p:cNvSpPr txBox="1">
            <a:spLocks noChangeArrowheads="1"/>
          </p:cNvSpPr>
          <p:nvPr/>
        </p:nvSpPr>
        <p:spPr bwMode="auto">
          <a:xfrm>
            <a:off x="1228725" y="657225"/>
            <a:ext cx="3973513" cy="3287713"/>
          </a:xfrm>
          <a:prstGeom prst="rect">
            <a:avLst/>
          </a:prstGeom>
          <a:solidFill>
            <a:srgbClr val="FFFFFF"/>
          </a:solidFill>
          <a:ln w="9360">
            <a:solidFill>
              <a:srgbClr val="000000"/>
            </a:solidFill>
            <a:miter lim="800000"/>
            <a:headEnd/>
            <a:tailEnd/>
          </a:ln>
        </p:spPr>
        <p:txBody>
          <a:bodyPr wrap="none" lIns="86493" tIns="43247" rIns="86493" bIns="43247" anchor="ctr">
            <a:prstTxWarp prst="textNoShape">
              <a:avLst/>
            </a:prstTxWarp>
          </a:bodyPr>
          <a:lstStyle/>
          <a:p>
            <a:pPr algn="ctr"/>
            <a:endParaRPr lang="en-US" sz="1800" dirty="0"/>
          </a:p>
        </p:txBody>
      </p:sp>
      <p:sp>
        <p:nvSpPr>
          <p:cNvPr id="162821" name="Text Box 4"/>
          <p:cNvSpPr txBox="1">
            <a:spLocks noChangeArrowheads="1"/>
          </p:cNvSpPr>
          <p:nvPr/>
        </p:nvSpPr>
        <p:spPr bwMode="auto">
          <a:xfrm>
            <a:off x="1239838" y="657225"/>
            <a:ext cx="3949700" cy="3286125"/>
          </a:xfrm>
          <a:prstGeom prst="rect">
            <a:avLst/>
          </a:prstGeom>
          <a:solidFill>
            <a:srgbClr val="FFFFFF"/>
          </a:solidFill>
          <a:ln w="9360">
            <a:solidFill>
              <a:srgbClr val="000000"/>
            </a:solidFill>
            <a:miter lim="800000"/>
            <a:headEnd/>
            <a:tailEnd/>
          </a:ln>
        </p:spPr>
        <p:txBody>
          <a:bodyPr wrap="none" lIns="86493" tIns="43247" rIns="86493" bIns="43247" anchor="ctr">
            <a:prstTxWarp prst="textNoShape">
              <a:avLst/>
            </a:prstTxWarp>
          </a:bodyPr>
          <a:lstStyle/>
          <a:p>
            <a:pPr algn="ctr"/>
            <a:endParaRPr lang="en-US" sz="1800" dirty="0"/>
          </a:p>
        </p:txBody>
      </p:sp>
      <p:sp>
        <p:nvSpPr>
          <p:cNvPr id="162822" name="Text Box 5"/>
          <p:cNvSpPr>
            <a:spLocks noGrp="1" noChangeArrowheads="1"/>
          </p:cNvSpPr>
          <p:nvPr>
            <p:ph type="body"/>
          </p:nvPr>
        </p:nvSpPr>
        <p:spPr>
          <a:xfrm>
            <a:off x="285750" y="4851400"/>
            <a:ext cx="5856288" cy="2563813"/>
          </a:xfrm>
          <a:noFill/>
          <a:ln/>
        </p:spPr>
        <p:txBody>
          <a:bodyPr lIns="82066" tIns="41203" rIns="82066" bIns="41203" anchor="ctr">
            <a:spAutoFit/>
          </a:bodyPr>
          <a:lstStyle/>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dirty="0">
                <a:latin typeface="Arial" charset="0"/>
                <a:ea typeface="Times New Roman" charset="0"/>
                <a:cs typeface="Times New Roman" charset="0"/>
              </a:rPr>
              <a:t>In the Equity Atlas, “equity” was defined as a region where:</a:t>
            </a: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dirty="0">
              <a:latin typeface="Arial" charset="0"/>
              <a:ea typeface="Lucida Sans Unicode" charset="0"/>
              <a:cs typeface="Lucida Sans Unicode" charset="0"/>
            </a:endParaRP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dirty="0">
                <a:latin typeface="Arial" charset="0"/>
                <a:ea typeface="Times New Roman" charset="0"/>
                <a:cs typeface="Times New Roman" charset="0"/>
              </a:rPr>
              <a:t>Every person has access to opportunities for meeting their basic needs and advancing their health and well being.</a:t>
            </a: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dirty="0">
              <a:latin typeface="Arial" charset="0"/>
              <a:ea typeface="Times New Roman" charset="0"/>
              <a:cs typeface="Times New Roman" charset="0"/>
            </a:endParaRP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dirty="0">
                <a:latin typeface="Arial" charset="0"/>
                <a:ea typeface="Lucida Sans Unicode" charset="0"/>
                <a:cs typeface="Lucida Sans Unicode" charset="0"/>
              </a:rPr>
              <a:t>Second, the benefits and burdens of growth and change are fairly shared among our communities. </a:t>
            </a: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dirty="0">
              <a:latin typeface="Arial" charset="0"/>
              <a:ea typeface="Times New Roman" charset="0"/>
              <a:cs typeface="Times New Roman" charset="0"/>
            </a:endParaRP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dirty="0">
                <a:latin typeface="Arial" charset="0"/>
                <a:ea typeface="Times New Roman" charset="0"/>
                <a:cs typeface="Times New Roman" charset="0"/>
              </a:rPr>
              <a:t>And third, it’s a place where all residents and communities are involved fully as equal partners in public decision-making.</a:t>
            </a: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dirty="0">
                <a:latin typeface="Arial" charset="0"/>
                <a:ea typeface="Lucida Sans Unicode" charset="0"/>
                <a:cs typeface="Lucida Sans Unicode" charset="0"/>
              </a:rPr>
              <a:t> </a:t>
            </a:r>
          </a:p>
        </p:txBody>
      </p:sp>
      <p:sp>
        <p:nvSpPr>
          <p:cNvPr id="162823" name="Text Box 6"/>
          <p:cNvSpPr txBox="1">
            <a:spLocks noChangeArrowheads="1"/>
          </p:cNvSpPr>
          <p:nvPr/>
        </p:nvSpPr>
        <p:spPr bwMode="auto">
          <a:xfrm>
            <a:off x="1216025" y="657225"/>
            <a:ext cx="3992563" cy="3284538"/>
          </a:xfrm>
          <a:prstGeom prst="rect">
            <a:avLst/>
          </a:prstGeom>
          <a:solidFill>
            <a:srgbClr val="FFFFFF"/>
          </a:solidFill>
          <a:ln w="9360">
            <a:solidFill>
              <a:srgbClr val="000000"/>
            </a:solidFill>
            <a:miter lim="800000"/>
            <a:headEnd/>
            <a:tailEnd/>
          </a:ln>
        </p:spPr>
        <p:txBody>
          <a:bodyPr wrap="none" lIns="86493" tIns="43247" rIns="86493" bIns="43247" anchor="ctr">
            <a:prstTxWarp prst="textNoShape">
              <a:avLst/>
            </a:prstTxWarp>
          </a:bodyPr>
          <a:lstStyle/>
          <a:p>
            <a:pPr algn="ctr"/>
            <a:endParaRPr lang="en-US" sz="18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64866" name="Rectangle 11"/>
          <p:cNvSpPr>
            <a:spLocks noGrp="1" noChangeArrowheads="1"/>
          </p:cNvSpPr>
          <p:nvPr>
            <p:ph type="sldNum" sz="quarter" idx="5"/>
          </p:nvPr>
        </p:nvSpPr>
        <p:spPr>
          <a:noFill/>
        </p:spPr>
        <p:txBody>
          <a:bodyPr/>
          <a:lstStyle/>
          <a:p>
            <a:fld id="{A8B66545-AA9B-A445-A657-645E07D4C546}" type="slidenum">
              <a:rPr lang="en-GB">
                <a:latin typeface="Arial" charset="0"/>
                <a:ea typeface="ＭＳ Ｐゴシック" charset="-128"/>
                <a:cs typeface="ＭＳ Ｐゴシック" charset="-128"/>
              </a:rPr>
              <a:pPr/>
              <a:t>66</a:t>
            </a:fld>
            <a:endParaRPr lang="en-GB" dirty="0">
              <a:latin typeface="Arial" charset="0"/>
              <a:ea typeface="ＭＳ Ｐゴシック" charset="-128"/>
              <a:cs typeface="ＭＳ Ｐゴシック" charset="-128"/>
            </a:endParaRPr>
          </a:p>
        </p:txBody>
      </p:sp>
      <p:sp>
        <p:nvSpPr>
          <p:cNvPr id="164867" name="Text Box 2"/>
          <p:cNvSpPr txBox="1">
            <a:spLocks noChangeArrowheads="1"/>
          </p:cNvSpPr>
          <p:nvPr/>
        </p:nvSpPr>
        <p:spPr bwMode="auto">
          <a:xfrm>
            <a:off x="3886200" y="8686800"/>
            <a:ext cx="2967038" cy="455613"/>
          </a:xfrm>
          <a:prstGeom prst="rect">
            <a:avLst/>
          </a:prstGeom>
          <a:noFill/>
          <a:ln w="9525">
            <a:noFill/>
            <a:round/>
            <a:headEnd/>
            <a:tailEnd/>
          </a:ln>
        </p:spPr>
        <p:txBody>
          <a:bodyPr lIns="89217" tIns="46311" rIns="89217" bIns="46311" anchor="b">
            <a:prstTxWarp prst="textNoShape">
              <a:avLst/>
            </a:prstTxWarp>
          </a:bodyPr>
          <a:lstStyle/>
          <a:p>
            <a:pPr algn="r">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fld id="{A129ECC2-2F52-3E49-8BA7-F53DE48FB687}" type="slidenum">
              <a:rPr lang="en-GB" sz="1200">
                <a:solidFill>
                  <a:srgbClr val="000000"/>
                </a:solidFill>
              </a:rPr>
              <a:pPr algn="r">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t>66</a:t>
            </a:fld>
            <a:endParaRPr lang="en-GB" sz="1200" dirty="0">
              <a:solidFill>
                <a:srgbClr val="000000"/>
              </a:solidFill>
            </a:endParaRPr>
          </a:p>
        </p:txBody>
      </p:sp>
      <p:sp>
        <p:nvSpPr>
          <p:cNvPr id="164868" name="Text Box 3"/>
          <p:cNvSpPr txBox="1">
            <a:spLocks noChangeArrowheads="1"/>
          </p:cNvSpPr>
          <p:nvPr/>
        </p:nvSpPr>
        <p:spPr bwMode="auto">
          <a:xfrm>
            <a:off x="1343025" y="685800"/>
            <a:ext cx="4167188" cy="3427413"/>
          </a:xfrm>
          <a:prstGeom prst="rect">
            <a:avLst/>
          </a:prstGeom>
          <a:solidFill>
            <a:srgbClr val="FFFFFF"/>
          </a:solidFill>
          <a:ln w="9360">
            <a:solidFill>
              <a:srgbClr val="000000"/>
            </a:solidFill>
            <a:miter lim="800000"/>
            <a:headEnd/>
            <a:tailEnd/>
          </a:ln>
        </p:spPr>
        <p:txBody>
          <a:bodyPr wrap="none" lIns="86493" tIns="43247" rIns="86493" bIns="43247" anchor="ctr">
            <a:prstTxWarp prst="textNoShape">
              <a:avLst/>
            </a:prstTxWarp>
          </a:bodyPr>
          <a:lstStyle/>
          <a:p>
            <a:pPr algn="ctr"/>
            <a:endParaRPr lang="en-US" sz="1800" dirty="0"/>
          </a:p>
        </p:txBody>
      </p:sp>
      <p:sp>
        <p:nvSpPr>
          <p:cNvPr id="164869" name="Text Box 4"/>
          <p:cNvSpPr>
            <a:spLocks noGrp="1" noChangeArrowheads="1"/>
          </p:cNvSpPr>
          <p:nvPr>
            <p:ph type="body"/>
          </p:nvPr>
        </p:nvSpPr>
        <p:spPr>
          <a:xfrm>
            <a:off x="304800" y="4341813"/>
            <a:ext cx="6248400" cy="5599112"/>
          </a:xfrm>
          <a:noFill/>
          <a:ln/>
        </p:spPr>
        <p:txBody>
          <a:bodyPr>
            <a:spAutoFit/>
          </a:bodyPr>
          <a:lstStyle/>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dirty="0">
                <a:latin typeface="Arial" charset="0"/>
                <a:ea typeface="Lucida Sans Unicode" charset="0"/>
                <a:cs typeface="Lucida Sans Unicode" charset="0"/>
              </a:rPr>
              <a:t>However, the recent population and development patterns we discussed earlier create new challenges that will need to be addressed: there are areas of growing poverty, mostly in outlying communities, with poor access to transit.  </a:t>
            </a: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dirty="0">
              <a:latin typeface="Arial" charset="0"/>
              <a:ea typeface="Lucida Sans Unicode" charset="0"/>
              <a:cs typeface="Lucida Sans Unicode" charset="0"/>
            </a:endParaRP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i="1" dirty="0">
                <a:latin typeface="Arial" charset="0"/>
                <a:ea typeface="Lucida Sans Unicode" charset="0"/>
                <a:cs typeface="Lucida Sans Unicode" charset="0"/>
              </a:rPr>
              <a:t>For example,  in Happy Valley – Rock Creek the percent of population within ¼ mile of stop is only 43% (below 58%) and has a lower network score than the region (5.07 compared to 5.95 regionally).  In both measures Happy Valley – Rock Creek is in tier 2.</a:t>
            </a: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dirty="0">
              <a:latin typeface="Arial" charset="0"/>
              <a:ea typeface="Lucida Sans Unicode" charset="0"/>
              <a:cs typeface="Lucida Sans Unicode" charset="0"/>
            </a:endParaRP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dirty="0">
                <a:latin typeface="Arial" charset="0"/>
                <a:ea typeface="Lucida Sans Unicode" charset="0"/>
                <a:cs typeface="Lucida Sans Unicode" charset="0"/>
              </a:rPr>
              <a:t>This map shows transit access scores for neighborhoods throughout the region. The Atlas </a:t>
            </a:r>
            <a:r>
              <a:rPr lang="en-GB" dirty="0">
                <a:latin typeface="Arial" charset="0"/>
                <a:ea typeface="Times New Roman" charset="0"/>
                <a:cs typeface="Times New Roman" charset="0"/>
              </a:rPr>
              <a:t>creates a transit access score for each location in the region based on the walking distance to the nearest public transit stop, the population sharing that stop, and the frequency of rides at that stop.</a:t>
            </a:r>
            <a:r>
              <a:rPr lang="en-GB" dirty="0">
                <a:latin typeface="Arial" charset="0"/>
                <a:ea typeface="Lucida Sans Unicode" charset="0"/>
                <a:cs typeface="Lucida Sans Unicode" charset="0"/>
              </a:rPr>
              <a:t>  This map shows these transit access scores averaged by neighborhood. </a:t>
            </a: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dirty="0">
              <a:latin typeface="Arial" charset="0"/>
              <a:ea typeface="Lucida Sans Unicode" charset="0"/>
              <a:cs typeface="Lucida Sans Unicode" charset="0"/>
            </a:endParaRP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dirty="0">
                <a:latin typeface="Arial" charset="0"/>
                <a:ea typeface="Lucida Sans Unicode" charset="0"/>
                <a:cs typeface="Lucida Sans Unicode" charset="0"/>
              </a:rPr>
              <a:t>The pale yellow areas outlined in red in the map depict the areas in our region with high or rapidly growing poverty rates and/or high levels of diversity that have poor transit access. </a:t>
            </a: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dirty="0">
              <a:latin typeface="Arial" charset="0"/>
              <a:ea typeface="Lucida Sans Unicode" charset="0"/>
              <a:cs typeface="Lucida Sans Unicode" charset="0"/>
            </a:endParaRP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i="1" dirty="0">
                <a:latin typeface="Arial" charset="0"/>
                <a:ea typeface="Lucida Sans Unicode" charset="0"/>
                <a:cs typeface="Lucida Sans Unicode" charset="0"/>
              </a:rPr>
              <a:t>For example, Park Place and Barclay Hills (CLICK) were among the communities with the highest poverty rates and populations of </a:t>
            </a:r>
            <a:r>
              <a:rPr lang="en-GB" i="1" dirty="0" err="1">
                <a:latin typeface="Arial" charset="0"/>
                <a:ea typeface="Lucida Sans Unicode" charset="0"/>
                <a:cs typeface="Lucida Sans Unicode" charset="0"/>
              </a:rPr>
              <a:t>color</a:t>
            </a:r>
            <a:r>
              <a:rPr lang="en-GB" i="1" dirty="0">
                <a:latin typeface="Arial" charset="0"/>
                <a:ea typeface="Lucida Sans Unicode" charset="0"/>
                <a:cs typeface="Lucida Sans Unicode" charset="0"/>
              </a:rPr>
              <a:t> (10.9% and 16.11.8% respectively) in 2000. It also is among the 20 neighborhoods with the most rapidly increasing poverty rates. The average walking distance to the nearest transit stop is 7 city blocks for each area, well above the regional average.</a:t>
            </a: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i="1" dirty="0">
              <a:latin typeface="Book Antiqua" charset="0"/>
              <a:ea typeface="Lucida Sans Unicode" charset="0"/>
              <a:cs typeface="Lucida Sans Unicode" charset="0"/>
            </a:endParaRP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i="1" dirty="0">
              <a:latin typeface="Book Antiqua" charset="0"/>
              <a:ea typeface="Lucida Sans Unicode" charset="0"/>
              <a:cs typeface="Lucida Sans Unicode" charset="0"/>
            </a:endParaRP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i="1" dirty="0">
              <a:latin typeface="Book Antiqua" charset="0"/>
              <a:ea typeface="Lucida Sans Unicode" charset="0"/>
              <a:cs typeface="Lucida Sans Unicode"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66914" name="Rectangle 11"/>
          <p:cNvSpPr>
            <a:spLocks noGrp="1" noChangeArrowheads="1"/>
          </p:cNvSpPr>
          <p:nvPr>
            <p:ph type="sldNum" sz="quarter" idx="5"/>
          </p:nvPr>
        </p:nvSpPr>
        <p:spPr>
          <a:noFill/>
        </p:spPr>
        <p:txBody>
          <a:bodyPr/>
          <a:lstStyle/>
          <a:p>
            <a:fld id="{2E49CD27-E4E0-8846-9C73-C3910F19D00B}" type="slidenum">
              <a:rPr lang="en-GB">
                <a:latin typeface="Arial" charset="0"/>
                <a:ea typeface="ＭＳ Ｐゴシック" charset="-128"/>
                <a:cs typeface="ＭＳ Ｐゴシック" charset="-128"/>
              </a:rPr>
              <a:pPr/>
              <a:t>67</a:t>
            </a:fld>
            <a:endParaRPr lang="en-GB">
              <a:latin typeface="Arial" charset="0"/>
              <a:ea typeface="ＭＳ Ｐゴシック" charset="-128"/>
              <a:cs typeface="ＭＳ Ｐゴシック" charset="-128"/>
            </a:endParaRPr>
          </a:p>
        </p:txBody>
      </p:sp>
      <p:sp>
        <p:nvSpPr>
          <p:cNvPr id="166915" name="Text Box 2"/>
          <p:cNvSpPr txBox="1">
            <a:spLocks noChangeArrowheads="1"/>
          </p:cNvSpPr>
          <p:nvPr/>
        </p:nvSpPr>
        <p:spPr bwMode="auto">
          <a:xfrm>
            <a:off x="3886200" y="8686800"/>
            <a:ext cx="2967038" cy="455613"/>
          </a:xfrm>
          <a:prstGeom prst="rect">
            <a:avLst/>
          </a:prstGeom>
          <a:noFill/>
          <a:ln w="9525">
            <a:noFill/>
            <a:round/>
            <a:headEnd/>
            <a:tailEnd/>
          </a:ln>
        </p:spPr>
        <p:txBody>
          <a:bodyPr lIns="89217" tIns="46311" rIns="89217" bIns="46311" anchor="b">
            <a:prstTxWarp prst="textNoShape">
              <a:avLst/>
            </a:prstTxWarp>
          </a:bodyPr>
          <a:lstStyle/>
          <a:p>
            <a:pPr algn="r">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fld id="{DCFF554C-6205-7443-A861-D3DC2B27B467}" type="slidenum">
              <a:rPr lang="en-GB" sz="1200">
                <a:solidFill>
                  <a:srgbClr val="000000"/>
                </a:solidFill>
              </a:rPr>
              <a:pPr algn="r">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t>67</a:t>
            </a:fld>
            <a:endParaRPr lang="en-GB" sz="1200">
              <a:solidFill>
                <a:srgbClr val="000000"/>
              </a:solidFill>
            </a:endParaRPr>
          </a:p>
        </p:txBody>
      </p:sp>
      <p:sp>
        <p:nvSpPr>
          <p:cNvPr id="166916" name="Text Box 3"/>
          <p:cNvSpPr txBox="1">
            <a:spLocks noChangeArrowheads="1"/>
          </p:cNvSpPr>
          <p:nvPr/>
        </p:nvSpPr>
        <p:spPr bwMode="auto">
          <a:xfrm>
            <a:off x="1320800" y="685800"/>
            <a:ext cx="4213225" cy="3430588"/>
          </a:xfrm>
          <a:prstGeom prst="rect">
            <a:avLst/>
          </a:prstGeom>
          <a:solidFill>
            <a:srgbClr val="FFFFFF"/>
          </a:solidFill>
          <a:ln w="9360">
            <a:solidFill>
              <a:srgbClr val="000000"/>
            </a:solidFill>
            <a:miter lim="800000"/>
            <a:headEnd/>
            <a:tailEnd/>
          </a:ln>
        </p:spPr>
        <p:txBody>
          <a:bodyPr wrap="none" lIns="86493" tIns="43247" rIns="86493" bIns="43247" anchor="ctr">
            <a:prstTxWarp prst="textNoShape">
              <a:avLst/>
            </a:prstTxWarp>
          </a:bodyPr>
          <a:lstStyle/>
          <a:p>
            <a:pPr algn="ctr"/>
            <a:endParaRPr lang="en-US" sz="1800"/>
          </a:p>
        </p:txBody>
      </p:sp>
      <p:sp>
        <p:nvSpPr>
          <p:cNvPr id="166917" name="Text Box 4"/>
          <p:cNvSpPr>
            <a:spLocks noGrp="1" noChangeArrowheads="1"/>
          </p:cNvSpPr>
          <p:nvPr>
            <p:ph type="body"/>
          </p:nvPr>
        </p:nvSpPr>
        <p:spPr>
          <a:xfrm>
            <a:off x="304800" y="4808538"/>
            <a:ext cx="6243638" cy="3182937"/>
          </a:xfrm>
          <a:noFill/>
          <a:ln/>
        </p:spPr>
        <p:txBody>
          <a:bodyPr anchor="ctr">
            <a:spAutoFit/>
          </a:bodyPr>
          <a:lstStyle/>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dirty="0">
                <a:latin typeface="Arial" charset="0"/>
                <a:ea typeface="Arial" charset="0"/>
                <a:cs typeface="Arial" charset="0"/>
              </a:rPr>
              <a:t>This map shows the percent of the population within ¼ mile of a public </a:t>
            </a:r>
            <a:r>
              <a:rPr lang="en-GB" dirty="0" err="1">
                <a:latin typeface="Arial" charset="0"/>
                <a:ea typeface="Arial" charset="0"/>
                <a:cs typeface="Arial" charset="0"/>
              </a:rPr>
              <a:t>greenspace</a:t>
            </a:r>
            <a:r>
              <a:rPr lang="en-GB" dirty="0">
                <a:latin typeface="Arial" charset="0"/>
                <a:ea typeface="Arial" charset="0"/>
                <a:cs typeface="Arial" charset="0"/>
              </a:rPr>
              <a:t> in the Portland-Vancouver region by neighborhood or city zone.</a:t>
            </a:r>
            <a:r>
              <a:rPr lang="en-GB" b="1" dirty="0">
                <a:latin typeface="Arial" charset="0"/>
                <a:ea typeface="Arial" charset="0"/>
                <a:cs typeface="Arial" charset="0"/>
              </a:rPr>
              <a:t> </a:t>
            </a: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dirty="0">
                <a:latin typeface="Arial" charset="0"/>
                <a:ea typeface="Arial" charset="0"/>
                <a:cs typeface="Arial" charset="0"/>
              </a:rPr>
              <a:t> </a:t>
            </a: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dirty="0">
                <a:latin typeface="Arial" charset="0"/>
                <a:ea typeface="Lucida Sans Unicode" charset="0"/>
                <a:cs typeface="Lucida Sans Unicode" charset="0"/>
              </a:rPr>
              <a:t>Neighborhoods with the worst access include areas of North Clackamas, and various neighborhoods in N and NE Portland (CLICK).  </a:t>
            </a:r>
            <a:r>
              <a:rPr lang="en-GB" i="1" dirty="0">
                <a:latin typeface="Arial" charset="0"/>
                <a:ea typeface="Lucida Sans Unicode" charset="0"/>
                <a:cs typeface="Lucida Sans Unicode" charset="0"/>
              </a:rPr>
              <a:t>In the Overland/Southgate area [CLICK] there is only one small pocket park (Mill Park). However, there are efforts to address this disparity – such as Metro’s Nature in the Neighborhood.  Northwest Housing has started preliminary conversations to try and get some capital funds for parks in conjunction with affordable housing.  The area has existing resources with Johnson Creek and the </a:t>
            </a:r>
            <a:r>
              <a:rPr lang="en-GB" i="1" dirty="0" err="1">
                <a:latin typeface="Arial" charset="0"/>
                <a:ea typeface="Lucida Sans Unicode" charset="0"/>
                <a:cs typeface="Lucida Sans Unicode" charset="0"/>
              </a:rPr>
              <a:t>Springwater</a:t>
            </a:r>
            <a:r>
              <a:rPr lang="en-GB" i="1" dirty="0">
                <a:latin typeface="Arial" charset="0"/>
                <a:ea typeface="Lucida Sans Unicode" charset="0"/>
                <a:cs typeface="Lucida Sans Unicode" charset="0"/>
              </a:rPr>
              <a:t> Corridor.</a:t>
            </a: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dirty="0">
              <a:latin typeface="Arial" charset="0"/>
              <a:ea typeface="Lucida Sans Unicode" charset="0"/>
              <a:cs typeface="Lucida Sans Unicode" charset="0"/>
            </a:endParaRP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dirty="0">
                <a:latin typeface="Arial" charset="0"/>
                <a:ea typeface="Lucida Sans Unicode" charset="0"/>
                <a:cs typeface="Lucida Sans Unicode" charset="0"/>
              </a:rPr>
              <a:t>Neighborhoods with the best access include Homestead (SW Portland) (CLICK), Falls View (Oregon City) (CLICK), and Skyline Ridge and Forest Park-Linton in NW Portland (CLICK). </a:t>
            </a: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dirty="0">
              <a:latin typeface="Arial" charset="0"/>
              <a:ea typeface="Lucida Sans Unicode" charset="0"/>
              <a:cs typeface="Lucida Sans Unicode" charset="0"/>
            </a:endParaRPr>
          </a:p>
        </p:txBody>
      </p:sp>
      <p:sp>
        <p:nvSpPr>
          <p:cNvPr id="166918" name="Text Box 5"/>
          <p:cNvSpPr txBox="1">
            <a:spLocks noChangeArrowheads="1"/>
          </p:cNvSpPr>
          <p:nvPr/>
        </p:nvSpPr>
        <p:spPr bwMode="auto">
          <a:xfrm>
            <a:off x="1343025" y="685800"/>
            <a:ext cx="4167188" cy="3427413"/>
          </a:xfrm>
          <a:prstGeom prst="rect">
            <a:avLst/>
          </a:prstGeom>
          <a:solidFill>
            <a:srgbClr val="FFFFFF"/>
          </a:solidFill>
          <a:ln w="9360">
            <a:solidFill>
              <a:srgbClr val="000000"/>
            </a:solidFill>
            <a:miter lim="800000"/>
            <a:headEnd/>
            <a:tailEnd/>
          </a:ln>
        </p:spPr>
        <p:txBody>
          <a:bodyPr wrap="none" lIns="86493" tIns="43247" rIns="86493" bIns="43247" anchor="ctr">
            <a:prstTxWarp prst="textNoShape">
              <a:avLst/>
            </a:prstTxWarp>
          </a:bodyPr>
          <a:lstStyle/>
          <a:p>
            <a:pPr algn="ctr"/>
            <a:endParaRPr lang="en-US" sz="18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68962" name="Rectangle 11"/>
          <p:cNvSpPr>
            <a:spLocks noGrp="1" noChangeArrowheads="1"/>
          </p:cNvSpPr>
          <p:nvPr>
            <p:ph type="sldNum" sz="quarter" idx="5"/>
          </p:nvPr>
        </p:nvSpPr>
        <p:spPr>
          <a:noFill/>
        </p:spPr>
        <p:txBody>
          <a:bodyPr/>
          <a:lstStyle/>
          <a:p>
            <a:fld id="{82BCE530-F0AB-4D4A-BAA8-0CE9807864D9}" type="slidenum">
              <a:rPr lang="en-GB">
                <a:latin typeface="Arial" charset="0"/>
                <a:ea typeface="ＭＳ Ｐゴシック" charset="-128"/>
                <a:cs typeface="ＭＳ Ｐゴシック" charset="-128"/>
              </a:rPr>
              <a:pPr/>
              <a:t>68</a:t>
            </a:fld>
            <a:endParaRPr lang="en-GB">
              <a:latin typeface="Arial" charset="0"/>
              <a:ea typeface="ＭＳ Ｐゴシック" charset="-128"/>
              <a:cs typeface="ＭＳ Ｐゴシック" charset="-128"/>
            </a:endParaRPr>
          </a:p>
        </p:txBody>
      </p:sp>
      <p:sp>
        <p:nvSpPr>
          <p:cNvPr id="168963" name="Text Box 2"/>
          <p:cNvSpPr txBox="1">
            <a:spLocks noChangeArrowheads="1"/>
          </p:cNvSpPr>
          <p:nvPr/>
        </p:nvSpPr>
        <p:spPr bwMode="auto">
          <a:xfrm>
            <a:off x="3886200" y="8686800"/>
            <a:ext cx="2967038" cy="455613"/>
          </a:xfrm>
          <a:prstGeom prst="rect">
            <a:avLst/>
          </a:prstGeom>
          <a:noFill/>
          <a:ln w="9525">
            <a:noFill/>
            <a:round/>
            <a:headEnd/>
            <a:tailEnd/>
          </a:ln>
        </p:spPr>
        <p:txBody>
          <a:bodyPr lIns="89217" tIns="46311" rIns="89217" bIns="46311" anchor="b">
            <a:prstTxWarp prst="textNoShape">
              <a:avLst/>
            </a:prstTxWarp>
          </a:bodyPr>
          <a:lstStyle/>
          <a:p>
            <a:pPr algn="r">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fld id="{E51A2995-EE0A-BC4A-B7F6-9FC8EC1ADD23}" type="slidenum">
              <a:rPr lang="en-GB" sz="1200">
                <a:solidFill>
                  <a:srgbClr val="000000"/>
                </a:solidFill>
              </a:rPr>
              <a:pPr algn="r">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t>68</a:t>
            </a:fld>
            <a:endParaRPr lang="en-GB" sz="1200">
              <a:solidFill>
                <a:srgbClr val="000000"/>
              </a:solidFill>
            </a:endParaRPr>
          </a:p>
        </p:txBody>
      </p:sp>
      <p:sp>
        <p:nvSpPr>
          <p:cNvPr id="168964" name="Text Box 3"/>
          <p:cNvSpPr txBox="1">
            <a:spLocks noChangeArrowheads="1"/>
          </p:cNvSpPr>
          <p:nvPr/>
        </p:nvSpPr>
        <p:spPr bwMode="auto">
          <a:xfrm>
            <a:off x="1322388" y="685800"/>
            <a:ext cx="4211637" cy="3425825"/>
          </a:xfrm>
          <a:prstGeom prst="rect">
            <a:avLst/>
          </a:prstGeom>
          <a:solidFill>
            <a:srgbClr val="FFFFFF"/>
          </a:solidFill>
          <a:ln w="9360">
            <a:solidFill>
              <a:srgbClr val="000000"/>
            </a:solidFill>
            <a:miter lim="800000"/>
            <a:headEnd/>
            <a:tailEnd/>
          </a:ln>
        </p:spPr>
        <p:txBody>
          <a:bodyPr wrap="none" lIns="86493" tIns="43247" rIns="86493" bIns="43247" anchor="ctr">
            <a:prstTxWarp prst="textNoShape">
              <a:avLst/>
            </a:prstTxWarp>
          </a:bodyPr>
          <a:lstStyle/>
          <a:p>
            <a:pPr algn="ctr"/>
            <a:endParaRPr lang="en-US" sz="1800"/>
          </a:p>
        </p:txBody>
      </p:sp>
      <p:sp>
        <p:nvSpPr>
          <p:cNvPr id="168965" name="Text Box 4"/>
          <p:cNvSpPr>
            <a:spLocks noGrp="1" noChangeArrowheads="1"/>
          </p:cNvSpPr>
          <p:nvPr>
            <p:ph type="body"/>
          </p:nvPr>
        </p:nvSpPr>
        <p:spPr>
          <a:xfrm>
            <a:off x="304800" y="4341813"/>
            <a:ext cx="6248400" cy="4302125"/>
          </a:xfrm>
          <a:noFill/>
          <a:ln/>
        </p:spPr>
        <p:txBody>
          <a:bodyPr tIns="46992" bIns="46992">
            <a:spAutoFit/>
          </a:bodyPr>
          <a:lstStyle/>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dirty="0">
                <a:latin typeface="Arial" charset="0"/>
                <a:ea typeface="Lucida Sans Unicode" charset="0"/>
                <a:cs typeface="Lucida Sans Unicode" charset="0"/>
              </a:rPr>
              <a:t>The Atlas measures </a:t>
            </a:r>
            <a:r>
              <a:rPr lang="en-GB" dirty="0" err="1">
                <a:latin typeface="Arial" charset="0"/>
                <a:ea typeface="Lucida Sans Unicode" charset="0"/>
                <a:cs typeface="Lucida Sans Unicode" charset="0"/>
              </a:rPr>
              <a:t>walkability</a:t>
            </a:r>
            <a:r>
              <a:rPr lang="en-GB" dirty="0">
                <a:latin typeface="Arial" charset="0"/>
                <a:ea typeface="Lucida Sans Unicode" charset="0"/>
                <a:cs typeface="Lucida Sans Unicode" charset="0"/>
              </a:rPr>
              <a:t> by looking at the percentage of sidewalk coverage around schools. We wanted to focus on children because of the growing public health crisis of childhood obesity. There is a growing recognition that walking to school may be an important way for children to maintain physical activity. </a:t>
            </a: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dirty="0">
              <a:latin typeface="Arial" charset="0"/>
              <a:ea typeface="Lucida Sans Unicode" charset="0"/>
              <a:cs typeface="Lucida Sans Unicode" charset="0"/>
            </a:endParaRP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dirty="0">
                <a:latin typeface="Arial" charset="0"/>
                <a:ea typeface="Lucida Sans Unicode" charset="0"/>
                <a:cs typeface="Lucida Sans Unicode" charset="0"/>
              </a:rPr>
              <a:t>The dots represent the areas within a one-mile radius of each school in the region. The areas with blue dots have the best sidewalk coverage.</a:t>
            </a: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dirty="0">
              <a:latin typeface="Arial" charset="0"/>
              <a:ea typeface="Lucida Sans Unicode" charset="0"/>
              <a:cs typeface="Lucida Sans Unicode" charset="0"/>
            </a:endParaRP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dirty="0">
                <a:latin typeface="Arial" charset="0"/>
                <a:ea typeface="Lucida Sans Unicode" charset="0"/>
                <a:cs typeface="Lucida Sans Unicode" charset="0"/>
              </a:rPr>
              <a:t>Looking at the map, we can see that older neighborhoods in the region – primarily those in Portland’s urban core --  tend to be more pedestrian oriented, and as you move further out, the sidewalk network becomes poorer.</a:t>
            </a: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dirty="0">
              <a:latin typeface="Arial" charset="0"/>
              <a:ea typeface="Lucida Sans Unicode" charset="0"/>
              <a:cs typeface="Lucida Sans Unicode" charset="0"/>
            </a:endParaRP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dirty="0">
                <a:latin typeface="Arial" charset="0"/>
                <a:ea typeface="Lucida Sans Unicode" charset="0"/>
                <a:cs typeface="Lucida Sans Unicode" charset="0"/>
              </a:rPr>
              <a:t>Comparing the demographic patterns that we discussed earlier with this map, we see that as low-income families and families of </a:t>
            </a:r>
            <a:r>
              <a:rPr lang="en-GB" dirty="0" err="1">
                <a:latin typeface="Arial" charset="0"/>
                <a:ea typeface="Lucida Sans Unicode" charset="0"/>
                <a:cs typeface="Lucida Sans Unicode" charset="0"/>
              </a:rPr>
              <a:t>color</a:t>
            </a:r>
            <a:r>
              <a:rPr lang="en-GB" dirty="0">
                <a:latin typeface="Arial" charset="0"/>
                <a:ea typeface="Lucida Sans Unicode" charset="0"/>
                <a:cs typeface="Lucida Sans Unicode" charset="0"/>
              </a:rPr>
              <a:t> move outward from inner Portland neighborhoods, many of them are finding themselves in schools where walking is more difficult.  Examples include high poverty schools in the Beaverton, Hillsboro, David Douglas, Parkrose, and Reynolds Districts [ CLICK]. The circled schools are elementary schools where 50% or more of their students receive free and reduced lunch. </a:t>
            </a: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dirty="0">
              <a:latin typeface="Arial" charset="0"/>
              <a:ea typeface="Lucida Sans Unicode" charset="0"/>
              <a:cs typeface="Lucida Sans Unicode" charset="0"/>
            </a:endParaRPr>
          </a:p>
          <a:p>
            <a:pPr eaLnBrk="1" hangingPunct="1">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dirty="0">
              <a:latin typeface="Arial" charset="0"/>
              <a:ea typeface="Lucida Sans Unicode" charset="0"/>
              <a:cs typeface="Lucida Sans Unicode" charset="0"/>
            </a:endParaRPr>
          </a:p>
        </p:txBody>
      </p:sp>
      <p:sp>
        <p:nvSpPr>
          <p:cNvPr id="168966" name="Text Box 5"/>
          <p:cNvSpPr txBox="1">
            <a:spLocks noChangeArrowheads="1"/>
          </p:cNvSpPr>
          <p:nvPr/>
        </p:nvSpPr>
        <p:spPr bwMode="auto">
          <a:xfrm>
            <a:off x="1343025" y="685800"/>
            <a:ext cx="4167188" cy="3427413"/>
          </a:xfrm>
          <a:prstGeom prst="rect">
            <a:avLst/>
          </a:prstGeom>
          <a:solidFill>
            <a:srgbClr val="FFFFFF"/>
          </a:solidFill>
          <a:ln w="9525">
            <a:solidFill>
              <a:srgbClr val="000000"/>
            </a:solidFill>
            <a:miter lim="800000"/>
            <a:headEnd/>
            <a:tailEnd/>
          </a:ln>
        </p:spPr>
        <p:txBody>
          <a:bodyPr wrap="none" lIns="86493" tIns="43247" rIns="86493" bIns="43247" anchor="ctr">
            <a:prstTxWarp prst="textNoShape">
              <a:avLst/>
            </a:prstTxWarp>
          </a:bodyPr>
          <a:lstStyle/>
          <a:p>
            <a:pPr algn="ctr"/>
            <a:endParaRPr lang="en-US" sz="18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71010" name="Rectangle 11"/>
          <p:cNvSpPr>
            <a:spLocks noGrp="1" noChangeArrowheads="1"/>
          </p:cNvSpPr>
          <p:nvPr>
            <p:ph type="sldNum" sz="quarter" idx="5"/>
          </p:nvPr>
        </p:nvSpPr>
        <p:spPr>
          <a:noFill/>
        </p:spPr>
        <p:txBody>
          <a:bodyPr/>
          <a:lstStyle/>
          <a:p>
            <a:fld id="{3E4490B3-A03D-C746-8B99-45D3521FBB93}" type="slidenum">
              <a:rPr lang="en-GB">
                <a:latin typeface="Arial" charset="0"/>
                <a:ea typeface="ＭＳ Ｐゴシック" charset="-128"/>
                <a:cs typeface="ＭＳ Ｐゴシック" charset="-128"/>
              </a:rPr>
              <a:pPr/>
              <a:t>69</a:t>
            </a:fld>
            <a:endParaRPr lang="en-GB">
              <a:latin typeface="Arial" charset="0"/>
              <a:ea typeface="ＭＳ Ｐゴシック" charset="-128"/>
              <a:cs typeface="ＭＳ Ｐゴシック" charset="-128"/>
            </a:endParaRPr>
          </a:p>
        </p:txBody>
      </p:sp>
      <p:sp>
        <p:nvSpPr>
          <p:cNvPr id="171011" name="Text Box 2"/>
          <p:cNvSpPr txBox="1">
            <a:spLocks noChangeArrowheads="1"/>
          </p:cNvSpPr>
          <p:nvPr/>
        </p:nvSpPr>
        <p:spPr bwMode="auto">
          <a:xfrm>
            <a:off x="3886200" y="8686800"/>
            <a:ext cx="2967038" cy="455613"/>
          </a:xfrm>
          <a:prstGeom prst="rect">
            <a:avLst/>
          </a:prstGeom>
          <a:noFill/>
          <a:ln w="9525">
            <a:noFill/>
            <a:round/>
            <a:headEnd/>
            <a:tailEnd/>
          </a:ln>
        </p:spPr>
        <p:txBody>
          <a:bodyPr lIns="89217" tIns="46311" rIns="89217" bIns="46311" anchor="b">
            <a:prstTxWarp prst="textNoShape">
              <a:avLst/>
            </a:prstTxWarp>
          </a:bodyPr>
          <a:lstStyle/>
          <a:p>
            <a:pPr algn="r">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fld id="{2B523877-ED1E-7E40-AD94-65CDFEDE0960}" type="slidenum">
              <a:rPr lang="en-GB" sz="1200">
                <a:solidFill>
                  <a:srgbClr val="000000"/>
                </a:solidFill>
              </a:rPr>
              <a:pPr algn="r">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t>69</a:t>
            </a:fld>
            <a:endParaRPr lang="en-GB" sz="1200">
              <a:solidFill>
                <a:srgbClr val="000000"/>
              </a:solidFill>
            </a:endParaRPr>
          </a:p>
        </p:txBody>
      </p:sp>
      <p:sp>
        <p:nvSpPr>
          <p:cNvPr id="171012" name="Text Box 3"/>
          <p:cNvSpPr txBox="1">
            <a:spLocks noChangeArrowheads="1"/>
          </p:cNvSpPr>
          <p:nvPr/>
        </p:nvSpPr>
        <p:spPr bwMode="auto">
          <a:xfrm>
            <a:off x="1343025" y="685800"/>
            <a:ext cx="4167188" cy="3427413"/>
          </a:xfrm>
          <a:prstGeom prst="rect">
            <a:avLst/>
          </a:prstGeom>
          <a:solidFill>
            <a:srgbClr val="FFFFFF"/>
          </a:solidFill>
          <a:ln w="9525">
            <a:solidFill>
              <a:srgbClr val="000000"/>
            </a:solidFill>
            <a:miter lim="800000"/>
            <a:headEnd/>
            <a:tailEnd/>
          </a:ln>
        </p:spPr>
        <p:txBody>
          <a:bodyPr wrap="none" lIns="86493" tIns="43247" rIns="86493" bIns="43247" anchor="ctr">
            <a:prstTxWarp prst="textNoShape">
              <a:avLst/>
            </a:prstTxWarp>
          </a:bodyPr>
          <a:lstStyle/>
          <a:p>
            <a:pPr algn="ctr"/>
            <a:endParaRPr lang="en-US" sz="1800"/>
          </a:p>
        </p:txBody>
      </p:sp>
      <p:sp>
        <p:nvSpPr>
          <p:cNvPr id="171013" name="Text Box 4"/>
          <p:cNvSpPr>
            <a:spLocks noGrp="1" noChangeArrowheads="1"/>
          </p:cNvSpPr>
          <p:nvPr>
            <p:ph type="body"/>
          </p:nvPr>
        </p:nvSpPr>
        <p:spPr>
          <a:xfrm>
            <a:off x="304800" y="4341813"/>
            <a:ext cx="6248400" cy="2871787"/>
          </a:xfrm>
          <a:noFill/>
          <a:ln/>
        </p:spPr>
        <p:txBody>
          <a:bodyPr>
            <a:spAutoFit/>
          </a:bodyPr>
          <a:lstStyle/>
          <a:p>
            <a:pPr eaLnBrk="1" hangingPunct="1">
              <a:lnSpc>
                <a:spcPct val="90000"/>
              </a:lnSpc>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a:latin typeface="Arial" charset="0"/>
                <a:ea typeface="Lucida Sans Unicode" charset="0"/>
                <a:cs typeface="Lucida Sans Unicode" charset="0"/>
              </a:rPr>
              <a:t>This map shows walking access to grocery stores. The darkest blue areas in the middle are the best served areas. </a:t>
            </a:r>
          </a:p>
          <a:p>
            <a:pPr eaLnBrk="1" hangingPunct="1">
              <a:lnSpc>
                <a:spcPct val="90000"/>
              </a:lnSpc>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a:latin typeface="Arial" charset="0"/>
              <a:ea typeface="Lucida Sans Unicode" charset="0"/>
              <a:cs typeface="Lucida Sans Unicode" charset="0"/>
            </a:endParaRPr>
          </a:p>
          <a:p>
            <a:pPr eaLnBrk="1" hangingPunct="1">
              <a:lnSpc>
                <a:spcPct val="90000"/>
              </a:lnSpc>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a:latin typeface="Arial" charset="0"/>
                <a:ea typeface="Lucida Sans Unicode" charset="0"/>
                <a:cs typeface="Lucida Sans Unicode" charset="0"/>
              </a:rPr>
              <a:t>On the whole, the map shows that low income communities and communities of color have decent walkable access to grocery stores. </a:t>
            </a:r>
          </a:p>
          <a:p>
            <a:pPr eaLnBrk="1" hangingPunct="1">
              <a:lnSpc>
                <a:spcPct val="90000"/>
              </a:lnSpc>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a:latin typeface="Arial" charset="0"/>
              <a:ea typeface="Lucida Sans Unicode" charset="0"/>
              <a:cs typeface="Lucida Sans Unicode" charset="0"/>
            </a:endParaRPr>
          </a:p>
          <a:p>
            <a:pPr eaLnBrk="1" hangingPunct="1">
              <a:lnSpc>
                <a:spcPct val="90000"/>
              </a:lnSpc>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a:latin typeface="Arial" charset="0"/>
                <a:ea typeface="Lucida Sans Unicode" charset="0"/>
                <a:cs typeface="Lucida Sans Unicode" charset="0"/>
              </a:rPr>
              <a:t>The reds are mainly found in far out rural locations or outlying suburbs where a small number of central stores serve large areas. Many of the outlying suburbs tend be wealthier, so not having grocery stores within walking distance does not significantly impact residents’ access.</a:t>
            </a:r>
          </a:p>
          <a:p>
            <a:pPr eaLnBrk="1" hangingPunct="1">
              <a:lnSpc>
                <a:spcPct val="90000"/>
              </a:lnSpc>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a:latin typeface="Arial" charset="0"/>
              <a:ea typeface="Lucida Sans Unicode" charset="0"/>
              <a:cs typeface="Lucida Sans Unicode" charset="0"/>
            </a:endParaRPr>
          </a:p>
          <a:p>
            <a:pPr eaLnBrk="1" hangingPunct="1">
              <a:lnSpc>
                <a:spcPct val="90000"/>
              </a:lnSpc>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r>
              <a:rPr lang="en-GB">
                <a:latin typeface="Arial" charset="0"/>
                <a:ea typeface="Lucida Sans Unicode" charset="0"/>
                <a:cs typeface="Lucida Sans Unicode" charset="0"/>
              </a:rPr>
              <a:t>But, there are a few red areas with higher than average poverty and diversity that have poor walking access to grocery stores.  These areas are a cause for concern.</a:t>
            </a:r>
          </a:p>
          <a:p>
            <a:pPr eaLnBrk="1" hangingPunct="1">
              <a:lnSpc>
                <a:spcPct val="90000"/>
              </a:lnSpc>
              <a:spcBef>
                <a:spcPts val="425"/>
              </a:spcBef>
              <a:tabLst>
                <a:tab pos="0" algn="l"/>
                <a:tab pos="431800" algn="l"/>
                <a:tab pos="863600" algn="l"/>
                <a:tab pos="1296988" algn="l"/>
                <a:tab pos="1728788" algn="l"/>
                <a:tab pos="2162175" algn="l"/>
                <a:tab pos="2593975" algn="l"/>
                <a:tab pos="3025775" algn="l"/>
                <a:tab pos="3459163" algn="l"/>
                <a:tab pos="3890963" algn="l"/>
                <a:tab pos="4324350" algn="l"/>
                <a:tab pos="4756150" algn="l"/>
                <a:tab pos="5189538" algn="l"/>
                <a:tab pos="5621338" algn="l"/>
                <a:tab pos="6053138" algn="l"/>
                <a:tab pos="6486525" algn="l"/>
                <a:tab pos="6918325" algn="l"/>
                <a:tab pos="7351713" algn="l"/>
                <a:tab pos="7783513" algn="l"/>
                <a:tab pos="8215313" algn="l"/>
                <a:tab pos="8648700" algn="l"/>
              </a:tabLst>
            </a:pPr>
            <a:endParaRPr lang="en-GB">
              <a:latin typeface="Arial" charset="0"/>
              <a:ea typeface="Lucida Sans Unicode" charset="0"/>
              <a:cs typeface="Lucida Sans Unico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78B83D08-3D38-DA41-9956-C0A11436E588}" type="slidenum">
              <a:rPr lang="en-US"/>
              <a:pPr/>
              <a:t>6</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r>
              <a:rPr lang="en-US"/>
              <a:t>Now we get to the land-use and transportation link. We need to create community conditions so that walking and biking can occur routinely. So both street designs and development patterns matter.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73058" name="Rectangle 11"/>
          <p:cNvSpPr>
            <a:spLocks noGrp="1" noChangeArrowheads="1"/>
          </p:cNvSpPr>
          <p:nvPr>
            <p:ph type="sldNum" sz="quarter" idx="5"/>
          </p:nvPr>
        </p:nvSpPr>
        <p:spPr>
          <a:noFill/>
        </p:spPr>
        <p:txBody>
          <a:bodyPr/>
          <a:lstStyle/>
          <a:p>
            <a:fld id="{E418688E-6FE0-E748-902D-E5FB5BF749F2}" type="slidenum">
              <a:rPr lang="en-GB">
                <a:latin typeface="Arial" charset="0"/>
                <a:ea typeface="ＭＳ Ｐゴシック" charset="-128"/>
                <a:cs typeface="ＭＳ Ｐゴシック" charset="-128"/>
              </a:rPr>
              <a:pPr/>
              <a:t>70</a:t>
            </a:fld>
            <a:endParaRPr lang="en-GB">
              <a:latin typeface="Arial" charset="0"/>
              <a:ea typeface="ＭＳ Ｐゴシック" charset="-128"/>
              <a:cs typeface="ＭＳ Ｐゴシック" charset="-128"/>
            </a:endParaRPr>
          </a:p>
        </p:txBody>
      </p:sp>
      <p:sp>
        <p:nvSpPr>
          <p:cNvPr id="173059" name="Text Box 2"/>
          <p:cNvSpPr>
            <a:spLocks noGrp="1" noRot="1" noChangeAspect="1" noChangeArrowheads="1" noTextEdit="1"/>
          </p:cNvSpPr>
          <p:nvPr>
            <p:ph type="sldImg"/>
          </p:nvPr>
        </p:nvSpPr>
        <p:spPr>
          <a:xfrm>
            <a:off x="1141413" y="685800"/>
            <a:ext cx="4567237" cy="3425825"/>
          </a:xfrm>
          <a:ln/>
        </p:spPr>
      </p:sp>
      <p:sp>
        <p:nvSpPr>
          <p:cNvPr id="173060" name="Text Box 3"/>
          <p:cNvSpPr>
            <a:spLocks noGrp="1" noChangeArrowheads="1"/>
          </p:cNvSpPr>
          <p:nvPr>
            <p:ph type="body" idx="1"/>
          </p:nvPr>
        </p:nvSpPr>
        <p:spPr>
          <a:xfrm>
            <a:off x="304800" y="4341813"/>
            <a:ext cx="6245225" cy="4113212"/>
          </a:xfrm>
          <a:noFill/>
          <a:ln/>
        </p:spPr>
        <p:txBody>
          <a:bodyPr wrap="none" anchor="ct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9F5C2360-281C-0240-92ED-75F0E13B7ACA}" type="slidenum">
              <a:rPr lang="en-US"/>
              <a:pPr/>
              <a:t>71</a:t>
            </a:fld>
            <a:endParaRPr lang="en-US"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4DC41EE6-A978-434E-B87F-004B68769225}" type="slidenum">
              <a:rPr lang="en-US"/>
              <a:pPr/>
              <a:t>72</a:t>
            </a:fld>
            <a:endParaRPr lang="en-US" dirty="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2B3C4D-CF45-884F-BF7C-96AC05075136}" type="slidenum">
              <a:rPr lang="en-US"/>
              <a:pPr/>
              <a:t>75</a:t>
            </a:fld>
            <a:endParaRPr lang="en-US"/>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8ECBAAD2-2B4F-AA49-B689-08C3DCCD883F}" type="slidenum">
              <a:rPr lang="en-US"/>
              <a:pPr/>
              <a:t>76</a:t>
            </a:fld>
            <a:endParaRPr lang="en-US"/>
          </a:p>
        </p:txBody>
      </p:sp>
      <p:sp>
        <p:nvSpPr>
          <p:cNvPr id="54275" name="Rectangle 2"/>
          <p:cNvSpPr>
            <a:spLocks noGrp="1" noRot="1" noChangeAspect="1" noChangeArrowheads="1"/>
          </p:cNvSpPr>
          <p:nvPr>
            <p:ph type="sldImg"/>
          </p:nvPr>
        </p:nvSpPr>
        <p:spPr>
          <a:solidFill>
            <a:srgbClr val="FFFFFF"/>
          </a:solidFill>
          <a:ln/>
        </p:spPr>
      </p:sp>
      <p:sp>
        <p:nvSpPr>
          <p:cNvPr id="5427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ja-JP"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60FF6D42-8328-4742-8014-C55E5AA043B0}" type="slidenum">
              <a:rPr lang="en-US"/>
              <a:pPr/>
              <a:t>79</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r>
              <a:rPr lang="en-US"/>
              <a:t>Now we get to the land-use and transportation link. We need to create community conditions so that walking and biking can occur routinely. So both street designs and development patterns matter.</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BA6A5055-A7ED-9644-A58C-E12F0C01BB11}" type="slidenum">
              <a:rPr lang="en-US"/>
              <a:pPr/>
              <a:t>84</a:t>
            </a:fld>
            <a:endParaRPr lang="en-US"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4AC3DEF-EBB4-7B45-8544-8052281CE02F}" type="slidenum">
              <a:rPr lang="en-US" altLang="ja-JP">
                <a:cs typeface="ＭＳ Ｐゴシック" charset="-128"/>
              </a:rPr>
              <a:pPr/>
              <a:t>92</a:t>
            </a:fld>
            <a:endParaRPr lang="en-US" altLang="ja-JP">
              <a:cs typeface="ＭＳ Ｐゴシック" charset="-128"/>
            </a:endParaRPr>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r>
              <a:rPr lang="en-US" dirty="0"/>
              <a:t>Slide </a:t>
            </a:r>
            <a:fld id="{2D866228-44C8-634B-B5EA-BC504EBF93AF}" type="slidenum">
              <a:rPr lang="en-US"/>
              <a:pPr>
                <a:defRPr/>
              </a:pPr>
              <a:t>104</a:t>
            </a:fld>
            <a:endParaRPr lang="en-US" dirty="0"/>
          </a:p>
        </p:txBody>
      </p:sp>
      <p:sp>
        <p:nvSpPr>
          <p:cNvPr id="21507" name="Rectangle 4"/>
          <p:cNvSpPr>
            <a:spLocks noGrp="1" noRot="1" noChangeAspect="1" noChangeArrowheads="1" noTextEdit="1"/>
          </p:cNvSpPr>
          <p:nvPr>
            <p:ph type="sldImg"/>
          </p:nvPr>
        </p:nvSpPr>
        <p:spPr>
          <a:ln/>
        </p:spPr>
      </p:sp>
      <p:sp>
        <p:nvSpPr>
          <p:cNvPr id="21508" name="Rectangle 5"/>
          <p:cNvSpPr>
            <a:spLocks noGrp="1" noChangeArrowheads="1"/>
          </p:cNvSpPr>
          <p:nvPr>
            <p:ph type="body" idx="1"/>
          </p:nvPr>
        </p:nvSpPr>
        <p:spPr>
          <a:noFill/>
          <a:ln/>
        </p:spPr>
        <p:txBody>
          <a:bodyPr/>
          <a:lstStyle/>
          <a:p>
            <a:r>
              <a:rPr lang="en-US" b="1" dirty="0">
                <a:latin typeface="Arial" charset="0"/>
                <a:ea typeface="ＭＳ Ｐゴシック" charset="-128"/>
                <a:cs typeface="ＭＳ Ｐゴシック" charset="-128"/>
              </a:rPr>
              <a:t>Integrated local and state planning solutions</a:t>
            </a:r>
            <a:endParaRPr lang="en-US" dirty="0">
              <a:latin typeface="Arial" charset="0"/>
              <a:ea typeface="ＭＳ Ｐゴシック" charset="-128"/>
              <a:cs typeface="ＭＳ Ｐゴシック" charset="-128"/>
            </a:endParaRPr>
          </a:p>
          <a:p>
            <a:endParaRPr lang="en-US" dirty="0">
              <a:latin typeface="Arial" charset="0"/>
              <a:ea typeface="ＭＳ Ｐゴシック" charset="-128"/>
              <a:cs typeface="ＭＳ Ｐゴシック" charset="-128"/>
            </a:endParaRPr>
          </a:p>
          <a:p>
            <a:r>
              <a:rPr lang="en-US" dirty="0">
                <a:latin typeface="Arial" charset="0"/>
                <a:ea typeface="ＭＳ Ｐゴシック" charset="-128"/>
                <a:cs typeface="ＭＳ Ｐゴシック" charset="-128"/>
              </a:rPr>
              <a:t>Talking points:  </a:t>
            </a:r>
          </a:p>
          <a:p>
            <a:pPr lvl="2">
              <a:buFontTx/>
              <a:buChar char="•"/>
            </a:pPr>
            <a:r>
              <a:rPr lang="en-US" dirty="0">
                <a:latin typeface="Arial" charset="0"/>
                <a:ea typeface="ＭＳ Ｐゴシック" charset="-128"/>
              </a:rPr>
              <a:t> each area of concern is interconnected … comprehensive planning for a healthy community brings together many disciplines</a:t>
            </a:r>
          </a:p>
          <a:p>
            <a:pPr lvl="2">
              <a:buFontTx/>
              <a:buChar char="•"/>
            </a:pPr>
            <a:r>
              <a:rPr lang="en-US" dirty="0">
                <a:latin typeface="Arial" charset="0"/>
                <a:ea typeface="ＭＳ Ｐゴシック" charset="-128"/>
              </a:rPr>
              <a:t> the land itself is often the common, most costly, element uniting these concerns </a:t>
            </a:r>
          </a:p>
          <a:p>
            <a:endParaRPr lang="en-US" dirty="0">
              <a:latin typeface="Arial" charset="0"/>
              <a:ea typeface="ＭＳ Ｐゴシック" charset="-128"/>
              <a:cs typeface="ＭＳ Ｐゴシック" charset="-128"/>
            </a:endParaRPr>
          </a:p>
          <a:p>
            <a:r>
              <a:rPr lang="en-US" i="1" dirty="0">
                <a:latin typeface="Arial" charset="0"/>
                <a:ea typeface="ＭＳ Ｐゴシック" charset="-128"/>
                <a:cs typeface="ＭＳ Ｐゴシック" charset="-128"/>
              </a:rPr>
              <a:t>Speaker’s option</a:t>
            </a:r>
            <a:r>
              <a:rPr lang="en-US" dirty="0">
                <a:latin typeface="Arial" charset="0"/>
                <a:ea typeface="ＭＳ Ｐゴシック" charset="-128"/>
                <a:cs typeface="ＭＳ Ｐゴシック" charset="-128"/>
              </a:rPr>
              <a:t>:  if you’re familiar with the Governor’s Community Solution Team efforts, it might be highlighted as an approach to problem solving on this slide </a:t>
            </a:r>
          </a:p>
          <a:p>
            <a:endParaRPr lang="en-US" dirty="0">
              <a:latin typeface="Arial" charset="0"/>
              <a:ea typeface="ＭＳ Ｐゴシック" charset="-128"/>
              <a:cs typeface="ＭＳ Ｐゴシック" charset="-128"/>
            </a:endParaRPr>
          </a:p>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r>
              <a:rPr lang="en-US" dirty="0">
                <a:latin typeface="Arial" charset="0"/>
                <a:ea typeface="ＭＳ Ｐゴシック" charset="-128"/>
                <a:cs typeface="ＭＳ Ｐゴシック" charset="-128"/>
              </a:rPr>
              <a:t>Slide </a:t>
            </a:r>
            <a:fld id="{BB9EC507-9334-FF42-BE7F-1C7225866937}" type="slidenum">
              <a:rPr lang="en-US">
                <a:latin typeface="Arial" charset="0"/>
                <a:ea typeface="ＭＳ Ｐゴシック" charset="-128"/>
                <a:cs typeface="ＭＳ Ｐゴシック" charset="-128"/>
              </a:rPr>
              <a:pPr/>
              <a:t>106</a:t>
            </a:fld>
            <a:endParaRPr lang="en-US" dirty="0">
              <a:latin typeface="Arial" charset="0"/>
              <a:ea typeface="ＭＳ Ｐゴシック" charset="-128"/>
              <a:cs typeface="ＭＳ Ｐゴシック" charset="-128"/>
            </a:endParaRPr>
          </a:p>
        </p:txBody>
      </p:sp>
      <p:sp>
        <p:nvSpPr>
          <p:cNvPr id="24579" name="Rectangle 2"/>
          <p:cNvSpPr>
            <a:spLocks noGrp="1" noRot="1" noChangeAspect="1" noChangeArrowheads="1" noTextEdit="1"/>
          </p:cNvSpPr>
          <p:nvPr>
            <p:ph type="sldImg"/>
          </p:nvPr>
        </p:nvSpPr>
        <p:spPr>
          <a:xfrm>
            <a:off x="1146175" y="685800"/>
            <a:ext cx="4570413" cy="3429000"/>
          </a:xfrm>
          <a:solidFill>
            <a:srgbClr val="FFFFFF"/>
          </a:solidFill>
          <a:ln/>
        </p:spPr>
      </p:sp>
      <p:sp>
        <p:nvSpPr>
          <p:cNvPr id="24580" name="Rectangle 3"/>
          <p:cNvSpPr>
            <a:spLocks noGrp="1" noChangeArrowheads="1"/>
          </p:cNvSpPr>
          <p:nvPr>
            <p:ph type="body" idx="1"/>
          </p:nvPr>
        </p:nvSpPr>
        <p:spPr>
          <a:xfrm>
            <a:off x="915988" y="4344988"/>
            <a:ext cx="5026025" cy="4113212"/>
          </a:xfrm>
          <a:solidFill>
            <a:srgbClr val="FFFFFF"/>
          </a:solidFill>
          <a:ln/>
        </p:spPr>
        <p:txBody>
          <a:bodyPr lIns="91381" tIns="45691" rIns="91381" bIns="45691"/>
          <a:lstStyle/>
          <a:p>
            <a:pPr eaLnBrk="1" hangingPunct="1"/>
            <a:r>
              <a:rPr lang="en-US" b="1" dirty="0">
                <a:latin typeface="Arial" charset="0"/>
                <a:ea typeface="ＭＳ Ｐゴシック" charset="-128"/>
                <a:cs typeface="ＭＳ Ｐゴシック" charset="-128"/>
              </a:rPr>
              <a:t>Slowing the loss of farmland </a:t>
            </a:r>
            <a:r>
              <a:rPr lang="en-US" dirty="0">
                <a:latin typeface="Arial" charset="0"/>
                <a:ea typeface="ＭＳ Ｐゴシック" charset="-128"/>
                <a:cs typeface="ＭＳ Ｐゴシック" charset="-128"/>
              </a:rPr>
              <a:t>(part 2 of 2)</a:t>
            </a:r>
            <a:endParaRPr lang="en-US" b="1" dirty="0">
              <a:latin typeface="Arial" charset="0"/>
              <a:ea typeface="ＭＳ Ｐゴシック" charset="-128"/>
              <a:cs typeface="ＭＳ Ｐゴシック" charset="-128"/>
            </a:endParaRPr>
          </a:p>
          <a:p>
            <a:pPr eaLnBrk="1" hangingPunct="1"/>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Talking points:</a:t>
            </a:r>
          </a:p>
          <a:p>
            <a:pPr lvl="2" eaLnBrk="1" hangingPunct="1"/>
            <a:r>
              <a:rPr lang="en-US" dirty="0">
                <a:latin typeface="Symbol" charset="2"/>
                <a:ea typeface="Times New Roman" charset="0"/>
                <a:cs typeface="Times New Roman" charset="0"/>
              </a:rPr>
              <a:t>· </a:t>
            </a:r>
            <a:r>
              <a:rPr lang="en-US" dirty="0">
                <a:latin typeface="Arial" charset="0"/>
                <a:ea typeface="ＭＳ Ｐゴシック" charset="-128"/>
              </a:rPr>
              <a:t>acres lost to urban development are significantly smaller than in other states.  </a:t>
            </a:r>
          </a:p>
          <a:p>
            <a:pPr lvl="2" eaLnBrk="1" hangingPunct="1">
              <a:buFontTx/>
              <a:buChar char="•"/>
            </a:pPr>
            <a:r>
              <a:rPr lang="en-US" dirty="0">
                <a:latin typeface="Arial" charset="0"/>
                <a:ea typeface="ＭＳ Ｐゴシック" charset="-128"/>
              </a:rPr>
              <a:t> While approximately 1% of Oregon farmland has been developed, the majority of this farmland is located within urban growth boundaries that had been designated for growth.  In contrast, California and Florida have lost over 1 million acres to sprawling development.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248568C-D58A-B348-8C6C-753B6BB397F9}" type="slidenum">
              <a:rPr lang="en-US"/>
              <a:pPr/>
              <a:t>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1F5B51DD-7100-FC43-862B-322E87B482CA}" type="slidenum">
              <a:rPr lang="en-US"/>
              <a:pPr/>
              <a:t>9</a:t>
            </a:fld>
            <a:endParaRPr 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95979C93-90C8-8F40-8E9F-A90774879E15}" type="slidenum">
              <a:rPr lang="en-US"/>
              <a:pPr/>
              <a:t>10</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D8B971CB-E25C-7040-B0AA-82ECC02EB562}"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DA539001-A936-134E-97AB-BEC60983230A}" type="slidenum">
              <a:rPr lang="en-US"/>
              <a:pPr/>
              <a:t>12</a:t>
            </a:fld>
            <a:endParaRPr lang="en-US"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374786" name="Group 2"/>
          <p:cNvGrpSpPr>
            <a:grpSpLocks/>
          </p:cNvGrpSpPr>
          <p:nvPr/>
        </p:nvGrpSpPr>
        <p:grpSpPr bwMode="auto">
          <a:xfrm>
            <a:off x="3175" y="4267200"/>
            <a:ext cx="9140825" cy="2590800"/>
            <a:chOff x="2" y="2688"/>
            <a:chExt cx="5758" cy="1632"/>
          </a:xfrm>
        </p:grpSpPr>
        <p:sp>
          <p:nvSpPr>
            <p:cNvPr id="374787"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grpSp>
          <p:nvGrpSpPr>
            <p:cNvPr id="374788" name="Group 4"/>
            <p:cNvGrpSpPr>
              <a:grpSpLocks/>
            </p:cNvGrpSpPr>
            <p:nvPr/>
          </p:nvGrpSpPr>
          <p:grpSpPr bwMode="auto">
            <a:xfrm>
              <a:off x="1776" y="3024"/>
              <a:ext cx="3929" cy="1290"/>
              <a:chOff x="1776" y="3024"/>
              <a:chExt cx="3929" cy="1290"/>
            </a:xfrm>
          </p:grpSpPr>
          <p:grpSp>
            <p:nvGrpSpPr>
              <p:cNvPr id="374789" name="Group 5"/>
              <p:cNvGrpSpPr>
                <a:grpSpLocks/>
              </p:cNvGrpSpPr>
              <p:nvPr/>
            </p:nvGrpSpPr>
            <p:grpSpPr bwMode="auto">
              <a:xfrm>
                <a:off x="2268" y="3934"/>
                <a:ext cx="638" cy="377"/>
                <a:chOff x="2268" y="3934"/>
                <a:chExt cx="638" cy="377"/>
              </a:xfrm>
            </p:grpSpPr>
            <p:sp>
              <p:nvSpPr>
                <p:cNvPr id="374790" name="Oval 6"/>
                <p:cNvSpPr>
                  <a:spLocks noChangeArrowheads="1"/>
                </p:cNvSpPr>
                <p:nvPr userDrawn="1"/>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prstTxWarp prst="textNoShape">
                    <a:avLst/>
                  </a:prstTxWarp>
                </a:bodyPr>
                <a:lstStyle/>
                <a:p>
                  <a:endParaRPr lang="en-US" dirty="0"/>
                </a:p>
              </p:txBody>
            </p:sp>
            <p:sp>
              <p:nvSpPr>
                <p:cNvPr id="374791" name="Oval 7"/>
                <p:cNvSpPr>
                  <a:spLocks noChangeArrowheads="1"/>
                </p:cNvSpPr>
                <p:nvPr userDrawn="1"/>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prstTxWarp prst="textNoShape">
                    <a:avLst/>
                  </a:prstTxWarp>
                </a:bodyPr>
                <a:lstStyle/>
                <a:p>
                  <a:endParaRPr lang="en-US" dirty="0"/>
                </a:p>
              </p:txBody>
            </p:sp>
            <p:sp>
              <p:nvSpPr>
                <p:cNvPr id="374792" name="Oval 8"/>
                <p:cNvSpPr>
                  <a:spLocks noChangeArrowheads="1"/>
                </p:cNvSpPr>
                <p:nvPr userDrawn="1"/>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prstTxWarp prst="textNoShape">
                    <a:avLst/>
                  </a:prstTxWarp>
                </a:bodyPr>
                <a:lstStyle/>
                <a:p>
                  <a:endParaRPr lang="en-US" dirty="0"/>
                </a:p>
              </p:txBody>
            </p:sp>
            <p:sp>
              <p:nvSpPr>
                <p:cNvPr id="374793" name="Oval 9"/>
                <p:cNvSpPr>
                  <a:spLocks noChangeArrowheads="1"/>
                </p:cNvSpPr>
                <p:nvPr userDrawn="1"/>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794" name="Oval 10"/>
                <p:cNvSpPr>
                  <a:spLocks noChangeArrowheads="1"/>
                </p:cNvSpPr>
                <p:nvPr userDrawn="1"/>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795" name="Oval 11"/>
                <p:cNvSpPr>
                  <a:spLocks noChangeArrowheads="1"/>
                </p:cNvSpPr>
                <p:nvPr userDrawn="1"/>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796" name="Oval 12"/>
                <p:cNvSpPr>
                  <a:spLocks noChangeArrowheads="1"/>
                </p:cNvSpPr>
                <p:nvPr userDrawn="1"/>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prstTxWarp prst="textNoShape">
                    <a:avLst/>
                  </a:prstTxWarp>
                </a:bodyPr>
                <a:lstStyle/>
                <a:p>
                  <a:endParaRPr lang="en-US" dirty="0"/>
                </a:p>
              </p:txBody>
            </p:sp>
            <p:sp>
              <p:nvSpPr>
                <p:cNvPr id="374797" name="Oval 13"/>
                <p:cNvSpPr>
                  <a:spLocks noChangeArrowheads="1"/>
                </p:cNvSpPr>
                <p:nvPr userDrawn="1"/>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prstTxWarp prst="textNoShape">
                    <a:avLst/>
                  </a:prstTxWarp>
                </a:bodyPr>
                <a:lstStyle/>
                <a:p>
                  <a:endParaRPr lang="en-US" dirty="0"/>
                </a:p>
              </p:txBody>
            </p:sp>
          </p:grpSp>
          <p:sp>
            <p:nvSpPr>
              <p:cNvPr id="37479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prstTxWarp prst="textNoShape">
                  <a:avLst/>
                </a:prstTxWarp>
              </a:bodyPr>
              <a:lstStyle/>
              <a:p>
                <a:endParaRPr lang="en-US" dirty="0"/>
              </a:p>
            </p:txBody>
          </p:sp>
          <p:sp>
            <p:nvSpPr>
              <p:cNvPr id="37479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80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480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80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480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0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prstTxWarp prst="textNoShape">
                  <a:avLst/>
                </a:prstTxWarp>
              </a:bodyPr>
              <a:lstStyle/>
              <a:p>
                <a:endParaRPr lang="en-US" dirty="0"/>
              </a:p>
            </p:txBody>
          </p:sp>
          <p:sp>
            <p:nvSpPr>
              <p:cNvPr id="37480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480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prstTxWarp prst="textNoShape">
                  <a:avLst/>
                </a:prstTxWarp>
              </a:bodyPr>
              <a:lstStyle/>
              <a:p>
                <a:endParaRPr lang="en-US" dirty="0"/>
              </a:p>
            </p:txBody>
          </p:sp>
          <p:sp>
            <p:nvSpPr>
              <p:cNvPr id="37480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prstTxWarp prst="textNoShape">
                  <a:avLst/>
                </a:prstTxWarp>
              </a:bodyPr>
              <a:lstStyle/>
              <a:p>
                <a:endParaRPr lang="en-US" dirty="0"/>
              </a:p>
            </p:txBody>
          </p:sp>
          <p:sp>
            <p:nvSpPr>
              <p:cNvPr id="37480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prstTxWarp prst="textNoShape">
                  <a:avLst/>
                </a:prstTxWarp>
              </a:bodyPr>
              <a:lstStyle/>
              <a:p>
                <a:endParaRPr lang="en-US" dirty="0"/>
              </a:p>
            </p:txBody>
          </p:sp>
          <p:sp>
            <p:nvSpPr>
              <p:cNvPr id="37480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1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prstTxWarp prst="textNoShape">
                  <a:avLst/>
                </a:prstTxWarp>
              </a:bodyPr>
              <a:lstStyle/>
              <a:p>
                <a:endParaRPr lang="en-US" dirty="0"/>
              </a:p>
            </p:txBody>
          </p:sp>
          <p:sp>
            <p:nvSpPr>
              <p:cNvPr id="37481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prstTxWarp prst="textNoShape">
                  <a:avLst/>
                </a:prstTxWarp>
              </a:bodyPr>
              <a:lstStyle/>
              <a:p>
                <a:endParaRPr lang="en-US" dirty="0"/>
              </a:p>
            </p:txBody>
          </p:sp>
          <p:sp>
            <p:nvSpPr>
              <p:cNvPr id="37481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prstTxWarp prst="textNoShape">
                  <a:avLst/>
                </a:prstTxWarp>
              </a:bodyPr>
              <a:lstStyle/>
              <a:p>
                <a:endParaRPr lang="en-US" dirty="0"/>
              </a:p>
            </p:txBody>
          </p:sp>
          <p:sp>
            <p:nvSpPr>
              <p:cNvPr id="374813"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374814"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37481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481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481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4818"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37481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2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2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2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482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482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482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482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prstTxWarp prst="textNoShape">
                  <a:avLst/>
                </a:prstTxWarp>
              </a:bodyPr>
              <a:lstStyle/>
              <a:p>
                <a:endParaRPr lang="en-US" dirty="0"/>
              </a:p>
            </p:txBody>
          </p:sp>
          <p:sp>
            <p:nvSpPr>
              <p:cNvPr id="37482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prstTxWarp prst="textNoShape">
                  <a:avLst/>
                </a:prstTxWarp>
              </a:bodyPr>
              <a:lstStyle/>
              <a:p>
                <a:endParaRPr lang="en-US" dirty="0"/>
              </a:p>
            </p:txBody>
          </p:sp>
          <p:sp>
            <p:nvSpPr>
              <p:cNvPr id="37482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2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30"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4831"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4832"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4833"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4834"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35"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36"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483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grpSp>
            <p:nvGrpSpPr>
              <p:cNvPr id="374838" name="Group 54"/>
              <p:cNvGrpSpPr>
                <a:grpSpLocks/>
              </p:cNvGrpSpPr>
              <p:nvPr/>
            </p:nvGrpSpPr>
            <p:grpSpPr bwMode="auto">
              <a:xfrm>
                <a:off x="4546" y="3608"/>
                <a:ext cx="518" cy="319"/>
                <a:chOff x="4546" y="3608"/>
                <a:chExt cx="518" cy="319"/>
              </a:xfrm>
            </p:grpSpPr>
            <p:sp>
              <p:nvSpPr>
                <p:cNvPr id="374839" name="Oval 55"/>
                <p:cNvSpPr>
                  <a:spLocks noChangeArrowheads="1"/>
                </p:cNvSpPr>
                <p:nvPr userDrawn="1"/>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prstTxWarp prst="textNoShape">
                    <a:avLst/>
                  </a:prstTxWarp>
                </a:bodyPr>
                <a:lstStyle/>
                <a:p>
                  <a:endParaRPr lang="en-US" dirty="0"/>
                </a:p>
              </p:txBody>
            </p:sp>
            <p:sp>
              <p:nvSpPr>
                <p:cNvPr id="374840" name="Oval 56"/>
                <p:cNvSpPr>
                  <a:spLocks noChangeArrowheads="1"/>
                </p:cNvSpPr>
                <p:nvPr userDrawn="1"/>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841" name="Oval 57"/>
                <p:cNvSpPr>
                  <a:spLocks noChangeArrowheads="1"/>
                </p:cNvSpPr>
                <p:nvPr userDrawn="1"/>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4842" name="Oval 58"/>
                <p:cNvSpPr>
                  <a:spLocks noChangeArrowheads="1"/>
                </p:cNvSpPr>
                <p:nvPr userDrawn="1"/>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843" name="Oval 59"/>
                <p:cNvSpPr>
                  <a:spLocks noChangeArrowheads="1"/>
                </p:cNvSpPr>
                <p:nvPr userDrawn="1"/>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4844" name="Oval 60"/>
                <p:cNvSpPr>
                  <a:spLocks noChangeArrowheads="1"/>
                </p:cNvSpPr>
                <p:nvPr userDrawn="1"/>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grpSp>
          <p:grpSp>
            <p:nvGrpSpPr>
              <p:cNvPr id="374845" name="Group 61"/>
              <p:cNvGrpSpPr>
                <a:grpSpLocks/>
              </p:cNvGrpSpPr>
              <p:nvPr/>
            </p:nvGrpSpPr>
            <p:grpSpPr bwMode="auto">
              <a:xfrm>
                <a:off x="5381" y="3085"/>
                <a:ext cx="227" cy="132"/>
                <a:chOff x="5381" y="3085"/>
                <a:chExt cx="227" cy="132"/>
              </a:xfrm>
            </p:grpSpPr>
            <p:sp>
              <p:nvSpPr>
                <p:cNvPr id="374846"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847" name="Oval 63"/>
                <p:cNvSpPr>
                  <a:spLocks noChangeArrowheads="1"/>
                </p:cNvSpPr>
                <p:nvPr userDrawn="1"/>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endParaRPr lang="en-US" dirty="0"/>
                </a:p>
              </p:txBody>
            </p:sp>
            <p:sp>
              <p:nvSpPr>
                <p:cNvPr id="374848"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849" name="Oval 65"/>
                <p:cNvSpPr>
                  <a:spLocks noChangeArrowheads="1"/>
                </p:cNvSpPr>
                <p:nvPr userDrawn="1"/>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endParaRPr lang="en-US" dirty="0"/>
                </a:p>
              </p:txBody>
            </p:sp>
          </p:grpSp>
        </p:grpSp>
      </p:grpSp>
      <p:sp>
        <p:nvSpPr>
          <p:cNvPr id="37485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ltLang="ja-JP"/>
              <a:t>Click to edit Master title style</a:t>
            </a:r>
          </a:p>
        </p:txBody>
      </p:sp>
      <p:sp>
        <p:nvSpPr>
          <p:cNvPr id="3748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ltLang="ja-JP"/>
              <a:t>Click to edit Master subtitle style</a:t>
            </a:r>
          </a:p>
        </p:txBody>
      </p:sp>
      <p:sp>
        <p:nvSpPr>
          <p:cNvPr id="374852" name="Rectangle 68"/>
          <p:cNvSpPr>
            <a:spLocks noGrp="1" noChangeArrowheads="1"/>
          </p:cNvSpPr>
          <p:nvPr>
            <p:ph type="dt" sz="quarter" idx="2"/>
          </p:nvPr>
        </p:nvSpPr>
        <p:spPr/>
        <p:txBody>
          <a:bodyPr/>
          <a:lstStyle>
            <a:lvl1pPr>
              <a:defRPr/>
            </a:lvl1pPr>
          </a:lstStyle>
          <a:p>
            <a:endParaRPr lang="en-US" altLang="ja-JP" dirty="0"/>
          </a:p>
        </p:txBody>
      </p:sp>
      <p:sp>
        <p:nvSpPr>
          <p:cNvPr id="374853" name="Rectangle 69"/>
          <p:cNvSpPr>
            <a:spLocks noGrp="1" noChangeArrowheads="1"/>
          </p:cNvSpPr>
          <p:nvPr>
            <p:ph type="ftr" sz="quarter" idx="3"/>
          </p:nvPr>
        </p:nvSpPr>
        <p:spPr/>
        <p:txBody>
          <a:bodyPr/>
          <a:lstStyle>
            <a:lvl1pPr>
              <a:defRPr/>
            </a:lvl1pPr>
          </a:lstStyle>
          <a:p>
            <a:endParaRPr lang="en-US" altLang="ja-JP" dirty="0"/>
          </a:p>
        </p:txBody>
      </p:sp>
      <p:sp>
        <p:nvSpPr>
          <p:cNvPr id="374854" name="Rectangle 70"/>
          <p:cNvSpPr>
            <a:spLocks noGrp="1" noChangeArrowheads="1"/>
          </p:cNvSpPr>
          <p:nvPr>
            <p:ph type="sldNum" sz="quarter" idx="4"/>
          </p:nvPr>
        </p:nvSpPr>
        <p:spPr/>
        <p:txBody>
          <a:bodyPr/>
          <a:lstStyle>
            <a:lvl1pPr>
              <a:defRPr/>
            </a:lvl1pPr>
          </a:lstStyle>
          <a:p>
            <a:fld id="{0FDD5DDB-7C3C-A644-922B-61E6DE3A753E}" type="slidenum">
              <a:rPr lang="en-US" altLang="ja-JP"/>
              <a:pPr/>
              <a:t>‹#›</a:t>
            </a:fld>
            <a:endParaRPr lang="en-US" altLang="ja-JP"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ja-JP" dirty="0"/>
          </a:p>
        </p:txBody>
      </p:sp>
      <p:sp>
        <p:nvSpPr>
          <p:cNvPr id="5" name="Footer Placeholder 4"/>
          <p:cNvSpPr>
            <a:spLocks noGrp="1"/>
          </p:cNvSpPr>
          <p:nvPr>
            <p:ph type="ftr" sz="quarter" idx="11"/>
          </p:nvPr>
        </p:nvSpPr>
        <p:spPr/>
        <p:txBody>
          <a:bodyPr/>
          <a:lstStyle>
            <a:lvl1pPr>
              <a:defRPr/>
            </a:lvl1pPr>
          </a:lstStyle>
          <a:p>
            <a:endParaRPr lang="en-US" altLang="ja-JP" dirty="0"/>
          </a:p>
        </p:txBody>
      </p:sp>
      <p:sp>
        <p:nvSpPr>
          <p:cNvPr id="6" name="Slide Number Placeholder 5"/>
          <p:cNvSpPr>
            <a:spLocks noGrp="1"/>
          </p:cNvSpPr>
          <p:nvPr>
            <p:ph type="sldNum" sz="quarter" idx="12"/>
          </p:nvPr>
        </p:nvSpPr>
        <p:spPr/>
        <p:txBody>
          <a:bodyPr/>
          <a:lstStyle>
            <a:lvl1pPr>
              <a:defRPr smtClean="0"/>
            </a:lvl1pPr>
          </a:lstStyle>
          <a:p>
            <a:fld id="{F33D2E75-36EC-D844-9A4F-7EECE5B57A4D}" type="slidenum">
              <a:rPr lang="en-US" altLang="ja-JP"/>
              <a:pPr/>
              <a:t>‹#›</a:t>
            </a:fld>
            <a:endParaRPr lang="en-US" altLang="ja-JP"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ja-JP" dirty="0"/>
          </a:p>
        </p:txBody>
      </p:sp>
      <p:sp>
        <p:nvSpPr>
          <p:cNvPr id="5" name="Footer Placeholder 4"/>
          <p:cNvSpPr>
            <a:spLocks noGrp="1"/>
          </p:cNvSpPr>
          <p:nvPr>
            <p:ph type="ftr" sz="quarter" idx="11"/>
          </p:nvPr>
        </p:nvSpPr>
        <p:spPr/>
        <p:txBody>
          <a:bodyPr/>
          <a:lstStyle>
            <a:lvl1pPr>
              <a:defRPr/>
            </a:lvl1pPr>
          </a:lstStyle>
          <a:p>
            <a:endParaRPr lang="en-US" altLang="ja-JP" dirty="0"/>
          </a:p>
        </p:txBody>
      </p:sp>
      <p:sp>
        <p:nvSpPr>
          <p:cNvPr id="6" name="Slide Number Placeholder 5"/>
          <p:cNvSpPr>
            <a:spLocks noGrp="1"/>
          </p:cNvSpPr>
          <p:nvPr>
            <p:ph type="sldNum" sz="quarter" idx="12"/>
          </p:nvPr>
        </p:nvSpPr>
        <p:spPr/>
        <p:txBody>
          <a:bodyPr/>
          <a:lstStyle>
            <a:lvl1pPr>
              <a:defRPr smtClean="0"/>
            </a:lvl1pPr>
          </a:lstStyle>
          <a:p>
            <a:fld id="{3F9B9AF8-A1C2-0E4C-8265-A219BDC591DB}" type="slidenum">
              <a:rPr lang="en-US" altLang="ja-JP"/>
              <a:pPr/>
              <a:t>‹#›</a:t>
            </a:fld>
            <a:endParaRPr lang="en-US" altLang="ja-JP"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30725"/>
          </a:xfrm>
        </p:spPr>
        <p:txBody>
          <a:bodyPr/>
          <a:lstStyle/>
          <a:p>
            <a:endParaRPr lang="en-US" dirty="0"/>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ja-JP"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ja-JP" dirty="0"/>
          </a:p>
        </p:txBody>
      </p:sp>
      <p:sp>
        <p:nvSpPr>
          <p:cNvPr id="7" name="Slide Number Placeholder 6"/>
          <p:cNvSpPr>
            <a:spLocks noGrp="1"/>
          </p:cNvSpPr>
          <p:nvPr>
            <p:ph type="sldNum" sz="quarter" idx="12"/>
          </p:nvPr>
        </p:nvSpPr>
        <p:spPr>
          <a:xfrm>
            <a:off x="6553200" y="6248400"/>
            <a:ext cx="2133600" cy="457200"/>
          </a:xfrm>
        </p:spPr>
        <p:txBody>
          <a:bodyPr/>
          <a:lstStyle>
            <a:lvl1pPr>
              <a:defRPr smtClean="0"/>
            </a:lvl1pPr>
          </a:lstStyle>
          <a:p>
            <a:fld id="{99BA0BBD-C5F6-8F4D-B159-FC64DAE478E5}" type="slidenum">
              <a:rPr lang="en-US" altLang="ja-JP"/>
              <a:pPr/>
              <a:t>‹#›</a:t>
            </a:fld>
            <a:endParaRPr lang="en-US" altLang="ja-JP"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endParaRPr lang="en-US" dirty="0"/>
          </a:p>
        </p:txBody>
      </p:sp>
      <p:sp>
        <p:nvSpPr>
          <p:cNvPr id="4" name="Date Placeholder 3"/>
          <p:cNvSpPr>
            <a:spLocks noGrp="1"/>
          </p:cNvSpPr>
          <p:nvPr>
            <p:ph type="dt" sz="half" idx="10"/>
          </p:nvPr>
        </p:nvSpPr>
        <p:spPr>
          <a:xfrm>
            <a:off x="457200" y="6248400"/>
            <a:ext cx="2133600" cy="457200"/>
          </a:xfrm>
        </p:spPr>
        <p:txBody>
          <a:bodyPr/>
          <a:lstStyle>
            <a:lvl1pPr>
              <a:defRPr/>
            </a:lvl1pPr>
          </a:lstStyle>
          <a:p>
            <a:endParaRPr lang="en-US" altLang="ja-JP" dirty="0"/>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ja-JP" dirty="0"/>
          </a:p>
        </p:txBody>
      </p:sp>
      <p:sp>
        <p:nvSpPr>
          <p:cNvPr id="6" name="Slide Number Placeholder 5"/>
          <p:cNvSpPr>
            <a:spLocks noGrp="1"/>
          </p:cNvSpPr>
          <p:nvPr>
            <p:ph type="sldNum" sz="quarter" idx="12"/>
          </p:nvPr>
        </p:nvSpPr>
        <p:spPr>
          <a:xfrm>
            <a:off x="6553200" y="6248400"/>
            <a:ext cx="2133600" cy="457200"/>
          </a:xfrm>
        </p:spPr>
        <p:txBody>
          <a:bodyPr/>
          <a:lstStyle>
            <a:lvl1pPr>
              <a:defRPr smtClean="0"/>
            </a:lvl1pPr>
          </a:lstStyle>
          <a:p>
            <a:fld id="{C103A0B8-1AFE-AA42-8A32-8DC4C87A3147}" type="slidenum">
              <a:rPr lang="en-US" altLang="ja-JP"/>
              <a:pPr/>
              <a:t>‹#›</a:t>
            </a:fld>
            <a:endParaRPr lang="en-US" altLang="ja-JP"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30725"/>
          </a:xfrm>
        </p:spPr>
        <p:txBody>
          <a:bodyPr/>
          <a:lstStyle/>
          <a:p>
            <a:endParaRPr lang="en-US" dirty="0"/>
          </a:p>
        </p:txBody>
      </p:sp>
      <p:sp>
        <p:nvSpPr>
          <p:cNvPr id="4" name="Date Placeholder 3"/>
          <p:cNvSpPr>
            <a:spLocks noGrp="1"/>
          </p:cNvSpPr>
          <p:nvPr>
            <p:ph type="dt" sz="half" idx="10"/>
          </p:nvPr>
        </p:nvSpPr>
        <p:spPr>
          <a:xfrm>
            <a:off x="457200" y="6248400"/>
            <a:ext cx="2133600" cy="457200"/>
          </a:xfrm>
        </p:spPr>
        <p:txBody>
          <a:bodyPr/>
          <a:lstStyle>
            <a:lvl1pPr>
              <a:defRPr/>
            </a:lvl1pPr>
          </a:lstStyle>
          <a:p>
            <a:endParaRPr lang="en-US" altLang="ja-JP" dirty="0"/>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ja-JP" dirty="0"/>
          </a:p>
        </p:txBody>
      </p:sp>
      <p:sp>
        <p:nvSpPr>
          <p:cNvPr id="6" name="Slide Number Placeholder 5"/>
          <p:cNvSpPr>
            <a:spLocks noGrp="1"/>
          </p:cNvSpPr>
          <p:nvPr>
            <p:ph type="sldNum" sz="quarter" idx="12"/>
          </p:nvPr>
        </p:nvSpPr>
        <p:spPr>
          <a:xfrm>
            <a:off x="6553200" y="6248400"/>
            <a:ext cx="2133600" cy="457200"/>
          </a:xfrm>
        </p:spPr>
        <p:txBody>
          <a:bodyPr/>
          <a:lstStyle>
            <a:lvl1pPr>
              <a:defRPr smtClean="0"/>
            </a:lvl1pPr>
          </a:lstStyle>
          <a:p>
            <a:fld id="{9018AA82-66F3-D04C-B640-076755CC4EC2}" type="slidenum">
              <a:rPr lang="en-US" altLang="ja-JP"/>
              <a:pPr/>
              <a:t>‹#›</a:t>
            </a:fld>
            <a:endParaRPr lang="en-US" altLang="ja-JP"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endParaRPr lang="en-US" dirty="0"/>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ja-JP"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ja-JP" dirty="0"/>
          </a:p>
        </p:txBody>
      </p:sp>
      <p:sp>
        <p:nvSpPr>
          <p:cNvPr id="7" name="Slide Number Placeholder 6"/>
          <p:cNvSpPr>
            <a:spLocks noGrp="1"/>
          </p:cNvSpPr>
          <p:nvPr>
            <p:ph type="sldNum" sz="quarter" idx="12"/>
          </p:nvPr>
        </p:nvSpPr>
        <p:spPr>
          <a:xfrm>
            <a:off x="6553200" y="6248400"/>
            <a:ext cx="2133600" cy="457200"/>
          </a:xfrm>
        </p:spPr>
        <p:txBody>
          <a:bodyPr/>
          <a:lstStyle>
            <a:lvl1pPr>
              <a:defRPr smtClean="0"/>
            </a:lvl1pPr>
          </a:lstStyle>
          <a:p>
            <a:fld id="{FC95E057-3153-D047-8D6D-E246AD1FEEE0}" type="slidenum">
              <a:rPr lang="en-US" altLang="ja-JP"/>
              <a:pPr/>
              <a:t>‹#›</a:t>
            </a:fld>
            <a:endParaRPr lang="en-US" altLang="ja-JP"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ja-JP"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ja-JP" dirty="0"/>
          </a:p>
        </p:txBody>
      </p:sp>
      <p:sp>
        <p:nvSpPr>
          <p:cNvPr id="7" name="Slide Number Placeholder 6"/>
          <p:cNvSpPr>
            <a:spLocks noGrp="1"/>
          </p:cNvSpPr>
          <p:nvPr>
            <p:ph type="sldNum" sz="quarter" idx="12"/>
          </p:nvPr>
        </p:nvSpPr>
        <p:spPr>
          <a:xfrm>
            <a:off x="6553200" y="6248400"/>
            <a:ext cx="2133600" cy="457200"/>
          </a:xfrm>
        </p:spPr>
        <p:txBody>
          <a:bodyPr/>
          <a:lstStyle>
            <a:lvl1pPr>
              <a:defRPr smtClean="0"/>
            </a:lvl1pPr>
          </a:lstStyle>
          <a:p>
            <a:fld id="{C3A7E3AD-24EA-FE42-A930-788CC76DC7F8}" type="slidenum">
              <a:rPr lang="en-US" altLang="ja-JP"/>
              <a:pPr/>
              <a:t>‹#›</a:t>
            </a:fld>
            <a:endParaRPr lang="en-US" altLang="ja-JP"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ltLang="ja-JP" dirty="0"/>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ja-JP" dirty="0"/>
          </a:p>
        </p:txBody>
      </p:sp>
      <p:sp>
        <p:nvSpPr>
          <p:cNvPr id="8" name="Slide Number Placeholder 7"/>
          <p:cNvSpPr>
            <a:spLocks noGrp="1"/>
          </p:cNvSpPr>
          <p:nvPr>
            <p:ph type="sldNum" sz="quarter" idx="12"/>
          </p:nvPr>
        </p:nvSpPr>
        <p:spPr>
          <a:xfrm>
            <a:off x="6553200" y="6248400"/>
            <a:ext cx="2133600" cy="457200"/>
          </a:xfrm>
        </p:spPr>
        <p:txBody>
          <a:bodyPr/>
          <a:lstStyle>
            <a:lvl1pPr>
              <a:defRPr smtClean="0"/>
            </a:lvl1pPr>
          </a:lstStyle>
          <a:p>
            <a:fld id="{B3761012-BBD5-CE46-B758-1350E01F962D}" type="slidenum">
              <a:rPr lang="en-US" altLang="ja-JP"/>
              <a:pPr/>
              <a:t>‹#›</a:t>
            </a:fld>
            <a:endParaRPr lang="en-US" altLang="ja-JP"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ltLang="ja-JP" dirty="0"/>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ja-JP" dirty="0"/>
          </a:p>
        </p:txBody>
      </p:sp>
      <p:sp>
        <p:nvSpPr>
          <p:cNvPr id="8" name="Slide Number Placeholder 7"/>
          <p:cNvSpPr>
            <a:spLocks noGrp="1"/>
          </p:cNvSpPr>
          <p:nvPr>
            <p:ph type="sldNum" sz="quarter" idx="12"/>
          </p:nvPr>
        </p:nvSpPr>
        <p:spPr>
          <a:xfrm>
            <a:off x="6553200" y="6248400"/>
            <a:ext cx="2133600" cy="457200"/>
          </a:xfrm>
        </p:spPr>
        <p:txBody>
          <a:bodyPr/>
          <a:lstStyle>
            <a:lvl1pPr>
              <a:defRPr smtClean="0"/>
            </a:lvl1pPr>
          </a:lstStyle>
          <a:p>
            <a:fld id="{0A00BA48-9BA6-C544-A9BA-1245D6AB1B32}" type="slidenum">
              <a:rPr lang="en-US" altLang="ja-JP"/>
              <a:pPr/>
              <a:t>‹#›</a:t>
            </a:fld>
            <a:endParaRPr lang="en-US" altLang="ja-JP"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E900DA7A-59F7-9242-852C-430817633A1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ja-JP" dirty="0"/>
          </a:p>
        </p:txBody>
      </p:sp>
      <p:sp>
        <p:nvSpPr>
          <p:cNvPr id="5" name="Footer Placeholder 4"/>
          <p:cNvSpPr>
            <a:spLocks noGrp="1"/>
          </p:cNvSpPr>
          <p:nvPr>
            <p:ph type="ftr" sz="quarter" idx="11"/>
          </p:nvPr>
        </p:nvSpPr>
        <p:spPr/>
        <p:txBody>
          <a:bodyPr/>
          <a:lstStyle>
            <a:lvl1pPr>
              <a:defRPr/>
            </a:lvl1pPr>
          </a:lstStyle>
          <a:p>
            <a:endParaRPr lang="en-US" altLang="ja-JP" dirty="0"/>
          </a:p>
        </p:txBody>
      </p:sp>
      <p:sp>
        <p:nvSpPr>
          <p:cNvPr id="6" name="Slide Number Placeholder 5"/>
          <p:cNvSpPr>
            <a:spLocks noGrp="1"/>
          </p:cNvSpPr>
          <p:nvPr>
            <p:ph type="sldNum" sz="quarter" idx="12"/>
          </p:nvPr>
        </p:nvSpPr>
        <p:spPr/>
        <p:txBody>
          <a:bodyPr/>
          <a:lstStyle>
            <a:lvl1pPr>
              <a:defRPr smtClean="0"/>
            </a:lvl1pPr>
          </a:lstStyle>
          <a:p>
            <a:fld id="{F7626F1A-846C-3E4B-99C9-5537441F0784}" type="slidenum">
              <a:rPr lang="en-US" altLang="ja-JP"/>
              <a:pPr/>
              <a:t>‹#›</a:t>
            </a:fld>
            <a:endParaRPr lang="en-US" altLang="ja-JP"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ja-JP" dirty="0"/>
          </a:p>
        </p:txBody>
      </p:sp>
      <p:sp>
        <p:nvSpPr>
          <p:cNvPr id="5" name="Footer Placeholder 4"/>
          <p:cNvSpPr>
            <a:spLocks noGrp="1"/>
          </p:cNvSpPr>
          <p:nvPr>
            <p:ph type="ftr" sz="quarter" idx="11"/>
          </p:nvPr>
        </p:nvSpPr>
        <p:spPr/>
        <p:txBody>
          <a:bodyPr/>
          <a:lstStyle>
            <a:lvl1pPr>
              <a:defRPr/>
            </a:lvl1pPr>
          </a:lstStyle>
          <a:p>
            <a:endParaRPr lang="en-US" altLang="ja-JP" dirty="0"/>
          </a:p>
        </p:txBody>
      </p:sp>
      <p:sp>
        <p:nvSpPr>
          <p:cNvPr id="6" name="Slide Number Placeholder 5"/>
          <p:cNvSpPr>
            <a:spLocks noGrp="1"/>
          </p:cNvSpPr>
          <p:nvPr>
            <p:ph type="sldNum" sz="quarter" idx="12"/>
          </p:nvPr>
        </p:nvSpPr>
        <p:spPr/>
        <p:txBody>
          <a:bodyPr/>
          <a:lstStyle>
            <a:lvl1pPr>
              <a:defRPr smtClean="0"/>
            </a:lvl1pPr>
          </a:lstStyle>
          <a:p>
            <a:fld id="{3EA41F21-9451-044A-BA69-8BBC67215855}" type="slidenum">
              <a:rPr lang="en-US" altLang="ja-JP"/>
              <a:pPr/>
              <a:t>‹#›</a:t>
            </a:fld>
            <a:endParaRPr lang="en-US" altLang="ja-JP"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ja-JP" dirty="0"/>
          </a:p>
        </p:txBody>
      </p:sp>
      <p:sp>
        <p:nvSpPr>
          <p:cNvPr id="6" name="Footer Placeholder 5"/>
          <p:cNvSpPr>
            <a:spLocks noGrp="1"/>
          </p:cNvSpPr>
          <p:nvPr>
            <p:ph type="ftr" sz="quarter" idx="11"/>
          </p:nvPr>
        </p:nvSpPr>
        <p:spPr/>
        <p:txBody>
          <a:bodyPr/>
          <a:lstStyle>
            <a:lvl1pPr>
              <a:defRPr/>
            </a:lvl1pPr>
          </a:lstStyle>
          <a:p>
            <a:endParaRPr lang="en-US" altLang="ja-JP" dirty="0"/>
          </a:p>
        </p:txBody>
      </p:sp>
      <p:sp>
        <p:nvSpPr>
          <p:cNvPr id="7" name="Slide Number Placeholder 6"/>
          <p:cNvSpPr>
            <a:spLocks noGrp="1"/>
          </p:cNvSpPr>
          <p:nvPr>
            <p:ph type="sldNum" sz="quarter" idx="12"/>
          </p:nvPr>
        </p:nvSpPr>
        <p:spPr/>
        <p:txBody>
          <a:bodyPr/>
          <a:lstStyle>
            <a:lvl1pPr>
              <a:defRPr smtClean="0"/>
            </a:lvl1pPr>
          </a:lstStyle>
          <a:p>
            <a:fld id="{F0366EBC-3A75-084F-8E5C-469E422299FD}" type="slidenum">
              <a:rPr lang="en-US" altLang="ja-JP"/>
              <a:pPr/>
              <a:t>‹#›</a:t>
            </a:fld>
            <a:endParaRPr lang="en-US" altLang="ja-JP"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ja-JP" dirty="0"/>
          </a:p>
        </p:txBody>
      </p:sp>
      <p:sp>
        <p:nvSpPr>
          <p:cNvPr id="8" name="Footer Placeholder 7"/>
          <p:cNvSpPr>
            <a:spLocks noGrp="1"/>
          </p:cNvSpPr>
          <p:nvPr>
            <p:ph type="ftr" sz="quarter" idx="11"/>
          </p:nvPr>
        </p:nvSpPr>
        <p:spPr/>
        <p:txBody>
          <a:bodyPr/>
          <a:lstStyle>
            <a:lvl1pPr>
              <a:defRPr/>
            </a:lvl1pPr>
          </a:lstStyle>
          <a:p>
            <a:endParaRPr lang="en-US" altLang="ja-JP" dirty="0"/>
          </a:p>
        </p:txBody>
      </p:sp>
      <p:sp>
        <p:nvSpPr>
          <p:cNvPr id="9" name="Slide Number Placeholder 8"/>
          <p:cNvSpPr>
            <a:spLocks noGrp="1"/>
          </p:cNvSpPr>
          <p:nvPr>
            <p:ph type="sldNum" sz="quarter" idx="12"/>
          </p:nvPr>
        </p:nvSpPr>
        <p:spPr/>
        <p:txBody>
          <a:bodyPr/>
          <a:lstStyle>
            <a:lvl1pPr>
              <a:defRPr smtClean="0"/>
            </a:lvl1pPr>
          </a:lstStyle>
          <a:p>
            <a:fld id="{AA1E29BC-9DF3-4A44-BA28-62975A88E846}" type="slidenum">
              <a:rPr lang="en-US" altLang="ja-JP"/>
              <a:pPr/>
              <a:t>‹#›</a:t>
            </a:fld>
            <a:endParaRPr lang="en-US" altLang="ja-JP"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ja-JP" dirty="0"/>
          </a:p>
        </p:txBody>
      </p:sp>
      <p:sp>
        <p:nvSpPr>
          <p:cNvPr id="4" name="Footer Placeholder 3"/>
          <p:cNvSpPr>
            <a:spLocks noGrp="1"/>
          </p:cNvSpPr>
          <p:nvPr>
            <p:ph type="ftr" sz="quarter" idx="11"/>
          </p:nvPr>
        </p:nvSpPr>
        <p:spPr/>
        <p:txBody>
          <a:bodyPr/>
          <a:lstStyle>
            <a:lvl1pPr>
              <a:defRPr/>
            </a:lvl1pPr>
          </a:lstStyle>
          <a:p>
            <a:endParaRPr lang="en-US" altLang="ja-JP" dirty="0"/>
          </a:p>
        </p:txBody>
      </p:sp>
      <p:sp>
        <p:nvSpPr>
          <p:cNvPr id="5" name="Slide Number Placeholder 4"/>
          <p:cNvSpPr>
            <a:spLocks noGrp="1"/>
          </p:cNvSpPr>
          <p:nvPr>
            <p:ph type="sldNum" sz="quarter" idx="12"/>
          </p:nvPr>
        </p:nvSpPr>
        <p:spPr/>
        <p:txBody>
          <a:bodyPr/>
          <a:lstStyle>
            <a:lvl1pPr>
              <a:defRPr smtClean="0"/>
            </a:lvl1pPr>
          </a:lstStyle>
          <a:p>
            <a:fld id="{3CDF039B-B96A-6C40-874A-A41DD3CF0F5B}" type="slidenum">
              <a:rPr lang="en-US" altLang="ja-JP"/>
              <a:pPr/>
              <a:t>‹#›</a:t>
            </a:fld>
            <a:endParaRPr lang="en-US" altLang="ja-JP"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ja-JP" dirty="0"/>
          </a:p>
        </p:txBody>
      </p:sp>
      <p:sp>
        <p:nvSpPr>
          <p:cNvPr id="3" name="Footer Placeholder 2"/>
          <p:cNvSpPr>
            <a:spLocks noGrp="1"/>
          </p:cNvSpPr>
          <p:nvPr>
            <p:ph type="ftr" sz="quarter" idx="11"/>
          </p:nvPr>
        </p:nvSpPr>
        <p:spPr/>
        <p:txBody>
          <a:bodyPr/>
          <a:lstStyle>
            <a:lvl1pPr>
              <a:defRPr/>
            </a:lvl1pPr>
          </a:lstStyle>
          <a:p>
            <a:endParaRPr lang="en-US" altLang="ja-JP" dirty="0"/>
          </a:p>
        </p:txBody>
      </p:sp>
      <p:sp>
        <p:nvSpPr>
          <p:cNvPr id="4" name="Slide Number Placeholder 3"/>
          <p:cNvSpPr>
            <a:spLocks noGrp="1"/>
          </p:cNvSpPr>
          <p:nvPr>
            <p:ph type="sldNum" sz="quarter" idx="12"/>
          </p:nvPr>
        </p:nvSpPr>
        <p:spPr/>
        <p:txBody>
          <a:bodyPr/>
          <a:lstStyle>
            <a:lvl1pPr>
              <a:defRPr smtClean="0"/>
            </a:lvl1pPr>
          </a:lstStyle>
          <a:p>
            <a:fld id="{2ABDB781-96A9-9245-9DE6-DCFBB82445D1}" type="slidenum">
              <a:rPr lang="en-US" altLang="ja-JP"/>
              <a:pPr/>
              <a:t>‹#›</a:t>
            </a:fld>
            <a:endParaRPr lang="en-US" altLang="ja-JP"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ja-JP" dirty="0"/>
          </a:p>
        </p:txBody>
      </p:sp>
      <p:sp>
        <p:nvSpPr>
          <p:cNvPr id="6" name="Footer Placeholder 5"/>
          <p:cNvSpPr>
            <a:spLocks noGrp="1"/>
          </p:cNvSpPr>
          <p:nvPr>
            <p:ph type="ftr" sz="quarter" idx="11"/>
          </p:nvPr>
        </p:nvSpPr>
        <p:spPr/>
        <p:txBody>
          <a:bodyPr/>
          <a:lstStyle>
            <a:lvl1pPr>
              <a:defRPr/>
            </a:lvl1pPr>
          </a:lstStyle>
          <a:p>
            <a:endParaRPr lang="en-US" altLang="ja-JP" dirty="0"/>
          </a:p>
        </p:txBody>
      </p:sp>
      <p:sp>
        <p:nvSpPr>
          <p:cNvPr id="7" name="Slide Number Placeholder 6"/>
          <p:cNvSpPr>
            <a:spLocks noGrp="1"/>
          </p:cNvSpPr>
          <p:nvPr>
            <p:ph type="sldNum" sz="quarter" idx="12"/>
          </p:nvPr>
        </p:nvSpPr>
        <p:spPr/>
        <p:txBody>
          <a:bodyPr/>
          <a:lstStyle>
            <a:lvl1pPr>
              <a:defRPr smtClean="0"/>
            </a:lvl1pPr>
          </a:lstStyle>
          <a:p>
            <a:fld id="{6FB2DEC3-C947-464E-B60D-BA47B2AFC4A4}" type="slidenum">
              <a:rPr lang="en-US" altLang="ja-JP"/>
              <a:pPr/>
              <a:t>‹#›</a:t>
            </a:fld>
            <a:endParaRPr lang="en-US" altLang="ja-JP"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ja-JP" dirty="0"/>
          </a:p>
        </p:txBody>
      </p:sp>
      <p:sp>
        <p:nvSpPr>
          <p:cNvPr id="6" name="Footer Placeholder 5"/>
          <p:cNvSpPr>
            <a:spLocks noGrp="1"/>
          </p:cNvSpPr>
          <p:nvPr>
            <p:ph type="ftr" sz="quarter" idx="11"/>
          </p:nvPr>
        </p:nvSpPr>
        <p:spPr/>
        <p:txBody>
          <a:bodyPr/>
          <a:lstStyle>
            <a:lvl1pPr>
              <a:defRPr/>
            </a:lvl1pPr>
          </a:lstStyle>
          <a:p>
            <a:endParaRPr lang="en-US" altLang="ja-JP" dirty="0"/>
          </a:p>
        </p:txBody>
      </p:sp>
      <p:sp>
        <p:nvSpPr>
          <p:cNvPr id="7" name="Slide Number Placeholder 6"/>
          <p:cNvSpPr>
            <a:spLocks noGrp="1"/>
          </p:cNvSpPr>
          <p:nvPr>
            <p:ph type="sldNum" sz="quarter" idx="12"/>
          </p:nvPr>
        </p:nvSpPr>
        <p:spPr/>
        <p:txBody>
          <a:bodyPr/>
          <a:lstStyle>
            <a:lvl1pPr>
              <a:defRPr smtClean="0"/>
            </a:lvl1pPr>
          </a:lstStyle>
          <a:p>
            <a:fld id="{0BFAD2AF-DD02-A84C-8560-CB12DDEAE411}" type="slidenum">
              <a:rPr lang="en-US" altLang="ja-JP"/>
              <a:pPr/>
              <a:t>‹#›</a:t>
            </a:fld>
            <a:endParaRPr lang="en-US" altLang="ja-JP"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pSp>
        <p:nvGrpSpPr>
          <p:cNvPr id="373762" name="Group 2"/>
          <p:cNvGrpSpPr>
            <a:grpSpLocks/>
          </p:cNvGrpSpPr>
          <p:nvPr/>
        </p:nvGrpSpPr>
        <p:grpSpPr bwMode="auto">
          <a:xfrm>
            <a:off x="3175" y="4267200"/>
            <a:ext cx="9140825" cy="2590800"/>
            <a:chOff x="2" y="2688"/>
            <a:chExt cx="5758" cy="1632"/>
          </a:xfrm>
        </p:grpSpPr>
        <p:sp>
          <p:nvSpPr>
            <p:cNvPr id="3737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grpSp>
          <p:nvGrpSpPr>
            <p:cNvPr id="373764" name="Group 4"/>
            <p:cNvGrpSpPr>
              <a:grpSpLocks/>
            </p:cNvGrpSpPr>
            <p:nvPr/>
          </p:nvGrpSpPr>
          <p:grpSpPr bwMode="auto">
            <a:xfrm>
              <a:off x="1776" y="3024"/>
              <a:ext cx="3929" cy="1290"/>
              <a:chOff x="1776" y="3024"/>
              <a:chExt cx="3929" cy="1290"/>
            </a:xfrm>
          </p:grpSpPr>
          <p:grpSp>
            <p:nvGrpSpPr>
              <p:cNvPr id="373765" name="Group 5"/>
              <p:cNvGrpSpPr>
                <a:grpSpLocks/>
              </p:cNvGrpSpPr>
              <p:nvPr userDrawn="1"/>
            </p:nvGrpSpPr>
            <p:grpSpPr bwMode="auto">
              <a:xfrm>
                <a:off x="2268" y="3934"/>
                <a:ext cx="638" cy="377"/>
                <a:chOff x="2268" y="3934"/>
                <a:chExt cx="638" cy="377"/>
              </a:xfrm>
            </p:grpSpPr>
            <p:sp>
              <p:nvSpPr>
                <p:cNvPr id="373766" name="Oval 6"/>
                <p:cNvSpPr>
                  <a:spLocks noChangeArrowheads="1"/>
                </p:cNvSpPr>
                <p:nvPr userDrawn="1"/>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prstTxWarp prst="textNoShape">
                    <a:avLst/>
                  </a:prstTxWarp>
                </a:bodyPr>
                <a:lstStyle/>
                <a:p>
                  <a:endParaRPr lang="en-US" dirty="0"/>
                </a:p>
              </p:txBody>
            </p:sp>
            <p:sp>
              <p:nvSpPr>
                <p:cNvPr id="373767" name="Oval 7"/>
                <p:cNvSpPr>
                  <a:spLocks noChangeArrowheads="1"/>
                </p:cNvSpPr>
                <p:nvPr userDrawn="1"/>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prstTxWarp prst="textNoShape">
                    <a:avLst/>
                  </a:prstTxWarp>
                </a:bodyPr>
                <a:lstStyle/>
                <a:p>
                  <a:endParaRPr lang="en-US" dirty="0"/>
                </a:p>
              </p:txBody>
            </p:sp>
            <p:sp>
              <p:nvSpPr>
                <p:cNvPr id="373768" name="Oval 8"/>
                <p:cNvSpPr>
                  <a:spLocks noChangeArrowheads="1"/>
                </p:cNvSpPr>
                <p:nvPr userDrawn="1"/>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prstTxWarp prst="textNoShape">
                    <a:avLst/>
                  </a:prstTxWarp>
                </a:bodyPr>
                <a:lstStyle/>
                <a:p>
                  <a:endParaRPr lang="en-US" dirty="0"/>
                </a:p>
              </p:txBody>
            </p:sp>
            <p:sp>
              <p:nvSpPr>
                <p:cNvPr id="373769" name="Oval 9"/>
                <p:cNvSpPr>
                  <a:spLocks noChangeArrowheads="1"/>
                </p:cNvSpPr>
                <p:nvPr userDrawn="1"/>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770" name="Oval 10"/>
                <p:cNvSpPr>
                  <a:spLocks noChangeArrowheads="1"/>
                </p:cNvSpPr>
                <p:nvPr userDrawn="1"/>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771" name="Oval 11"/>
                <p:cNvSpPr>
                  <a:spLocks noChangeArrowheads="1"/>
                </p:cNvSpPr>
                <p:nvPr userDrawn="1"/>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772" name="Oval 12"/>
                <p:cNvSpPr>
                  <a:spLocks noChangeArrowheads="1"/>
                </p:cNvSpPr>
                <p:nvPr userDrawn="1"/>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prstTxWarp prst="textNoShape">
                    <a:avLst/>
                  </a:prstTxWarp>
                </a:bodyPr>
                <a:lstStyle/>
                <a:p>
                  <a:endParaRPr lang="en-US" dirty="0"/>
                </a:p>
              </p:txBody>
            </p:sp>
            <p:sp>
              <p:nvSpPr>
                <p:cNvPr id="373773" name="Oval 13"/>
                <p:cNvSpPr>
                  <a:spLocks noChangeArrowheads="1"/>
                </p:cNvSpPr>
                <p:nvPr userDrawn="1"/>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prstTxWarp prst="textNoShape">
                    <a:avLst/>
                  </a:prstTxWarp>
                </a:bodyPr>
                <a:lstStyle/>
                <a:p>
                  <a:endParaRPr lang="en-US" dirty="0"/>
                </a:p>
              </p:txBody>
            </p:sp>
          </p:grpSp>
          <p:sp>
            <p:nvSpPr>
              <p:cNvPr id="373774" name="Oval 14"/>
              <p:cNvSpPr>
                <a:spLocks noChangeArrowheads="1"/>
              </p:cNvSpPr>
              <p:nvPr userDrawn="1"/>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prstTxWarp prst="textNoShape">
                  <a:avLst/>
                </a:prstTxWarp>
              </a:bodyPr>
              <a:lstStyle/>
              <a:p>
                <a:endParaRPr lang="en-US" dirty="0"/>
              </a:p>
            </p:txBody>
          </p:sp>
          <p:sp>
            <p:nvSpPr>
              <p:cNvPr id="373775" name="Oval 15"/>
              <p:cNvSpPr>
                <a:spLocks noChangeArrowheads="1"/>
              </p:cNvSpPr>
              <p:nvPr userDrawn="1"/>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776" name="Oval 16"/>
              <p:cNvSpPr>
                <a:spLocks noChangeArrowheads="1"/>
              </p:cNvSpPr>
              <p:nvPr userDrawn="1"/>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3777" name="Oval 17"/>
              <p:cNvSpPr>
                <a:spLocks noChangeArrowheads="1"/>
              </p:cNvSpPr>
              <p:nvPr userDrawn="1"/>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778" name="Oval 18"/>
              <p:cNvSpPr>
                <a:spLocks noChangeArrowheads="1"/>
              </p:cNvSpPr>
              <p:nvPr userDrawn="1"/>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3779" name="Freeform 19"/>
              <p:cNvSpPr>
                <a:spLocks/>
              </p:cNvSpPr>
              <p:nvPr userDrawn="1"/>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780" name="Freeform 20"/>
              <p:cNvSpPr>
                <a:spLocks/>
              </p:cNvSpPr>
              <p:nvPr userDrawn="1"/>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prstTxWarp prst="textNoShape">
                  <a:avLst/>
                </a:prstTxWarp>
              </a:bodyPr>
              <a:lstStyle/>
              <a:p>
                <a:endParaRPr lang="en-US" dirty="0"/>
              </a:p>
            </p:txBody>
          </p:sp>
          <p:sp>
            <p:nvSpPr>
              <p:cNvPr id="373781" name="Freeform 21"/>
              <p:cNvSpPr>
                <a:spLocks/>
              </p:cNvSpPr>
              <p:nvPr userDrawn="1"/>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3782" name="Freeform 22"/>
              <p:cNvSpPr>
                <a:spLocks/>
              </p:cNvSpPr>
              <p:nvPr userDrawn="1"/>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prstTxWarp prst="textNoShape">
                  <a:avLst/>
                </a:prstTxWarp>
              </a:bodyPr>
              <a:lstStyle/>
              <a:p>
                <a:endParaRPr lang="en-US" dirty="0"/>
              </a:p>
            </p:txBody>
          </p:sp>
          <p:sp>
            <p:nvSpPr>
              <p:cNvPr id="373783" name="Freeform 23"/>
              <p:cNvSpPr>
                <a:spLocks/>
              </p:cNvSpPr>
              <p:nvPr userDrawn="1"/>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prstTxWarp prst="textNoShape">
                  <a:avLst/>
                </a:prstTxWarp>
              </a:bodyPr>
              <a:lstStyle/>
              <a:p>
                <a:endParaRPr lang="en-US" dirty="0"/>
              </a:p>
            </p:txBody>
          </p:sp>
          <p:sp>
            <p:nvSpPr>
              <p:cNvPr id="373784" name="Freeform 24"/>
              <p:cNvSpPr>
                <a:spLocks/>
              </p:cNvSpPr>
              <p:nvPr userDrawn="1"/>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prstTxWarp prst="textNoShape">
                  <a:avLst/>
                </a:prstTxWarp>
              </a:bodyPr>
              <a:lstStyle/>
              <a:p>
                <a:endParaRPr lang="en-US" dirty="0"/>
              </a:p>
            </p:txBody>
          </p:sp>
          <p:sp>
            <p:nvSpPr>
              <p:cNvPr id="373785" name="Freeform 25"/>
              <p:cNvSpPr>
                <a:spLocks/>
              </p:cNvSpPr>
              <p:nvPr userDrawn="1"/>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786" name="Freeform 26"/>
              <p:cNvSpPr>
                <a:spLocks/>
              </p:cNvSpPr>
              <p:nvPr userDrawn="1"/>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prstTxWarp prst="textNoShape">
                  <a:avLst/>
                </a:prstTxWarp>
              </a:bodyPr>
              <a:lstStyle/>
              <a:p>
                <a:endParaRPr lang="en-US" dirty="0"/>
              </a:p>
            </p:txBody>
          </p:sp>
          <p:sp>
            <p:nvSpPr>
              <p:cNvPr id="373787" name="Freeform 27"/>
              <p:cNvSpPr>
                <a:spLocks/>
              </p:cNvSpPr>
              <p:nvPr userDrawn="1"/>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prstTxWarp prst="textNoShape">
                  <a:avLst/>
                </a:prstTxWarp>
              </a:bodyPr>
              <a:lstStyle/>
              <a:p>
                <a:endParaRPr lang="en-US" dirty="0"/>
              </a:p>
            </p:txBody>
          </p:sp>
          <p:sp>
            <p:nvSpPr>
              <p:cNvPr id="373788" name="Freeform 28"/>
              <p:cNvSpPr>
                <a:spLocks/>
              </p:cNvSpPr>
              <p:nvPr userDrawn="1"/>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prstTxWarp prst="textNoShape">
                  <a:avLst/>
                </a:prstTxWarp>
              </a:bodyPr>
              <a:lstStyle/>
              <a:p>
                <a:endParaRPr lang="en-US" dirty="0"/>
              </a:p>
            </p:txBody>
          </p:sp>
          <p:sp>
            <p:nvSpPr>
              <p:cNvPr id="373789" name="Freeform 29"/>
              <p:cNvSpPr>
                <a:spLocks/>
              </p:cNvSpPr>
              <p:nvPr userDrawn="1"/>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373790" name="Freeform 30"/>
              <p:cNvSpPr>
                <a:spLocks/>
              </p:cNvSpPr>
              <p:nvPr userDrawn="1"/>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373791" name="Freeform 31"/>
              <p:cNvSpPr>
                <a:spLocks/>
              </p:cNvSpPr>
              <p:nvPr userDrawn="1"/>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3792" name="Freeform 32"/>
              <p:cNvSpPr>
                <a:spLocks/>
              </p:cNvSpPr>
              <p:nvPr userDrawn="1"/>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3793" name="Freeform 33"/>
              <p:cNvSpPr>
                <a:spLocks/>
              </p:cNvSpPr>
              <p:nvPr userDrawn="1"/>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3794" name="Freeform 34"/>
              <p:cNvSpPr>
                <a:spLocks/>
              </p:cNvSpPr>
              <p:nvPr userDrawn="1"/>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373795" name="Freeform 35"/>
              <p:cNvSpPr>
                <a:spLocks noEditPoints="1"/>
              </p:cNvSpPr>
              <p:nvPr userDrawn="1"/>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796" name="Freeform 36"/>
              <p:cNvSpPr>
                <a:spLocks/>
              </p:cNvSpPr>
              <p:nvPr userDrawn="1"/>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797" name="Freeform 37"/>
              <p:cNvSpPr>
                <a:spLocks/>
              </p:cNvSpPr>
              <p:nvPr userDrawn="1"/>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798" name="Freeform 38"/>
              <p:cNvSpPr>
                <a:spLocks/>
              </p:cNvSpPr>
              <p:nvPr userDrawn="1"/>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3799" name="Freeform 39"/>
              <p:cNvSpPr>
                <a:spLocks/>
              </p:cNvSpPr>
              <p:nvPr userDrawn="1"/>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3800" name="Freeform 40"/>
              <p:cNvSpPr>
                <a:spLocks/>
              </p:cNvSpPr>
              <p:nvPr userDrawn="1"/>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3801" name="Freeform 41"/>
              <p:cNvSpPr>
                <a:spLocks/>
              </p:cNvSpPr>
              <p:nvPr userDrawn="1"/>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3802" name="Freeform 42"/>
              <p:cNvSpPr>
                <a:spLocks/>
              </p:cNvSpPr>
              <p:nvPr userDrawn="1"/>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prstTxWarp prst="textNoShape">
                  <a:avLst/>
                </a:prstTxWarp>
              </a:bodyPr>
              <a:lstStyle/>
              <a:p>
                <a:endParaRPr lang="en-US" dirty="0"/>
              </a:p>
            </p:txBody>
          </p:sp>
          <p:sp>
            <p:nvSpPr>
              <p:cNvPr id="373803" name="Freeform 43"/>
              <p:cNvSpPr>
                <a:spLocks/>
              </p:cNvSpPr>
              <p:nvPr userDrawn="1"/>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prstTxWarp prst="textNoShape">
                  <a:avLst/>
                </a:prstTxWarp>
              </a:bodyPr>
              <a:lstStyle/>
              <a:p>
                <a:endParaRPr lang="en-US" dirty="0"/>
              </a:p>
            </p:txBody>
          </p:sp>
          <p:sp>
            <p:nvSpPr>
              <p:cNvPr id="373804" name="Freeform 44"/>
              <p:cNvSpPr>
                <a:spLocks/>
              </p:cNvSpPr>
              <p:nvPr userDrawn="1"/>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805" name="Freeform 45"/>
              <p:cNvSpPr>
                <a:spLocks/>
              </p:cNvSpPr>
              <p:nvPr userDrawn="1"/>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806" name="Freeform 46"/>
              <p:cNvSpPr>
                <a:spLocks/>
              </p:cNvSpPr>
              <p:nvPr userDrawn="1"/>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3807" name="Freeform 47"/>
              <p:cNvSpPr>
                <a:spLocks/>
              </p:cNvSpPr>
              <p:nvPr userDrawn="1"/>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3808" name="Freeform 48"/>
              <p:cNvSpPr>
                <a:spLocks/>
              </p:cNvSpPr>
              <p:nvPr userDrawn="1"/>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3809" name="Freeform 49"/>
              <p:cNvSpPr>
                <a:spLocks/>
              </p:cNvSpPr>
              <p:nvPr userDrawn="1"/>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3810" name="Freeform 50"/>
              <p:cNvSpPr>
                <a:spLocks/>
              </p:cNvSpPr>
              <p:nvPr userDrawn="1"/>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811" name="Freeform 51"/>
              <p:cNvSpPr>
                <a:spLocks/>
              </p:cNvSpPr>
              <p:nvPr userDrawn="1"/>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812" name="Freeform 52"/>
              <p:cNvSpPr>
                <a:spLocks noEditPoints="1"/>
              </p:cNvSpPr>
              <p:nvPr userDrawn="1"/>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3813" name="Oval 53"/>
              <p:cNvSpPr>
                <a:spLocks noChangeArrowheads="1"/>
              </p:cNvSpPr>
              <p:nvPr userDrawn="1"/>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grpSp>
            <p:nvGrpSpPr>
              <p:cNvPr id="373814" name="Group 54"/>
              <p:cNvGrpSpPr>
                <a:grpSpLocks/>
              </p:cNvGrpSpPr>
              <p:nvPr userDrawn="1"/>
            </p:nvGrpSpPr>
            <p:grpSpPr bwMode="auto">
              <a:xfrm>
                <a:off x="4546" y="3608"/>
                <a:ext cx="518" cy="319"/>
                <a:chOff x="4546" y="3608"/>
                <a:chExt cx="518" cy="319"/>
              </a:xfrm>
            </p:grpSpPr>
            <p:sp>
              <p:nvSpPr>
                <p:cNvPr id="373815" name="Oval 55"/>
                <p:cNvSpPr>
                  <a:spLocks noChangeArrowheads="1"/>
                </p:cNvSpPr>
                <p:nvPr userDrawn="1"/>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prstTxWarp prst="textNoShape">
                    <a:avLst/>
                  </a:prstTxWarp>
                </a:bodyPr>
                <a:lstStyle/>
                <a:p>
                  <a:endParaRPr lang="en-US" dirty="0"/>
                </a:p>
              </p:txBody>
            </p:sp>
            <p:sp>
              <p:nvSpPr>
                <p:cNvPr id="373816" name="Oval 56"/>
                <p:cNvSpPr>
                  <a:spLocks noChangeArrowheads="1"/>
                </p:cNvSpPr>
                <p:nvPr userDrawn="1"/>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817" name="Oval 57"/>
                <p:cNvSpPr>
                  <a:spLocks noChangeArrowheads="1"/>
                </p:cNvSpPr>
                <p:nvPr userDrawn="1"/>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3818" name="Oval 58"/>
                <p:cNvSpPr>
                  <a:spLocks noChangeArrowheads="1"/>
                </p:cNvSpPr>
                <p:nvPr userDrawn="1"/>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819" name="Oval 59"/>
                <p:cNvSpPr>
                  <a:spLocks noChangeArrowheads="1"/>
                </p:cNvSpPr>
                <p:nvPr userDrawn="1"/>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3820" name="Oval 60"/>
                <p:cNvSpPr>
                  <a:spLocks noChangeArrowheads="1"/>
                </p:cNvSpPr>
                <p:nvPr userDrawn="1"/>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grpSp>
          <p:grpSp>
            <p:nvGrpSpPr>
              <p:cNvPr id="373821" name="Group 61"/>
              <p:cNvGrpSpPr>
                <a:grpSpLocks/>
              </p:cNvGrpSpPr>
              <p:nvPr userDrawn="1"/>
            </p:nvGrpSpPr>
            <p:grpSpPr bwMode="auto">
              <a:xfrm>
                <a:off x="5381" y="3085"/>
                <a:ext cx="227" cy="132"/>
                <a:chOff x="5381" y="3085"/>
                <a:chExt cx="227" cy="132"/>
              </a:xfrm>
            </p:grpSpPr>
            <p:sp>
              <p:nvSpPr>
                <p:cNvPr id="373822"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823" name="Oval 63"/>
                <p:cNvSpPr>
                  <a:spLocks noChangeArrowheads="1"/>
                </p:cNvSpPr>
                <p:nvPr userDrawn="1"/>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endParaRPr lang="en-US" dirty="0"/>
                </a:p>
              </p:txBody>
            </p:sp>
            <p:sp>
              <p:nvSpPr>
                <p:cNvPr id="373824"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825" name="Oval 65"/>
                <p:cNvSpPr>
                  <a:spLocks noChangeArrowheads="1"/>
                </p:cNvSpPr>
                <p:nvPr userDrawn="1"/>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endParaRPr lang="en-US" dirty="0"/>
                </a:p>
              </p:txBody>
            </p:sp>
          </p:grpSp>
        </p:grpSp>
      </p:grpSp>
      <p:sp>
        <p:nvSpPr>
          <p:cNvPr id="37382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ltLang="ja-JP"/>
              <a:t>Click to edit Master title style</a:t>
            </a:r>
          </a:p>
        </p:txBody>
      </p:sp>
      <p:sp>
        <p:nvSpPr>
          <p:cNvPr id="37382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effectLst>
                  <a:outerShdw blurRad="38100" dist="38100" dir="2700000" algn="tl">
                    <a:srgbClr val="000000"/>
                  </a:outerShdw>
                </a:effectLst>
                <a:ea typeface="ＭＳ Ｐゴシック" charset="-128"/>
                <a:cs typeface="ＭＳ Ｐゴシック" charset="-128"/>
              </a:defRPr>
            </a:lvl1pPr>
          </a:lstStyle>
          <a:p>
            <a:endParaRPr lang="en-US" altLang="ja-JP" dirty="0"/>
          </a:p>
        </p:txBody>
      </p:sp>
      <p:sp>
        <p:nvSpPr>
          <p:cNvPr id="37382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ea typeface="ＭＳ Ｐゴシック" charset="-128"/>
                <a:cs typeface="ＭＳ Ｐゴシック" charset="-128"/>
              </a:defRPr>
            </a:lvl1pPr>
          </a:lstStyle>
          <a:p>
            <a:endParaRPr lang="en-US" altLang="ja-JP" dirty="0"/>
          </a:p>
        </p:txBody>
      </p:sp>
      <p:sp>
        <p:nvSpPr>
          <p:cNvPr id="37382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ea typeface="ＭＳ Ｐゴシック" charset="-128"/>
                <a:cs typeface="ＭＳ Ｐゴシック" charset="-128"/>
              </a:defRPr>
            </a:lvl1pPr>
          </a:lstStyle>
          <a:p>
            <a:fld id="{D84CA820-7DF0-664E-8CAE-9F7886D03685}" type="slidenum">
              <a:rPr lang="en-US" altLang="ja-JP"/>
              <a:pPr/>
              <a:t>‹#›</a:t>
            </a:fld>
            <a:endParaRPr lang="en-US" altLang="ja-JP" dirty="0"/>
          </a:p>
        </p:txBody>
      </p:sp>
      <p:sp>
        <p:nvSpPr>
          <p:cNvPr id="37383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Tree>
  </p:cSld>
  <p:clrMap bg1="dk2" tx1="lt1" bg2="dk1"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charset="2"/>
        <a:buChar char="l"/>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fontAlgn="base">
        <a:spcBef>
          <a:spcPct val="20000"/>
        </a:spcBef>
        <a:spcAft>
          <a:spcPct val="0"/>
        </a:spcAft>
        <a:buClr>
          <a:schemeClr val="folHlink"/>
        </a:buClr>
        <a:buSzPct val="50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graphsHealthyclass%5CtransType.in.Countries.pdf"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df"/><Relationship Id="rId3" Type="http://schemas.openxmlformats.org/officeDocument/2006/relationships/image" Target="../media/image10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10.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5" Type="http://schemas.openxmlformats.org/officeDocument/2006/relationships/image" Target="../media/image113.jpe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107.xml.rels><?xml version="1.0" encoding="UTF-8" standalone="yes"?>
<Relationships xmlns="http://schemas.openxmlformats.org/package/2006/relationships"><Relationship Id="rId3" Type="http://schemas.openxmlformats.org/officeDocument/2006/relationships/hyperlink" Target="http://www.metro-region.org/" TargetMode="External"/><Relationship Id="rId4" Type="http://schemas.openxmlformats.org/officeDocument/2006/relationships/image" Target="../media/image115.png"/><Relationship Id="rId1" Type="http://schemas.openxmlformats.org/officeDocument/2006/relationships/slideLayout" Target="../slideLayouts/slideLayout7.xml"/><Relationship Id="rId2" Type="http://schemas.openxmlformats.org/officeDocument/2006/relationships/image" Target="../media/image114.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graphsHealthyclass%5CtransuseElderly.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graphsHealthyclass%5CtransType.in.Countries.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pdf"/><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png"/><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hyperlink" Target="http://uniqbike.vox.com/library/photo/6a00d10a7c21f08bfa00e398b24e3a0005.html" TargetMode="External"/><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8" Type="http://schemas.openxmlformats.org/officeDocument/2006/relationships/image" Target="../media/image29.jpeg"/><Relationship Id="rId9"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Microsoft_Excel_97_-_2004_Worksheet1.xls"/><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1.bin"/><Relationship Id="rId5" Type="http://schemas.openxmlformats.org/officeDocument/2006/relationships/image" Target="../media/image50.jpe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 Id="rId3" Type="http://schemas.openxmlformats.org/officeDocument/2006/relationships/image" Target="../media/image6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 Id="rId3" Type="http://schemas.openxmlformats.org/officeDocument/2006/relationships/image" Target="../media/image6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7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76.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7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78.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79.pn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8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73.xml.rels><?xml version="1.0" encoding="UTF-8" standalone="yes"?>
<Relationships xmlns="http://schemas.openxmlformats.org/package/2006/relationships"><Relationship Id="rId11" Type="http://schemas.openxmlformats.org/officeDocument/2006/relationships/hyperlink" Target="http://en.wikipedia.org/wiki/Keith_Rabois" TargetMode="External"/><Relationship Id="rId12" Type="http://schemas.openxmlformats.org/officeDocument/2006/relationships/hyperlink" Target="http://en.wikipedia.org/wiki/David_O._Sacks" TargetMode="External"/><Relationship Id="rId13" Type="http://schemas.openxmlformats.org/officeDocument/2006/relationships/hyperlink" Target="http://en.wikipedia.org/wiki/Reid_Hoffman" TargetMode="External"/><Relationship Id="rId14" Type="http://schemas.openxmlformats.org/officeDocument/2006/relationships/hyperlink" Target="http://en.wikipedia.org/wiki/PayPal" TargetMode="External"/><Relationship Id="rId15" Type="http://schemas.openxmlformats.org/officeDocument/2006/relationships/hyperlink" Target="http://en.wikipedia.org/wiki/PayPal_Mafia" TargetMode="External"/><Relationship Id="rId1" Type="http://schemas.openxmlformats.org/officeDocument/2006/relationships/slideLayout" Target="../slideLayouts/slideLayout2.xml"/><Relationship Id="rId2" Type="http://schemas.openxmlformats.org/officeDocument/2006/relationships/hyperlink" Target="http://en.wikipedia.org/wiki/20th-century_philosophy" TargetMode="External"/><Relationship Id="rId3" Type="http://schemas.openxmlformats.org/officeDocument/2006/relationships/hyperlink" Target="http://en.wikipedia.org/wiki/Stanford_University" TargetMode="External"/><Relationship Id="rId4" Type="http://schemas.openxmlformats.org/officeDocument/2006/relationships/hyperlink" Target="http://en.wikipedia.org/wiki/B.A." TargetMode="External"/><Relationship Id="rId5" Type="http://schemas.openxmlformats.org/officeDocument/2006/relationships/hyperlink" Target="http://en.wikipedia.org/wiki/Juris_Doctor" TargetMode="External"/><Relationship Id="rId6" Type="http://schemas.openxmlformats.org/officeDocument/2006/relationships/hyperlink" Target="http://en.wikipedia.org/wiki/Stanford_Law_School" TargetMode="External"/><Relationship Id="rId7" Type="http://schemas.openxmlformats.org/officeDocument/2006/relationships/hyperlink" Target="http://en.wikipedia.org/wiki/Libertarianism" TargetMode="External"/><Relationship Id="rId8" Type="http://schemas.openxmlformats.org/officeDocument/2006/relationships/hyperlink" Target="http://en.wikipedia.org/wiki/The_Stanford_Review" TargetMode="External"/><Relationship Id="rId9" Type="http://schemas.openxmlformats.org/officeDocument/2006/relationships/hyperlink" Target="http://en.wikipedia.org/wiki/Political_correctness" TargetMode="External"/><Relationship Id="rId10" Type="http://schemas.openxmlformats.org/officeDocument/2006/relationships/hyperlink" Target="http://en.wikipedia.org/wiki/Hate_speech"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 Id="rId3" Type="http://schemas.openxmlformats.org/officeDocument/2006/relationships/image" Target="../media/image92.jpeg"/></Relationships>
</file>

<file path=ppt/slides/_rels/slide91.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96.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tif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tif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tiff"/></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tiff"/></Relationships>
</file>

<file path=ppt/slides/_rels/slide98.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5" Type="http://schemas.openxmlformats.org/officeDocument/2006/relationships/image" Target="../media/image105.jpeg"/><Relationship Id="rId6"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07.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1298" name="Rectangle 2"/>
          <p:cNvSpPr>
            <a:spLocks noGrp="1" noChangeArrowheads="1"/>
          </p:cNvSpPr>
          <p:nvPr>
            <p:ph type="ctrTitle"/>
          </p:nvPr>
        </p:nvSpPr>
        <p:spPr>
          <a:xfrm>
            <a:off x="762000" y="2362200"/>
            <a:ext cx="7772400" cy="1736725"/>
          </a:xfrm>
        </p:spPr>
        <p:txBody>
          <a:bodyPr/>
          <a:lstStyle/>
          <a:p>
            <a:r>
              <a:rPr lang="en-US" sz="2800" dirty="0" smtClean="0"/>
              <a:t>Healthy People, Healthy Places</a:t>
            </a:r>
            <a:br>
              <a:rPr lang="en-US" sz="2800" dirty="0" smtClean="0"/>
            </a:br>
            <a:r>
              <a:rPr lang="en-US" sz="2800" dirty="0" smtClean="0"/>
              <a:t>Winter, 2013</a:t>
            </a:r>
            <a:br>
              <a:rPr lang="en-US" sz="2800" dirty="0" smtClean="0"/>
            </a:br>
            <a:r>
              <a:rPr lang="en-US" sz="2800" dirty="0" smtClean="0"/>
              <a:t>Review</a:t>
            </a:r>
            <a:br>
              <a:rPr lang="en-US" sz="2800" dirty="0" smtClean="0"/>
            </a:br>
            <a:endParaRPr lang="en-US" sz="2800" dirty="0">
              <a:ea typeface="ＭＳ Ｐゴシック" charset="-128"/>
              <a:cs typeface="ＭＳ Ｐゴシック" charset="-128"/>
            </a:endParaRPr>
          </a:p>
        </p:txBody>
      </p:sp>
      <p:sp>
        <p:nvSpPr>
          <p:cNvPr id="951299" name="Rectangle 3"/>
          <p:cNvSpPr>
            <a:spLocks noGrp="1" noChangeArrowheads="1"/>
          </p:cNvSpPr>
          <p:nvPr>
            <p:ph type="subTitle" idx="1"/>
          </p:nvPr>
        </p:nvSpPr>
        <p:spPr>
          <a:xfrm>
            <a:off x="1371600" y="4876800"/>
            <a:ext cx="6400800" cy="1219200"/>
          </a:xfrm>
        </p:spPr>
        <p:txBody>
          <a:bodyPr/>
          <a:lstStyle/>
          <a:p>
            <a:r>
              <a:rPr lang="en-US" sz="2400" dirty="0"/>
              <a:t>Steve Johnson, Ph.D</a:t>
            </a:r>
          </a:p>
          <a:p>
            <a:r>
              <a:rPr lang="en-US" sz="2400" dirty="0"/>
              <a:t>Portland State University</a:t>
            </a:r>
          </a:p>
          <a:p>
            <a:r>
              <a:rPr lang="en-US" sz="2400" dirty="0"/>
              <a:t>Portland, Oregon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a:t>Automobile Society</a:t>
            </a:r>
          </a:p>
        </p:txBody>
      </p:sp>
      <p:sp>
        <p:nvSpPr>
          <p:cNvPr id="111619" name="Rectangle 3"/>
          <p:cNvSpPr>
            <a:spLocks noGrp="1" noChangeArrowheads="1"/>
          </p:cNvSpPr>
          <p:nvPr>
            <p:ph type="body" idx="1"/>
          </p:nvPr>
        </p:nvSpPr>
        <p:spPr>
          <a:xfrm>
            <a:off x="1182688" y="1981200"/>
            <a:ext cx="7772400" cy="4114800"/>
          </a:xfrm>
        </p:spPr>
        <p:txBody>
          <a:bodyPr/>
          <a:lstStyle/>
          <a:p>
            <a:pPr eaLnBrk="1" hangingPunct="1"/>
            <a:r>
              <a:rPr lang="en-US" sz="2800" dirty="0"/>
              <a:t>Autos account (in USA) for 86% of all person trips; walking only 5%</a:t>
            </a:r>
          </a:p>
          <a:p>
            <a:pPr eaLnBrk="1" hangingPunct="1"/>
            <a:r>
              <a:rPr lang="en-US" sz="2800" dirty="0" err="1"/>
              <a:t>Nonmotorists</a:t>
            </a:r>
            <a:r>
              <a:rPr lang="en-US" sz="2800" dirty="0"/>
              <a:t> tend to be younger, less educated, poorer and live in urbanized areas</a:t>
            </a:r>
          </a:p>
          <a:p>
            <a:pPr eaLnBrk="1" hangingPunct="1"/>
            <a:r>
              <a:rPr lang="en-US" sz="2800" dirty="0"/>
              <a:t>But not so much in other countries</a:t>
            </a:r>
          </a:p>
          <a:p>
            <a:pPr eaLnBrk="1" hangingPunct="1"/>
            <a:r>
              <a:rPr lang="en-US" sz="2800" dirty="0"/>
              <a:t>Reasons: gas price, urban form, safety, public incentives</a:t>
            </a:r>
          </a:p>
          <a:p>
            <a:pPr eaLnBrk="1" hangingPunct="1"/>
            <a:r>
              <a:rPr lang="en-US" sz="2800" dirty="0">
                <a:hlinkClick r:id="rId3" action="ppaction://hlinkfile"/>
              </a:rPr>
              <a:t>Chart illustrating differences</a:t>
            </a:r>
            <a:endParaRPr lang="en-US" sz="28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zoiningCartoon.pdf"/>
          <p:cNvPicPr>
            <a:picLocks noGrp="1" noChangeAspect="1"/>
          </p:cNvPicPr>
          <p:nvPr>
            <p:ph idx="1"/>
          </p:nvPr>
        </p:nvPicPr>
        <mc:AlternateContent>
          <mc:Choice xmlns:ma="http://schemas.microsoft.com/office/mac/drawingml/2008/main" Requires="ma">
            <p:blipFill>
              <a:blip r:embed="rId2"/>
              <a:srcRect l="-66768" r="-66768"/>
              <a:stretch>
                <a:fillRect/>
              </a:stretch>
            </p:blipFill>
          </mc:Choice>
          <mc:Fallback>
            <p:blipFill>
              <a:blip r:embed="rId3"/>
              <a:srcRect l="-66768" r="-66768"/>
              <a:stretch>
                <a:fillRect/>
              </a:stretch>
            </p:blipFill>
          </mc:Fallback>
        </mc:AlternateContent>
        <p:spPr>
          <a:xfrm>
            <a:off x="-2743200" y="228600"/>
            <a:ext cx="11072762" cy="6096000"/>
          </a:xfrm>
        </p:spPr>
      </p:pic>
      <p:sp>
        <p:nvSpPr>
          <p:cNvPr id="5" name="TextBox 4"/>
          <p:cNvSpPr txBox="1"/>
          <p:nvPr/>
        </p:nvSpPr>
        <p:spPr>
          <a:xfrm>
            <a:off x="5257800" y="228600"/>
            <a:ext cx="3048000" cy="1077218"/>
          </a:xfrm>
          <a:prstGeom prst="rect">
            <a:avLst/>
          </a:prstGeom>
          <a:noFill/>
        </p:spPr>
        <p:txBody>
          <a:bodyPr wrap="square" rtlCol="0">
            <a:spAutoFit/>
          </a:bodyPr>
          <a:lstStyle/>
          <a:p>
            <a:r>
              <a:rPr lang="en-US" sz="3200" dirty="0" smtClean="0"/>
              <a:t>Incentive for </a:t>
            </a:r>
          </a:p>
          <a:p>
            <a:r>
              <a:rPr lang="en-US" sz="3200" dirty="0" smtClean="0"/>
              <a:t>Zoning</a:t>
            </a:r>
            <a:endParaRPr lang="en-US" sz="3200"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p:txBody>
          <a:bodyPr/>
          <a:lstStyle/>
          <a:p>
            <a:r>
              <a:rPr lang="en-US" sz="3600" dirty="0" smtClean="0"/>
              <a:t>Central issues of Power: Public </a:t>
            </a:r>
            <a:r>
              <a:rPr lang="en-US" sz="3600" dirty="0"/>
              <a:t>Control of Private Property</a:t>
            </a:r>
            <a:endParaRPr lang="en-US" dirty="0"/>
          </a:p>
        </p:txBody>
      </p:sp>
      <p:sp>
        <p:nvSpPr>
          <p:cNvPr id="477187" name="Rectangle 3"/>
          <p:cNvSpPr>
            <a:spLocks noGrp="1" noChangeArrowheads="1"/>
          </p:cNvSpPr>
          <p:nvPr>
            <p:ph type="body" idx="1"/>
          </p:nvPr>
        </p:nvSpPr>
        <p:spPr/>
        <p:txBody>
          <a:bodyPr/>
          <a:lstStyle/>
          <a:p>
            <a:r>
              <a:rPr lang="en-US" sz="2400" dirty="0" smtClean="0"/>
              <a:t>Based on policing rights of government</a:t>
            </a:r>
          </a:p>
          <a:p>
            <a:r>
              <a:rPr lang="en-US" sz="2400" dirty="0" smtClean="0"/>
              <a:t>First </a:t>
            </a:r>
            <a:r>
              <a:rPr lang="en-US" sz="2400" dirty="0"/>
              <a:t>zoning laws 1920s</a:t>
            </a:r>
          </a:p>
          <a:p>
            <a:r>
              <a:rPr lang="en-US" sz="2400" dirty="0"/>
              <a:t>some of the reasons:</a:t>
            </a:r>
          </a:p>
          <a:p>
            <a:r>
              <a:rPr lang="en-US" sz="2400" dirty="0"/>
              <a:t>--rapid growth of auto and its consequences</a:t>
            </a:r>
          </a:p>
          <a:p>
            <a:r>
              <a:rPr lang="en-US" sz="2400" dirty="0"/>
              <a:t>--vast wave of suburbanization</a:t>
            </a:r>
          </a:p>
          <a:p>
            <a:r>
              <a:rPr lang="en-US" sz="2400" dirty="0"/>
              <a:t>--protect communities from undesirable elements of progress</a:t>
            </a:r>
          </a:p>
          <a:p>
            <a:r>
              <a:rPr lang="en-US" sz="2400" dirty="0"/>
              <a:t>--zoning regulates the future but also protects the past</a:t>
            </a:r>
          </a:p>
          <a:p>
            <a:endParaRPr lang="en-US" sz="24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p:txBody>
          <a:bodyPr/>
          <a:lstStyle/>
          <a:p>
            <a:r>
              <a:rPr lang="en-US" sz="3600"/>
              <a:t>Goals of Comprehensive Planning</a:t>
            </a:r>
            <a:endParaRPr lang="en-US"/>
          </a:p>
        </p:txBody>
      </p:sp>
      <p:sp>
        <p:nvSpPr>
          <p:cNvPr id="527363" name="Rectangle 3"/>
          <p:cNvSpPr>
            <a:spLocks noGrp="1" noChangeArrowheads="1"/>
          </p:cNvSpPr>
          <p:nvPr>
            <p:ph type="body" idx="1"/>
          </p:nvPr>
        </p:nvSpPr>
        <p:spPr/>
        <p:txBody>
          <a:bodyPr/>
          <a:lstStyle/>
          <a:p>
            <a:pPr>
              <a:lnSpc>
                <a:spcPct val="90000"/>
              </a:lnSpc>
            </a:pPr>
            <a:r>
              <a:rPr lang="en-US" sz="2800"/>
              <a:t>Health</a:t>
            </a:r>
          </a:p>
          <a:p>
            <a:pPr>
              <a:lnSpc>
                <a:spcPct val="90000"/>
              </a:lnSpc>
            </a:pPr>
            <a:r>
              <a:rPr lang="en-US" sz="2800"/>
              <a:t>Public Safety</a:t>
            </a:r>
          </a:p>
          <a:p>
            <a:pPr>
              <a:lnSpc>
                <a:spcPct val="90000"/>
              </a:lnSpc>
            </a:pPr>
            <a:r>
              <a:rPr lang="en-US" sz="2800"/>
              <a:t>Circulation</a:t>
            </a:r>
          </a:p>
          <a:p>
            <a:pPr>
              <a:lnSpc>
                <a:spcPct val="90000"/>
              </a:lnSpc>
            </a:pPr>
            <a:r>
              <a:rPr lang="en-US" sz="2800"/>
              <a:t>Provision of services and facilities</a:t>
            </a:r>
          </a:p>
          <a:p>
            <a:pPr>
              <a:lnSpc>
                <a:spcPct val="90000"/>
              </a:lnSpc>
            </a:pPr>
            <a:r>
              <a:rPr lang="en-US" sz="2800"/>
              <a:t>Fiscal Health</a:t>
            </a:r>
          </a:p>
          <a:p>
            <a:pPr>
              <a:lnSpc>
                <a:spcPct val="90000"/>
              </a:lnSpc>
            </a:pPr>
            <a:r>
              <a:rPr lang="en-US" sz="2800"/>
              <a:t>Economic Goals</a:t>
            </a:r>
          </a:p>
          <a:p>
            <a:pPr>
              <a:lnSpc>
                <a:spcPct val="90000"/>
              </a:lnSpc>
            </a:pPr>
            <a:r>
              <a:rPr lang="en-US" sz="2800"/>
              <a:t>Environmental Protection</a:t>
            </a:r>
          </a:p>
          <a:p>
            <a:pPr>
              <a:lnSpc>
                <a:spcPct val="90000"/>
              </a:lnSpc>
            </a:pPr>
            <a:r>
              <a:rPr lang="en-US" sz="2800"/>
              <a:t>Redistributive goals (debatable)</a:t>
            </a:r>
          </a:p>
          <a:p>
            <a:pPr>
              <a:lnSpc>
                <a:spcPct val="90000"/>
              </a:lnSpc>
            </a:pPr>
            <a:endParaRPr lang="en-US" sz="280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r>
              <a:rPr lang="en-US"/>
              <a:t>Oregon Story</a:t>
            </a:r>
          </a:p>
        </p:txBody>
      </p:sp>
      <p:sp>
        <p:nvSpPr>
          <p:cNvPr id="590851" name="Rectangle 3"/>
          <p:cNvSpPr>
            <a:spLocks noGrp="1" noChangeArrowheads="1"/>
          </p:cNvSpPr>
          <p:nvPr>
            <p:ph type="body" idx="1"/>
          </p:nvPr>
        </p:nvSpPr>
        <p:spPr/>
        <p:txBody>
          <a:bodyPr/>
          <a:lstStyle/>
          <a:p>
            <a:pPr>
              <a:lnSpc>
                <a:spcPct val="90000"/>
              </a:lnSpc>
            </a:pPr>
            <a:r>
              <a:rPr lang="en-US" sz="2800"/>
              <a:t>State legislation 1919, 1923 granted cities authority to develop plans and land use regulations</a:t>
            </a:r>
          </a:p>
          <a:p>
            <a:pPr>
              <a:lnSpc>
                <a:spcPct val="90000"/>
              </a:lnSpc>
            </a:pPr>
            <a:r>
              <a:rPr lang="en-US" sz="2800"/>
              <a:t>Slow acceptance, Portland, 1924</a:t>
            </a:r>
          </a:p>
          <a:p>
            <a:pPr>
              <a:lnSpc>
                <a:spcPct val="90000"/>
              </a:lnSpc>
            </a:pPr>
            <a:r>
              <a:rPr lang="en-US" sz="2800"/>
              <a:t>Counties in 1947 to help with emerging sprawl problems</a:t>
            </a:r>
          </a:p>
          <a:p>
            <a:pPr>
              <a:lnSpc>
                <a:spcPct val="90000"/>
              </a:lnSpc>
            </a:pPr>
            <a:r>
              <a:rPr lang="en-US" sz="2800"/>
              <a:t>Counties developed planning commissions and “development plans”  Later (1963) comprehensive plans</a:t>
            </a: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15" name="Oval 51" descr="G:\Graphics\Urban\By Location\Bend\bendQRlibrary.JPG"/>
          <p:cNvSpPr>
            <a:spLocks noChangeArrowheads="1"/>
          </p:cNvSpPr>
          <p:nvPr/>
        </p:nvSpPr>
        <p:spPr bwMode="auto">
          <a:xfrm>
            <a:off x="1371600" y="3124200"/>
            <a:ext cx="4191000" cy="3276600"/>
          </a:xfrm>
          <a:prstGeom prst="ellipse">
            <a:avLst/>
          </a:prstGeom>
          <a:blipFill dpi="0" rotWithShape="0">
            <a:blip r:embed="rId3"/>
            <a:srcRect/>
            <a:stretch>
              <a:fillRect/>
            </a:stretch>
          </a:blipFill>
          <a:ln w="57150">
            <a:solidFill>
              <a:schemeClr val="bg1"/>
            </a:solidFill>
            <a:round/>
            <a:headEnd/>
            <a:tailEnd/>
          </a:ln>
          <a:effectLst>
            <a:outerShdw blurRad="63500" dist="52363" dir="4557825" algn="ctr" rotWithShape="0">
              <a:schemeClr val="tx1">
                <a:alpha val="74998"/>
              </a:schemeClr>
            </a:outerShdw>
          </a:effectLst>
        </p:spPr>
        <p:txBody>
          <a:bodyPr wrap="none" anchor="ctr">
            <a:prstTxWarp prst="textNoShape">
              <a:avLst/>
            </a:prstTxWarp>
          </a:bodyPr>
          <a:lstStyle/>
          <a:p>
            <a:pPr>
              <a:defRPr/>
            </a:pPr>
            <a:endParaRPr lang="en-US" dirty="0">
              <a:latin typeface="Arial" pitchFamily="-110" charset="0"/>
              <a:ea typeface="ＭＳ Ｐゴシック" pitchFamily="-110" charset="-128"/>
              <a:cs typeface="ＭＳ Ｐゴシック" pitchFamily="-110" charset="-128"/>
            </a:endParaRPr>
          </a:p>
        </p:txBody>
      </p:sp>
      <p:sp>
        <p:nvSpPr>
          <p:cNvPr id="11268" name="Rectangle 4"/>
          <p:cNvSpPr>
            <a:spLocks noGrp="1" noChangeArrowheads="1"/>
          </p:cNvSpPr>
          <p:nvPr>
            <p:ph type="body" idx="1"/>
          </p:nvPr>
        </p:nvSpPr>
        <p:spPr>
          <a:xfrm>
            <a:off x="685800" y="1600200"/>
            <a:ext cx="7010400" cy="4800600"/>
          </a:xfrm>
        </p:spPr>
        <p:txBody>
          <a:bodyPr/>
          <a:lstStyle/>
          <a:p>
            <a:pPr algn="ctr">
              <a:buFont typeface="Wingdings" pitchFamily="-110" charset="2"/>
              <a:buChar char="Ø"/>
              <a:defRPr/>
            </a:pPr>
            <a:endParaRPr lang="en-US" altLang="en-US" sz="1800" i="1" dirty="0" smtClean="0">
              <a:solidFill>
                <a:srgbClr val="FFFFFF"/>
              </a:solidFill>
              <a:ea typeface="Times New Roman" charset="0"/>
              <a:cs typeface="Times New Roman" charset="0"/>
            </a:endParaRPr>
          </a:p>
          <a:p>
            <a:pPr algn="ctr">
              <a:buFont typeface="Wingdings" pitchFamily="-110" charset="2"/>
              <a:buChar char="Ø"/>
              <a:defRPr/>
            </a:pPr>
            <a:endParaRPr lang="en-US" dirty="0" smtClean="0">
              <a:ea typeface="Times New Roman" charset="0"/>
              <a:cs typeface="Times New Roman" charset="0"/>
            </a:endParaRPr>
          </a:p>
          <a:p>
            <a:pPr algn="ctr">
              <a:buFont typeface="Wingdings" pitchFamily="-110" charset="2"/>
              <a:buChar char="Ø"/>
              <a:defRPr/>
            </a:pPr>
            <a:endParaRPr lang="en-US" altLang="en-US" sz="2000" dirty="0">
              <a:solidFill>
                <a:srgbClr val="FFFFFF"/>
              </a:solidFill>
            </a:endParaRPr>
          </a:p>
        </p:txBody>
      </p:sp>
      <p:sp>
        <p:nvSpPr>
          <p:cNvPr id="11276" name="Rectangle 12"/>
          <p:cNvSpPr>
            <a:spLocks noGrp="1" noChangeArrowheads="1"/>
          </p:cNvSpPr>
          <p:nvPr>
            <p:ph type="title"/>
          </p:nvPr>
        </p:nvSpPr>
        <p:spPr>
          <a:xfrm>
            <a:off x="533400" y="609600"/>
            <a:ext cx="7467600" cy="1143000"/>
          </a:xfrm>
        </p:spPr>
        <p:txBody>
          <a:bodyPr/>
          <a:lstStyle/>
          <a:p>
            <a:pPr>
              <a:defRPr/>
            </a:pPr>
            <a:r>
              <a:rPr lang="en-US" sz="3600" dirty="0" smtClean="0">
                <a:ea typeface="Times New Roman" charset="0"/>
                <a:cs typeface="Times New Roman" charset="0"/>
              </a:rPr>
              <a:t/>
            </a:r>
            <a:br>
              <a:rPr lang="en-US" sz="3600" dirty="0" smtClean="0">
                <a:ea typeface="Times New Roman" charset="0"/>
                <a:cs typeface="Times New Roman" charset="0"/>
              </a:rPr>
            </a:br>
            <a:r>
              <a:rPr lang="en-US" sz="3600" dirty="0" smtClean="0">
                <a:ea typeface="Times New Roman" charset="0"/>
                <a:cs typeface="Times New Roman" charset="0"/>
              </a:rPr>
              <a:t>Integrated local and state planning solutions </a:t>
            </a:r>
            <a:br>
              <a:rPr lang="en-US" sz="3600" dirty="0" smtClean="0">
                <a:ea typeface="Times New Roman" charset="0"/>
                <a:cs typeface="Times New Roman" charset="0"/>
              </a:rPr>
            </a:br>
            <a:r>
              <a:rPr lang="en-US" dirty="0" smtClean="0">
                <a:ea typeface="Times New Roman" charset="0"/>
                <a:cs typeface="Times New Roman" charset="0"/>
              </a:rPr>
              <a:t/>
            </a:r>
            <a:br>
              <a:rPr lang="en-US" dirty="0" smtClean="0">
                <a:ea typeface="Times New Roman" charset="0"/>
                <a:cs typeface="Times New Roman" charset="0"/>
              </a:rPr>
            </a:br>
            <a:endParaRPr lang="en-US" dirty="0"/>
          </a:p>
        </p:txBody>
      </p:sp>
      <p:sp>
        <p:nvSpPr>
          <p:cNvPr id="11277" name="Oval 13"/>
          <p:cNvSpPr>
            <a:spLocks noChangeArrowheads="1"/>
          </p:cNvSpPr>
          <p:nvPr/>
        </p:nvSpPr>
        <p:spPr bwMode="auto">
          <a:xfrm>
            <a:off x="3810000" y="3124200"/>
            <a:ext cx="2133600" cy="838200"/>
          </a:xfrm>
          <a:prstGeom prst="ellipse">
            <a:avLst/>
          </a:prstGeom>
          <a:gradFill rotWithShape="0">
            <a:gsLst>
              <a:gs pos="0">
                <a:srgbClr val="FFFFCC"/>
              </a:gs>
              <a:gs pos="100000">
                <a:srgbClr val="FFCC66"/>
              </a:gs>
            </a:gsLst>
            <a:lin ang="5400000" scaled="1"/>
          </a:gradFill>
          <a:ln w="28575">
            <a:solidFill>
              <a:schemeClr val="bg1"/>
            </a:solidFill>
            <a:round/>
            <a:headEnd/>
            <a:tailEnd/>
          </a:ln>
          <a:effectLst>
            <a:outerShdw blurRad="63500" dist="46662" dir="3284183" algn="ctr" rotWithShape="0">
              <a:schemeClr val="tx1">
                <a:alpha val="74998"/>
              </a:schemeClr>
            </a:outerShdw>
          </a:effectLst>
        </p:spPr>
        <p:txBody>
          <a:bodyPr wrap="none" anchor="ctr">
            <a:prstTxWarp prst="textNoShape">
              <a:avLst/>
            </a:prstTxWarp>
          </a:bodyPr>
          <a:lstStyle/>
          <a:p>
            <a:pPr>
              <a:defRPr/>
            </a:pPr>
            <a:endParaRPr lang="en-US" dirty="0">
              <a:latin typeface="Arial" pitchFamily="-110" charset="0"/>
              <a:ea typeface="ＭＳ Ｐゴシック" pitchFamily="-110" charset="-128"/>
              <a:cs typeface="ＭＳ Ｐゴシック" pitchFamily="-110" charset="-128"/>
            </a:endParaRPr>
          </a:p>
        </p:txBody>
      </p:sp>
      <p:sp>
        <p:nvSpPr>
          <p:cNvPr id="20486" name="Text Box 14"/>
          <p:cNvSpPr txBox="1">
            <a:spLocks noChangeArrowheads="1"/>
          </p:cNvSpPr>
          <p:nvPr/>
        </p:nvSpPr>
        <p:spPr bwMode="auto">
          <a:xfrm>
            <a:off x="4114800" y="3382963"/>
            <a:ext cx="1905000" cy="274637"/>
          </a:xfrm>
          <a:prstGeom prst="rect">
            <a:avLst/>
          </a:prstGeom>
          <a:noFill/>
          <a:ln w="9525">
            <a:noFill/>
            <a:miter lim="800000"/>
            <a:headEnd/>
            <a:tailEnd/>
          </a:ln>
        </p:spPr>
        <p:txBody>
          <a:bodyPr>
            <a:prstTxWarp prst="textNoShape">
              <a:avLst/>
            </a:prstTxWarp>
            <a:spAutoFit/>
          </a:bodyPr>
          <a:lstStyle/>
          <a:p>
            <a:pPr>
              <a:spcBef>
                <a:spcPct val="50000"/>
              </a:spcBef>
            </a:pPr>
            <a:r>
              <a:rPr lang="en-US" sz="1200" b="1" dirty="0">
                <a:solidFill>
                  <a:schemeClr val="accent2"/>
                </a:solidFill>
                <a:latin typeface="Tahoma" charset="0"/>
              </a:rPr>
              <a:t>TRANSPORTATION</a:t>
            </a:r>
          </a:p>
        </p:txBody>
      </p:sp>
      <p:sp>
        <p:nvSpPr>
          <p:cNvPr id="11287" name="Oval 23"/>
          <p:cNvSpPr>
            <a:spLocks noChangeArrowheads="1"/>
          </p:cNvSpPr>
          <p:nvPr/>
        </p:nvSpPr>
        <p:spPr bwMode="auto">
          <a:xfrm>
            <a:off x="4724400" y="4343400"/>
            <a:ext cx="2133600" cy="838200"/>
          </a:xfrm>
          <a:prstGeom prst="ellipse">
            <a:avLst/>
          </a:prstGeom>
          <a:gradFill rotWithShape="0">
            <a:gsLst>
              <a:gs pos="0">
                <a:srgbClr val="FFFFCC"/>
              </a:gs>
              <a:gs pos="100000">
                <a:srgbClr val="FFCC66"/>
              </a:gs>
            </a:gsLst>
            <a:lin ang="5400000" scaled="1"/>
          </a:gradFill>
          <a:ln w="28575">
            <a:solidFill>
              <a:schemeClr val="bg1"/>
            </a:solidFill>
            <a:round/>
            <a:headEnd/>
            <a:tailEnd/>
          </a:ln>
          <a:effectLst>
            <a:outerShdw blurRad="63500" dist="57501" dir="3723739" algn="ctr" rotWithShape="0">
              <a:schemeClr val="tx1">
                <a:alpha val="74998"/>
              </a:schemeClr>
            </a:outerShdw>
          </a:effectLst>
        </p:spPr>
        <p:txBody>
          <a:bodyPr wrap="none" anchor="ctr">
            <a:prstTxWarp prst="textNoShape">
              <a:avLst/>
            </a:prstTxWarp>
          </a:bodyPr>
          <a:lstStyle/>
          <a:p>
            <a:pPr>
              <a:defRPr/>
            </a:pPr>
            <a:endParaRPr lang="en-US" dirty="0">
              <a:latin typeface="Arial" pitchFamily="-110" charset="0"/>
              <a:ea typeface="ＭＳ Ｐゴシック" pitchFamily="-110" charset="-128"/>
              <a:cs typeface="ＭＳ Ｐゴシック" pitchFamily="-110" charset="-128"/>
            </a:endParaRPr>
          </a:p>
        </p:txBody>
      </p:sp>
      <p:sp>
        <p:nvSpPr>
          <p:cNvPr id="20488" name="Text Box 16"/>
          <p:cNvSpPr txBox="1">
            <a:spLocks noChangeArrowheads="1"/>
          </p:cNvSpPr>
          <p:nvPr/>
        </p:nvSpPr>
        <p:spPr bwMode="auto">
          <a:xfrm>
            <a:off x="4876800" y="4495800"/>
            <a:ext cx="19050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b="1" dirty="0">
                <a:solidFill>
                  <a:schemeClr val="accent2"/>
                </a:solidFill>
                <a:latin typeface="Tahoma" charset="0"/>
              </a:rPr>
              <a:t>ECONOMIC DEVELOPMENT</a:t>
            </a:r>
          </a:p>
        </p:txBody>
      </p:sp>
      <p:sp>
        <p:nvSpPr>
          <p:cNvPr id="11289" name="Oval 25"/>
          <p:cNvSpPr>
            <a:spLocks noChangeArrowheads="1"/>
          </p:cNvSpPr>
          <p:nvPr/>
        </p:nvSpPr>
        <p:spPr bwMode="auto">
          <a:xfrm>
            <a:off x="3886200" y="5638800"/>
            <a:ext cx="2133600" cy="838200"/>
          </a:xfrm>
          <a:prstGeom prst="ellipse">
            <a:avLst/>
          </a:prstGeom>
          <a:gradFill rotWithShape="0">
            <a:gsLst>
              <a:gs pos="0">
                <a:srgbClr val="FFFFCC"/>
              </a:gs>
              <a:gs pos="100000">
                <a:srgbClr val="FFCC66"/>
              </a:gs>
            </a:gsLst>
            <a:lin ang="5400000" scaled="1"/>
          </a:gradFill>
          <a:ln w="28575">
            <a:solidFill>
              <a:schemeClr val="bg1"/>
            </a:solidFill>
            <a:round/>
            <a:headEnd/>
            <a:tailEnd/>
          </a:ln>
          <a:effectLst>
            <a:outerShdw blurRad="63500" dist="46662" dir="3284183" algn="ctr" rotWithShape="0">
              <a:schemeClr val="tx1">
                <a:alpha val="74998"/>
              </a:schemeClr>
            </a:outerShdw>
          </a:effectLst>
        </p:spPr>
        <p:txBody>
          <a:bodyPr wrap="none" anchor="ctr">
            <a:prstTxWarp prst="textNoShape">
              <a:avLst/>
            </a:prstTxWarp>
          </a:bodyPr>
          <a:lstStyle/>
          <a:p>
            <a:pPr>
              <a:defRPr/>
            </a:pPr>
            <a:endParaRPr lang="en-US" dirty="0">
              <a:latin typeface="Arial" pitchFamily="-110" charset="0"/>
              <a:ea typeface="ＭＳ Ｐゴシック" pitchFamily="-110" charset="-128"/>
              <a:cs typeface="ＭＳ Ｐゴシック" pitchFamily="-110" charset="-128"/>
            </a:endParaRPr>
          </a:p>
        </p:txBody>
      </p:sp>
      <p:sp>
        <p:nvSpPr>
          <p:cNvPr id="20490" name="Text Box 18"/>
          <p:cNvSpPr txBox="1">
            <a:spLocks noChangeArrowheads="1"/>
          </p:cNvSpPr>
          <p:nvPr/>
        </p:nvSpPr>
        <p:spPr bwMode="auto">
          <a:xfrm>
            <a:off x="4114800" y="5897563"/>
            <a:ext cx="1676400" cy="2746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b="1" dirty="0">
                <a:solidFill>
                  <a:schemeClr val="accent2"/>
                </a:solidFill>
                <a:latin typeface="Tahoma" charset="0"/>
              </a:rPr>
              <a:t>HOUSING</a:t>
            </a:r>
          </a:p>
        </p:txBody>
      </p:sp>
      <p:sp>
        <p:nvSpPr>
          <p:cNvPr id="11288" name="Oval 24"/>
          <p:cNvSpPr>
            <a:spLocks noChangeArrowheads="1"/>
          </p:cNvSpPr>
          <p:nvPr/>
        </p:nvSpPr>
        <p:spPr bwMode="auto">
          <a:xfrm>
            <a:off x="1066800" y="5638800"/>
            <a:ext cx="2133600" cy="838200"/>
          </a:xfrm>
          <a:prstGeom prst="ellipse">
            <a:avLst/>
          </a:prstGeom>
          <a:gradFill rotWithShape="0">
            <a:gsLst>
              <a:gs pos="0">
                <a:srgbClr val="FFFFCC"/>
              </a:gs>
              <a:gs pos="100000">
                <a:srgbClr val="FFCC66"/>
              </a:gs>
            </a:gsLst>
            <a:lin ang="5400000" scaled="1"/>
          </a:gradFill>
          <a:ln w="28575">
            <a:solidFill>
              <a:schemeClr val="bg1"/>
            </a:solidFill>
            <a:round/>
            <a:headEnd/>
            <a:tailEnd/>
          </a:ln>
          <a:effectLst>
            <a:outerShdw blurRad="63500" dist="57501" dir="3723739" algn="ctr" rotWithShape="0">
              <a:schemeClr val="tx1">
                <a:alpha val="74998"/>
              </a:schemeClr>
            </a:outerShdw>
          </a:effectLst>
        </p:spPr>
        <p:txBody>
          <a:bodyPr wrap="none" anchor="ctr">
            <a:prstTxWarp prst="textNoShape">
              <a:avLst/>
            </a:prstTxWarp>
          </a:bodyPr>
          <a:lstStyle/>
          <a:p>
            <a:pPr>
              <a:defRPr/>
            </a:pPr>
            <a:endParaRPr lang="en-US" dirty="0">
              <a:latin typeface="Arial" pitchFamily="-110" charset="0"/>
              <a:ea typeface="ＭＳ Ｐゴシック" pitchFamily="-110" charset="-128"/>
              <a:cs typeface="ＭＳ Ｐゴシック" pitchFamily="-110" charset="-128"/>
            </a:endParaRPr>
          </a:p>
        </p:txBody>
      </p:sp>
      <p:sp>
        <p:nvSpPr>
          <p:cNvPr id="20492" name="Text Box 20"/>
          <p:cNvSpPr txBox="1">
            <a:spLocks noChangeArrowheads="1"/>
          </p:cNvSpPr>
          <p:nvPr/>
        </p:nvSpPr>
        <p:spPr bwMode="auto">
          <a:xfrm>
            <a:off x="1143000" y="5897563"/>
            <a:ext cx="1905000" cy="2746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b="1" dirty="0">
                <a:solidFill>
                  <a:schemeClr val="accent2"/>
                </a:solidFill>
                <a:latin typeface="Tahoma" charset="0"/>
              </a:rPr>
              <a:t>ENVIRONMENT</a:t>
            </a:r>
          </a:p>
        </p:txBody>
      </p:sp>
      <p:sp>
        <p:nvSpPr>
          <p:cNvPr id="11290" name="Oval 26"/>
          <p:cNvSpPr>
            <a:spLocks noChangeArrowheads="1"/>
          </p:cNvSpPr>
          <p:nvPr/>
        </p:nvSpPr>
        <p:spPr bwMode="auto">
          <a:xfrm>
            <a:off x="152400" y="4343400"/>
            <a:ext cx="2133600" cy="838200"/>
          </a:xfrm>
          <a:prstGeom prst="ellipse">
            <a:avLst/>
          </a:prstGeom>
          <a:gradFill rotWithShape="0">
            <a:gsLst>
              <a:gs pos="0">
                <a:srgbClr val="FFFFCC"/>
              </a:gs>
              <a:gs pos="100000">
                <a:srgbClr val="FFCC66"/>
              </a:gs>
            </a:gsLst>
            <a:lin ang="5400000" scaled="1"/>
          </a:gradFill>
          <a:ln w="28575">
            <a:solidFill>
              <a:schemeClr val="bg1"/>
            </a:solidFill>
            <a:round/>
            <a:headEnd/>
            <a:tailEnd/>
          </a:ln>
          <a:effectLst>
            <a:outerShdw blurRad="63500" dist="57501" dir="3723739" algn="ctr" rotWithShape="0">
              <a:schemeClr val="tx1">
                <a:alpha val="74998"/>
              </a:schemeClr>
            </a:outerShdw>
          </a:effectLst>
        </p:spPr>
        <p:txBody>
          <a:bodyPr wrap="none" anchor="ctr">
            <a:prstTxWarp prst="textNoShape">
              <a:avLst/>
            </a:prstTxWarp>
          </a:bodyPr>
          <a:lstStyle/>
          <a:p>
            <a:pPr>
              <a:defRPr/>
            </a:pPr>
            <a:endParaRPr lang="en-US" dirty="0">
              <a:latin typeface="Arial" pitchFamily="-110" charset="0"/>
              <a:ea typeface="ＭＳ Ｐゴシック" pitchFamily="-110" charset="-128"/>
              <a:cs typeface="ＭＳ Ｐゴシック" pitchFamily="-110" charset="-128"/>
            </a:endParaRPr>
          </a:p>
        </p:txBody>
      </p:sp>
      <p:sp>
        <p:nvSpPr>
          <p:cNvPr id="20494" name="Text Box 22"/>
          <p:cNvSpPr txBox="1">
            <a:spLocks noChangeArrowheads="1"/>
          </p:cNvSpPr>
          <p:nvPr/>
        </p:nvSpPr>
        <p:spPr bwMode="auto">
          <a:xfrm>
            <a:off x="381000" y="4495800"/>
            <a:ext cx="16002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b="1" dirty="0">
                <a:solidFill>
                  <a:schemeClr val="accent2"/>
                </a:solidFill>
                <a:latin typeface="Tahoma" charset="0"/>
              </a:rPr>
              <a:t>SOCIAL SERVICES &amp; EDUCATION</a:t>
            </a:r>
          </a:p>
        </p:txBody>
      </p:sp>
      <p:sp>
        <p:nvSpPr>
          <p:cNvPr id="11291" name="Oval 27"/>
          <p:cNvSpPr>
            <a:spLocks noChangeArrowheads="1"/>
          </p:cNvSpPr>
          <p:nvPr/>
        </p:nvSpPr>
        <p:spPr bwMode="auto">
          <a:xfrm>
            <a:off x="1143000" y="3124200"/>
            <a:ext cx="2133600" cy="838200"/>
          </a:xfrm>
          <a:prstGeom prst="ellipse">
            <a:avLst/>
          </a:prstGeom>
          <a:gradFill rotWithShape="0">
            <a:gsLst>
              <a:gs pos="0">
                <a:schemeClr val="accent2"/>
              </a:gs>
              <a:gs pos="100000">
                <a:schemeClr val="hlink"/>
              </a:gs>
            </a:gsLst>
            <a:lin ang="5400000" scaled="1"/>
          </a:gradFill>
          <a:ln w="28575">
            <a:solidFill>
              <a:schemeClr val="bg1"/>
            </a:solidFill>
            <a:round/>
            <a:headEnd/>
            <a:tailEnd/>
          </a:ln>
          <a:effectLst>
            <a:outerShdw blurRad="63500" dist="57501" dir="3723739" algn="ctr" rotWithShape="0">
              <a:schemeClr val="tx1">
                <a:alpha val="74998"/>
              </a:schemeClr>
            </a:outerShdw>
          </a:effectLst>
        </p:spPr>
        <p:txBody>
          <a:bodyPr wrap="none" anchor="ctr">
            <a:prstTxWarp prst="textNoShape">
              <a:avLst/>
            </a:prstTxWarp>
          </a:bodyPr>
          <a:lstStyle/>
          <a:p>
            <a:pPr>
              <a:defRPr/>
            </a:pPr>
            <a:endParaRPr lang="en-US" dirty="0">
              <a:latin typeface="Arial" pitchFamily="-110" charset="0"/>
              <a:ea typeface="ＭＳ Ｐゴシック" pitchFamily="-110" charset="-128"/>
              <a:cs typeface="ＭＳ Ｐゴシック" pitchFamily="-110" charset="-128"/>
            </a:endParaRPr>
          </a:p>
        </p:txBody>
      </p:sp>
      <p:sp>
        <p:nvSpPr>
          <p:cNvPr id="11292" name="Text Box 28"/>
          <p:cNvSpPr txBox="1">
            <a:spLocks noChangeArrowheads="1"/>
          </p:cNvSpPr>
          <p:nvPr/>
        </p:nvSpPr>
        <p:spPr bwMode="auto">
          <a:xfrm>
            <a:off x="1295400" y="3382963"/>
            <a:ext cx="1905000" cy="274637"/>
          </a:xfrm>
          <a:prstGeom prst="rect">
            <a:avLst/>
          </a:prstGeom>
          <a:noFill/>
          <a:ln w="9525">
            <a:noFill/>
            <a:miter lim="800000"/>
            <a:headEnd/>
            <a:tailEnd/>
          </a:ln>
          <a:effectLst>
            <a:outerShdw blurRad="63500" dist="38099" dir="2700000" algn="ctr" rotWithShape="0">
              <a:schemeClr val="tx1">
                <a:alpha val="74998"/>
              </a:schemeClr>
            </a:outerShdw>
          </a:effectLst>
        </p:spPr>
        <p:txBody>
          <a:bodyPr>
            <a:prstTxWarp prst="textNoShape">
              <a:avLst/>
            </a:prstTxWarp>
            <a:spAutoFit/>
          </a:bodyPr>
          <a:lstStyle/>
          <a:p>
            <a:pPr algn="ctr">
              <a:spcBef>
                <a:spcPct val="50000"/>
              </a:spcBef>
              <a:defRPr/>
            </a:pPr>
            <a:r>
              <a:rPr lang="en-US" sz="1200" b="1" dirty="0">
                <a:solidFill>
                  <a:schemeClr val="bg1"/>
                </a:solidFill>
                <a:latin typeface="Tahoma" charset="0"/>
                <a:ea typeface="ＭＳ Ｐゴシック" pitchFamily="-110" charset="-128"/>
                <a:cs typeface="ＭＳ Ｐゴシック" pitchFamily="-110" charset="-128"/>
              </a:rPr>
              <a:t>LAND USE PLANNING</a:t>
            </a:r>
          </a:p>
        </p:txBody>
      </p:sp>
      <p:sp>
        <p:nvSpPr>
          <p:cNvPr id="20497" name="TextBox 17"/>
          <p:cNvSpPr txBox="1">
            <a:spLocks noChangeArrowheads="1"/>
          </p:cNvSpPr>
          <p:nvPr/>
        </p:nvSpPr>
        <p:spPr bwMode="auto">
          <a:xfrm>
            <a:off x="7874000" y="2768600"/>
            <a:ext cx="184150" cy="461963"/>
          </a:xfrm>
          <a:prstGeom prst="rect">
            <a:avLst/>
          </a:prstGeom>
          <a:noFill/>
          <a:ln w="9525">
            <a:noFill/>
            <a:miter lim="800000"/>
            <a:headEnd/>
            <a:tailEnd/>
          </a:ln>
        </p:spPr>
        <p:txBody>
          <a:bodyPr wrap="none">
            <a:prstTxWarp prst="textNoShape">
              <a:avLst/>
            </a:prstTxWarp>
            <a:spAutoFit/>
          </a:bodyPr>
          <a:lstStyle/>
          <a:p>
            <a:endParaRPr lang="en-US" dirty="0"/>
          </a:p>
        </p:txBody>
      </p:sp>
      <p:sp>
        <p:nvSpPr>
          <p:cNvPr id="20498" name="TextBox 18"/>
          <p:cNvSpPr txBox="1">
            <a:spLocks noChangeArrowheads="1"/>
          </p:cNvSpPr>
          <p:nvPr/>
        </p:nvSpPr>
        <p:spPr bwMode="auto">
          <a:xfrm>
            <a:off x="1828800" y="2146300"/>
            <a:ext cx="6804025"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The Number One Goal: Community Participation</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FF0000"/>
                </a:solidFill>
              </a:rPr>
              <a:t>Land Use Planning</a:t>
            </a:r>
            <a:endParaRPr lang="en-US" dirty="0">
              <a:solidFill>
                <a:srgbClr val="FF0000"/>
              </a:solidFill>
            </a:endParaRPr>
          </a:p>
        </p:txBody>
      </p:sp>
      <p:sp>
        <p:nvSpPr>
          <p:cNvPr id="3" name="Content Placeholder 2"/>
          <p:cNvSpPr>
            <a:spLocks noGrp="1"/>
          </p:cNvSpPr>
          <p:nvPr>
            <p:ph idx="1"/>
          </p:nvPr>
        </p:nvSpPr>
        <p:spPr>
          <a:xfrm>
            <a:off x="457200" y="1600200"/>
            <a:ext cx="8229600" cy="4343400"/>
          </a:xfrm>
        </p:spPr>
        <p:txBody>
          <a:bodyPr/>
          <a:lstStyle/>
          <a:p>
            <a:pPr>
              <a:buFont typeface="Wingdings" pitchFamily="-110" charset="2"/>
              <a:buChar char="Ø"/>
              <a:defRPr/>
            </a:pPr>
            <a:r>
              <a:rPr lang="en-US" dirty="0" smtClean="0"/>
              <a:t>Land Use Planning has been a central tool in Oregon, for developing sustainable community goals</a:t>
            </a:r>
          </a:p>
          <a:p>
            <a:pPr>
              <a:buFont typeface="Wingdings" pitchFamily="-110" charset="2"/>
              <a:buChar char="Ø"/>
              <a:defRPr/>
            </a:pPr>
            <a:r>
              <a:rPr lang="en-US" dirty="0" smtClean="0"/>
              <a:t>A comprehensive plan is being renewed in Portland and will incorporate</a:t>
            </a:r>
          </a:p>
          <a:p>
            <a:pPr lvl="1">
              <a:buFont typeface="Wingdings" pitchFamily="-110" charset="2"/>
              <a:buChar char="l"/>
              <a:defRPr/>
            </a:pPr>
            <a:r>
              <a:rPr lang="en-US" dirty="0" smtClean="0"/>
              <a:t>Urban Food Systems</a:t>
            </a:r>
          </a:p>
          <a:p>
            <a:pPr lvl="1">
              <a:buFont typeface="Wingdings" pitchFamily="-110" charset="2"/>
              <a:buChar char="l"/>
              <a:defRPr/>
            </a:pPr>
            <a:r>
              <a:rPr lang="en-US" dirty="0" smtClean="0"/>
              <a:t>Education</a:t>
            </a:r>
          </a:p>
          <a:p>
            <a:pPr lvl="1">
              <a:buFont typeface="Wingdings" pitchFamily="-110" charset="2"/>
              <a:buChar char="l"/>
              <a:defRPr/>
            </a:pPr>
            <a:r>
              <a:rPr lang="en-US" dirty="0" smtClean="0"/>
              <a:t>The 20 minute neighborhood</a:t>
            </a:r>
            <a:endParaRPr lang="en-US" dirty="0"/>
          </a:p>
        </p:txBody>
      </p:sp>
      <p:sp>
        <p:nvSpPr>
          <p:cNvPr id="19460" name="TextBox 3"/>
          <p:cNvSpPr txBox="1">
            <a:spLocks noChangeArrowheads="1"/>
          </p:cNvSpPr>
          <p:nvPr/>
        </p:nvSpPr>
        <p:spPr bwMode="auto">
          <a:xfrm>
            <a:off x="609600" y="6019800"/>
            <a:ext cx="8113713"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The Land use system was started by farmers working with environmentalists</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8066" name="Picture 2" descr="S:\Oringdulph\SmartGrowth.APA\fields.jpg"/>
          <p:cNvPicPr>
            <a:picLocks noChangeAspect="1" noChangeArrowheads="1"/>
          </p:cNvPicPr>
          <p:nvPr/>
        </p:nvPicPr>
        <p:blipFill>
          <a:blip r:embed="rId3"/>
          <a:srcRect l="3877" r="16837" b="6685"/>
          <a:stretch>
            <a:fillRect/>
          </a:stretch>
        </p:blipFill>
        <p:spPr bwMode="auto">
          <a:xfrm>
            <a:off x="5943600" y="3886200"/>
            <a:ext cx="3657600" cy="2971800"/>
          </a:xfrm>
          <a:prstGeom prst="rect">
            <a:avLst/>
          </a:prstGeom>
          <a:noFill/>
          <a:effectLst>
            <a:outerShdw blurRad="63500" dist="53882" dir="2700000" algn="ctr" rotWithShape="0">
              <a:schemeClr val="tx1">
                <a:alpha val="74998"/>
              </a:schemeClr>
            </a:outerShdw>
          </a:effectLst>
        </p:spPr>
      </p:pic>
      <p:pic>
        <p:nvPicPr>
          <p:cNvPr id="23555" name="Picture 3" descr="S:\Oringdulph\SmartGrowth.APA\snowtrees.jpg"/>
          <p:cNvPicPr>
            <a:picLocks noChangeAspect="1" noChangeArrowheads="1"/>
          </p:cNvPicPr>
          <p:nvPr/>
        </p:nvPicPr>
        <p:blipFill>
          <a:blip r:embed="rId4"/>
          <a:srcRect r="5882"/>
          <a:stretch>
            <a:fillRect/>
          </a:stretch>
        </p:blipFill>
        <p:spPr bwMode="auto">
          <a:xfrm>
            <a:off x="5943600" y="1905000"/>
            <a:ext cx="3657600" cy="2719388"/>
          </a:xfrm>
          <a:prstGeom prst="rect">
            <a:avLst/>
          </a:prstGeom>
          <a:noFill/>
          <a:ln w="9525">
            <a:noFill/>
            <a:miter lim="800000"/>
            <a:headEnd/>
            <a:tailEnd/>
          </a:ln>
        </p:spPr>
      </p:pic>
      <p:pic>
        <p:nvPicPr>
          <p:cNvPr id="88068" name="Picture 4" descr="S:\Oringdulph\SmartGrowth.APA\vinyards.jpg"/>
          <p:cNvPicPr>
            <a:picLocks noChangeAspect="1" noChangeArrowheads="1"/>
          </p:cNvPicPr>
          <p:nvPr/>
        </p:nvPicPr>
        <p:blipFill>
          <a:blip r:embed="rId5"/>
          <a:srcRect l="6218" t="16563"/>
          <a:stretch>
            <a:fillRect/>
          </a:stretch>
        </p:blipFill>
        <p:spPr bwMode="auto">
          <a:xfrm>
            <a:off x="5943600" y="0"/>
            <a:ext cx="3657600" cy="2349500"/>
          </a:xfrm>
          <a:prstGeom prst="rect">
            <a:avLst/>
          </a:prstGeom>
          <a:noFill/>
          <a:effectLst>
            <a:outerShdw blurRad="63500" dist="38099" dir="2700000" algn="ctr" rotWithShape="0">
              <a:schemeClr val="tx1">
                <a:alpha val="74998"/>
              </a:schemeClr>
            </a:outerShdw>
          </a:effectLst>
        </p:spPr>
      </p:pic>
      <p:sp>
        <p:nvSpPr>
          <p:cNvPr id="23557" name="Rectangle 8"/>
          <p:cNvSpPr>
            <a:spLocks noChangeArrowheads="1"/>
          </p:cNvSpPr>
          <p:nvPr/>
        </p:nvSpPr>
        <p:spPr bwMode="auto">
          <a:xfrm>
            <a:off x="3276600" y="4953000"/>
            <a:ext cx="990600" cy="617538"/>
          </a:xfrm>
          <a:prstGeom prst="rect">
            <a:avLst/>
          </a:prstGeom>
          <a:solidFill>
            <a:srgbClr val="333333"/>
          </a:solidFill>
          <a:ln w="9525">
            <a:noFill/>
            <a:miter lim="800000"/>
            <a:headEnd/>
            <a:tailEnd/>
          </a:ln>
        </p:spPr>
        <p:txBody>
          <a:bodyPr wrap="none" anchor="ctr">
            <a:prstTxWarp prst="textNoShape">
              <a:avLst/>
            </a:prstTxWarp>
          </a:bodyPr>
          <a:lstStyle/>
          <a:p>
            <a:pPr algn="ctr"/>
            <a:endParaRPr lang="en-US" sz="1800" dirty="0"/>
          </a:p>
        </p:txBody>
      </p:sp>
      <p:sp>
        <p:nvSpPr>
          <p:cNvPr id="88077" name="Rectangle 13"/>
          <p:cNvSpPr>
            <a:spLocks noGrp="1" noChangeArrowheads="1"/>
          </p:cNvSpPr>
          <p:nvPr>
            <p:ph type="title"/>
          </p:nvPr>
        </p:nvSpPr>
        <p:spPr>
          <a:xfrm>
            <a:off x="685800" y="76200"/>
            <a:ext cx="7467600" cy="1143000"/>
          </a:xfrm>
        </p:spPr>
        <p:txBody>
          <a:bodyPr/>
          <a:lstStyle/>
          <a:p>
            <a:pPr eaLnBrk="1" hangingPunct="1">
              <a:defRPr/>
            </a:pPr>
            <a:r>
              <a:rPr lang="en-US" sz="3200" dirty="0">
                <a:ea typeface="Times New Roman" pitchFamily="-109" charset="0"/>
                <a:cs typeface="Times New Roman" pitchFamily="-109" charset="0"/>
              </a:rPr>
              <a:t>Tools for Oregonians</a:t>
            </a:r>
            <a:br>
              <a:rPr lang="en-US" sz="3200" dirty="0">
                <a:ea typeface="Times New Roman" pitchFamily="-109" charset="0"/>
                <a:cs typeface="Times New Roman" pitchFamily="-109" charset="0"/>
              </a:rPr>
            </a:br>
            <a:r>
              <a:rPr lang="en-US" sz="3200" dirty="0">
                <a:ea typeface="Times New Roman" pitchFamily="-109" charset="0"/>
                <a:cs typeface="Times New Roman" pitchFamily="-109" charset="0"/>
              </a:rPr>
              <a:t>… the statewide planning program </a:t>
            </a:r>
          </a:p>
        </p:txBody>
      </p:sp>
      <p:sp>
        <p:nvSpPr>
          <p:cNvPr id="88078" name="Text Box 14"/>
          <p:cNvSpPr txBox="1">
            <a:spLocks noChangeArrowheads="1"/>
          </p:cNvSpPr>
          <p:nvPr/>
        </p:nvSpPr>
        <p:spPr bwMode="auto">
          <a:xfrm>
            <a:off x="457200" y="1614488"/>
            <a:ext cx="5867400" cy="519112"/>
          </a:xfrm>
          <a:prstGeom prst="rect">
            <a:avLst/>
          </a:prstGeom>
          <a:noFill/>
          <a:ln w="9525">
            <a:noFill/>
            <a:miter lim="800000"/>
            <a:headEnd/>
            <a:tailEnd/>
          </a:ln>
          <a:effectLst>
            <a:outerShdw blurRad="63500" dist="38099" dir="2700000" algn="ctr" rotWithShape="0">
              <a:schemeClr val="tx1">
                <a:alpha val="74998"/>
              </a:schemeClr>
            </a:outerShdw>
          </a:effectLst>
        </p:spPr>
        <p:txBody>
          <a:bodyPr>
            <a:prstTxWarp prst="textNoShape">
              <a:avLst/>
            </a:prstTxWarp>
            <a:spAutoFit/>
          </a:bodyPr>
          <a:lstStyle/>
          <a:p>
            <a:pPr algn="ctr">
              <a:spcBef>
                <a:spcPct val="50000"/>
              </a:spcBef>
              <a:defRPr/>
            </a:pPr>
            <a:r>
              <a:rPr lang="en-US" sz="2800" dirty="0">
                <a:solidFill>
                  <a:schemeClr val="accent4">
                    <a:lumMod val="25000"/>
                  </a:schemeClr>
                </a:solidFill>
                <a:effectLst>
                  <a:outerShdw blurRad="38100" dist="38100" dir="2700000" algn="tl">
                    <a:srgbClr val="DDDDDD"/>
                  </a:outerShdw>
                </a:effectLst>
                <a:latin typeface="Tahoma" pitchFamily="-109" charset="0"/>
                <a:ea typeface="+mn-ea"/>
                <a:cs typeface="+mn-cs"/>
              </a:rPr>
              <a:t>Slowing the loss of farmland</a:t>
            </a:r>
          </a:p>
        </p:txBody>
      </p:sp>
      <p:sp>
        <p:nvSpPr>
          <p:cNvPr id="23560" name="Rectangle 15"/>
          <p:cNvSpPr>
            <a:spLocks noChangeArrowheads="1"/>
          </p:cNvSpPr>
          <p:nvPr/>
        </p:nvSpPr>
        <p:spPr bwMode="auto">
          <a:xfrm>
            <a:off x="457200" y="2362200"/>
            <a:ext cx="5105400" cy="1844675"/>
          </a:xfrm>
          <a:prstGeom prst="rect">
            <a:avLst/>
          </a:prstGeom>
          <a:noFill/>
          <a:ln w="9525">
            <a:noFill/>
            <a:miter lim="800000"/>
            <a:headEnd/>
            <a:tailEnd/>
          </a:ln>
        </p:spPr>
        <p:txBody>
          <a:bodyPr>
            <a:prstTxWarp prst="textNoShape">
              <a:avLst/>
            </a:prstTxWarp>
            <a:spAutoFit/>
          </a:bodyPr>
          <a:lstStyle/>
          <a:p>
            <a:pPr algn="ctr">
              <a:lnSpc>
                <a:spcPct val="90000"/>
              </a:lnSpc>
              <a:spcBef>
                <a:spcPct val="20000"/>
              </a:spcBef>
            </a:pPr>
            <a:r>
              <a:rPr lang="en-US" sz="3200" b="1" i="1" dirty="0">
                <a:solidFill>
                  <a:schemeClr val="bg1"/>
                </a:solidFill>
                <a:latin typeface="Arial Narrow" charset="0"/>
              </a:rPr>
              <a:t>Oregon’s farmland has been preserved…with small losses concentrated within areas designated for growth</a:t>
            </a:r>
          </a:p>
        </p:txBody>
      </p:sp>
      <p:sp>
        <p:nvSpPr>
          <p:cNvPr id="23561" name="Rectangle 16"/>
          <p:cNvSpPr>
            <a:spLocks noChangeArrowheads="1"/>
          </p:cNvSpPr>
          <p:nvPr/>
        </p:nvSpPr>
        <p:spPr bwMode="auto">
          <a:xfrm>
            <a:off x="6629400" y="6096000"/>
            <a:ext cx="2895600" cy="7302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400" dirty="0">
                <a:solidFill>
                  <a:schemeClr val="bg1"/>
                </a:solidFill>
                <a:latin typeface="Arial Narrow" charset="0"/>
              </a:rPr>
              <a:t>Source: 1997 National Resources Inventory (Revised 12-2000)  &amp;         Oregon Department of Agriculture</a:t>
            </a:r>
          </a:p>
        </p:txBody>
      </p:sp>
      <p:sp>
        <p:nvSpPr>
          <p:cNvPr id="23562" name="Text Box 17"/>
          <p:cNvSpPr txBox="1">
            <a:spLocks noChangeArrowheads="1"/>
          </p:cNvSpPr>
          <p:nvPr/>
        </p:nvSpPr>
        <p:spPr bwMode="auto">
          <a:xfrm>
            <a:off x="3429000" y="5638800"/>
            <a:ext cx="1066800"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b="1" dirty="0">
                <a:solidFill>
                  <a:schemeClr val="bg1"/>
                </a:solidFill>
                <a:latin typeface="Arial Narrow" charset="0"/>
              </a:rPr>
              <a:t>1.0%</a:t>
            </a:r>
          </a:p>
        </p:txBody>
      </p:sp>
      <p:sp>
        <p:nvSpPr>
          <p:cNvPr id="23563" name="Text Box 18"/>
          <p:cNvSpPr txBox="1">
            <a:spLocks noChangeArrowheads="1"/>
          </p:cNvSpPr>
          <p:nvPr/>
        </p:nvSpPr>
        <p:spPr bwMode="auto">
          <a:xfrm>
            <a:off x="4648200" y="5638800"/>
            <a:ext cx="838200"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b="1" dirty="0">
                <a:solidFill>
                  <a:schemeClr val="bg1"/>
                </a:solidFill>
                <a:latin typeface="Arial Narrow" charset="0"/>
              </a:rPr>
              <a:t>1.6%</a:t>
            </a:r>
          </a:p>
        </p:txBody>
      </p:sp>
      <p:sp>
        <p:nvSpPr>
          <p:cNvPr id="23564" name="Text Box 19"/>
          <p:cNvSpPr txBox="1">
            <a:spLocks noChangeArrowheads="1"/>
          </p:cNvSpPr>
          <p:nvPr/>
        </p:nvSpPr>
        <p:spPr bwMode="auto">
          <a:xfrm>
            <a:off x="7086600" y="5638800"/>
            <a:ext cx="914400"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b="1" dirty="0">
                <a:solidFill>
                  <a:schemeClr val="bg1"/>
                </a:solidFill>
                <a:latin typeface="Arial Narrow" charset="0"/>
              </a:rPr>
              <a:t>3.7%</a:t>
            </a:r>
          </a:p>
        </p:txBody>
      </p:sp>
      <p:sp>
        <p:nvSpPr>
          <p:cNvPr id="23565" name="Text Box 20"/>
          <p:cNvSpPr txBox="1">
            <a:spLocks noChangeArrowheads="1"/>
          </p:cNvSpPr>
          <p:nvPr/>
        </p:nvSpPr>
        <p:spPr bwMode="auto">
          <a:xfrm>
            <a:off x="5867400" y="5638800"/>
            <a:ext cx="762000"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b="1" dirty="0">
                <a:solidFill>
                  <a:schemeClr val="bg1"/>
                </a:solidFill>
                <a:latin typeface="Arial Narrow" charset="0"/>
              </a:rPr>
              <a:t>1.7%</a:t>
            </a:r>
          </a:p>
        </p:txBody>
      </p:sp>
      <p:sp>
        <p:nvSpPr>
          <p:cNvPr id="23566" name="Text Box 21"/>
          <p:cNvSpPr txBox="1">
            <a:spLocks noChangeArrowheads="1"/>
          </p:cNvSpPr>
          <p:nvPr/>
        </p:nvSpPr>
        <p:spPr bwMode="auto">
          <a:xfrm>
            <a:off x="8229600" y="5638800"/>
            <a:ext cx="838200" cy="3365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b="1" dirty="0">
                <a:solidFill>
                  <a:schemeClr val="bg1"/>
                </a:solidFill>
                <a:latin typeface="Arial Narrow" charset="0"/>
              </a:rPr>
              <a:t>8.6%</a:t>
            </a:r>
          </a:p>
        </p:txBody>
      </p:sp>
      <p:sp>
        <p:nvSpPr>
          <p:cNvPr id="23567" name="Rectangle 22"/>
          <p:cNvSpPr>
            <a:spLocks noChangeArrowheads="1"/>
          </p:cNvSpPr>
          <p:nvPr/>
        </p:nvSpPr>
        <p:spPr bwMode="auto">
          <a:xfrm>
            <a:off x="3200400" y="5029200"/>
            <a:ext cx="990600" cy="617538"/>
          </a:xfrm>
          <a:prstGeom prst="rect">
            <a:avLst/>
          </a:prstGeom>
          <a:gradFill rotWithShape="0">
            <a:gsLst>
              <a:gs pos="0">
                <a:srgbClr val="FFCC66"/>
              </a:gs>
              <a:gs pos="100000">
                <a:srgbClr val="FFFF99"/>
              </a:gs>
            </a:gsLst>
            <a:lin ang="5400000" scaled="1"/>
          </a:gradFill>
          <a:ln w="9525">
            <a:solidFill>
              <a:schemeClr val="bg1"/>
            </a:solidFill>
            <a:miter lim="800000"/>
            <a:headEnd/>
            <a:tailEnd/>
          </a:ln>
        </p:spPr>
        <p:txBody>
          <a:bodyPr wrap="none" anchor="ctr">
            <a:prstTxWarp prst="textNoShape">
              <a:avLst/>
            </a:prstTxWarp>
          </a:bodyPr>
          <a:lstStyle/>
          <a:p>
            <a:pPr algn="ctr"/>
            <a:endParaRPr lang="en-US" sz="1800" dirty="0"/>
          </a:p>
        </p:txBody>
      </p:sp>
      <p:sp>
        <p:nvSpPr>
          <p:cNvPr id="23568" name="Text Box 27"/>
          <p:cNvSpPr txBox="1">
            <a:spLocks noChangeArrowheads="1"/>
          </p:cNvSpPr>
          <p:nvPr/>
        </p:nvSpPr>
        <p:spPr bwMode="auto">
          <a:xfrm>
            <a:off x="3276600" y="5867400"/>
            <a:ext cx="906463" cy="336550"/>
          </a:xfrm>
          <a:prstGeom prst="rect">
            <a:avLst/>
          </a:prstGeom>
          <a:noFill/>
          <a:ln w="9525">
            <a:noFill/>
            <a:miter lim="800000"/>
            <a:headEnd/>
            <a:tailEnd/>
          </a:ln>
        </p:spPr>
        <p:txBody>
          <a:bodyPr wrap="none">
            <a:prstTxWarp prst="textNoShape">
              <a:avLst/>
            </a:prstTxWarp>
            <a:spAutoFit/>
          </a:bodyPr>
          <a:lstStyle/>
          <a:p>
            <a:pPr algn="ctr"/>
            <a:r>
              <a:rPr lang="en-US" sz="1600" b="1" dirty="0">
                <a:solidFill>
                  <a:srgbClr val="FFFF99"/>
                </a:solidFill>
              </a:rPr>
              <a:t>Oregon</a:t>
            </a:r>
          </a:p>
        </p:txBody>
      </p:sp>
      <p:sp>
        <p:nvSpPr>
          <p:cNvPr id="23569" name="Text Box 28"/>
          <p:cNvSpPr txBox="1">
            <a:spLocks noChangeArrowheads="1"/>
          </p:cNvSpPr>
          <p:nvPr/>
        </p:nvSpPr>
        <p:spPr bwMode="auto">
          <a:xfrm>
            <a:off x="4267200" y="5867400"/>
            <a:ext cx="1346200" cy="336550"/>
          </a:xfrm>
          <a:prstGeom prst="rect">
            <a:avLst/>
          </a:prstGeom>
          <a:noFill/>
          <a:ln w="9525">
            <a:noFill/>
            <a:miter lim="800000"/>
            <a:headEnd/>
            <a:tailEnd/>
          </a:ln>
        </p:spPr>
        <p:txBody>
          <a:bodyPr wrap="none">
            <a:prstTxWarp prst="textNoShape">
              <a:avLst/>
            </a:prstTxWarp>
            <a:spAutoFit/>
          </a:bodyPr>
          <a:lstStyle/>
          <a:p>
            <a:pPr algn="ctr"/>
            <a:r>
              <a:rPr lang="en-US" sz="1600" b="1" dirty="0">
                <a:solidFill>
                  <a:srgbClr val="FFFF99"/>
                </a:solidFill>
              </a:rPr>
              <a:t>Washington</a:t>
            </a:r>
          </a:p>
        </p:txBody>
      </p:sp>
      <p:sp>
        <p:nvSpPr>
          <p:cNvPr id="23570" name="Text Box 29"/>
          <p:cNvSpPr txBox="1">
            <a:spLocks noChangeArrowheads="1"/>
          </p:cNvSpPr>
          <p:nvPr/>
        </p:nvSpPr>
        <p:spPr bwMode="auto">
          <a:xfrm>
            <a:off x="6781800" y="5867400"/>
            <a:ext cx="1295400" cy="336550"/>
          </a:xfrm>
          <a:prstGeom prst="rect">
            <a:avLst/>
          </a:prstGeom>
          <a:noFill/>
          <a:ln w="9525">
            <a:noFill/>
            <a:miter lim="800000"/>
            <a:headEnd/>
            <a:tailEnd/>
          </a:ln>
        </p:spPr>
        <p:txBody>
          <a:bodyPr>
            <a:prstTxWarp prst="textNoShape">
              <a:avLst/>
            </a:prstTxWarp>
            <a:spAutoFit/>
          </a:bodyPr>
          <a:lstStyle/>
          <a:p>
            <a:pPr algn="ctr"/>
            <a:r>
              <a:rPr lang="en-US" sz="1600" b="1" dirty="0">
                <a:solidFill>
                  <a:srgbClr val="FFFF99"/>
                </a:solidFill>
              </a:rPr>
              <a:t>California</a:t>
            </a:r>
          </a:p>
        </p:txBody>
      </p:sp>
      <p:sp>
        <p:nvSpPr>
          <p:cNvPr id="23571" name="Text Box 30"/>
          <p:cNvSpPr txBox="1">
            <a:spLocks noChangeArrowheads="1"/>
          </p:cNvSpPr>
          <p:nvPr/>
        </p:nvSpPr>
        <p:spPr bwMode="auto">
          <a:xfrm>
            <a:off x="5715000" y="5867400"/>
            <a:ext cx="1066800" cy="336550"/>
          </a:xfrm>
          <a:prstGeom prst="rect">
            <a:avLst/>
          </a:prstGeom>
          <a:noFill/>
          <a:ln w="9525">
            <a:noFill/>
            <a:miter lim="800000"/>
            <a:headEnd/>
            <a:tailEnd/>
          </a:ln>
        </p:spPr>
        <p:txBody>
          <a:bodyPr>
            <a:prstTxWarp prst="textNoShape">
              <a:avLst/>
            </a:prstTxWarp>
            <a:spAutoFit/>
          </a:bodyPr>
          <a:lstStyle/>
          <a:p>
            <a:pPr algn="ctr"/>
            <a:r>
              <a:rPr lang="en-US" sz="1600" b="1" dirty="0">
                <a:solidFill>
                  <a:srgbClr val="FFFF99"/>
                </a:solidFill>
              </a:rPr>
              <a:t>Illinois</a:t>
            </a:r>
          </a:p>
        </p:txBody>
      </p:sp>
      <p:sp>
        <p:nvSpPr>
          <p:cNvPr id="23572" name="Text Box 31"/>
          <p:cNvSpPr txBox="1">
            <a:spLocks noChangeArrowheads="1"/>
          </p:cNvSpPr>
          <p:nvPr/>
        </p:nvSpPr>
        <p:spPr bwMode="auto">
          <a:xfrm>
            <a:off x="8053388" y="5867400"/>
            <a:ext cx="862012" cy="336550"/>
          </a:xfrm>
          <a:prstGeom prst="rect">
            <a:avLst/>
          </a:prstGeom>
          <a:noFill/>
          <a:ln w="9525">
            <a:noFill/>
            <a:miter lim="800000"/>
            <a:headEnd/>
            <a:tailEnd/>
          </a:ln>
        </p:spPr>
        <p:txBody>
          <a:bodyPr wrap="none">
            <a:prstTxWarp prst="textNoShape">
              <a:avLst/>
            </a:prstTxWarp>
            <a:spAutoFit/>
          </a:bodyPr>
          <a:lstStyle/>
          <a:p>
            <a:pPr algn="ctr"/>
            <a:r>
              <a:rPr lang="en-US" sz="1600" b="1" dirty="0">
                <a:solidFill>
                  <a:srgbClr val="FFFF99"/>
                </a:solidFill>
              </a:rPr>
              <a:t>Florida</a:t>
            </a:r>
          </a:p>
        </p:txBody>
      </p:sp>
      <p:sp>
        <p:nvSpPr>
          <p:cNvPr id="23573" name="Text Box 33"/>
          <p:cNvSpPr txBox="1">
            <a:spLocks noChangeArrowheads="1"/>
          </p:cNvSpPr>
          <p:nvPr/>
        </p:nvSpPr>
        <p:spPr bwMode="auto">
          <a:xfrm>
            <a:off x="3124200" y="5105400"/>
            <a:ext cx="1158875" cy="757238"/>
          </a:xfrm>
          <a:prstGeom prst="rect">
            <a:avLst/>
          </a:prstGeom>
          <a:noFill/>
          <a:ln w="9525">
            <a:noFill/>
            <a:miter lim="800000"/>
            <a:headEnd/>
            <a:tailEnd/>
          </a:ln>
        </p:spPr>
        <p:txBody>
          <a:bodyPr>
            <a:prstTxWarp prst="textNoShape">
              <a:avLst/>
            </a:prstTxWarp>
            <a:spAutoFit/>
          </a:bodyPr>
          <a:lstStyle/>
          <a:p>
            <a:pPr algn="ctr">
              <a:lnSpc>
                <a:spcPct val="80000"/>
              </a:lnSpc>
            </a:pPr>
            <a:r>
              <a:rPr lang="en-US" sz="1600" b="1" dirty="0">
                <a:solidFill>
                  <a:schemeClr val="accent2"/>
                </a:solidFill>
              </a:rPr>
              <a:t>165,000</a:t>
            </a:r>
          </a:p>
          <a:p>
            <a:pPr algn="ctr">
              <a:lnSpc>
                <a:spcPct val="80000"/>
              </a:lnSpc>
            </a:pPr>
            <a:r>
              <a:rPr lang="en-US" sz="1600" b="1" dirty="0">
                <a:solidFill>
                  <a:schemeClr val="accent2"/>
                </a:solidFill>
              </a:rPr>
              <a:t>acres</a:t>
            </a:r>
          </a:p>
          <a:p>
            <a:pPr algn="ctr"/>
            <a:endParaRPr lang="en-US" sz="1800" dirty="0"/>
          </a:p>
        </p:txBody>
      </p:sp>
      <p:grpSp>
        <p:nvGrpSpPr>
          <p:cNvPr id="2" name="Group 54"/>
          <p:cNvGrpSpPr>
            <a:grpSpLocks/>
          </p:cNvGrpSpPr>
          <p:nvPr/>
        </p:nvGrpSpPr>
        <p:grpSpPr bwMode="auto">
          <a:xfrm>
            <a:off x="4327525" y="4495800"/>
            <a:ext cx="1158875" cy="1143000"/>
            <a:chOff x="2726" y="2832"/>
            <a:chExt cx="730" cy="720"/>
          </a:xfrm>
        </p:grpSpPr>
        <p:sp>
          <p:nvSpPr>
            <p:cNvPr id="23588" name="Rectangle 9"/>
            <p:cNvSpPr>
              <a:spLocks noChangeArrowheads="1"/>
            </p:cNvSpPr>
            <p:nvPr/>
          </p:nvSpPr>
          <p:spPr bwMode="auto">
            <a:xfrm>
              <a:off x="2822" y="2832"/>
              <a:ext cx="624" cy="672"/>
            </a:xfrm>
            <a:prstGeom prst="rect">
              <a:avLst/>
            </a:prstGeom>
            <a:solidFill>
              <a:srgbClr val="333333"/>
            </a:solidFill>
            <a:ln w="9525">
              <a:noFill/>
              <a:miter lim="800000"/>
              <a:headEnd/>
              <a:tailEnd/>
            </a:ln>
          </p:spPr>
          <p:txBody>
            <a:bodyPr wrap="none" anchor="ctr">
              <a:prstTxWarp prst="textNoShape">
                <a:avLst/>
              </a:prstTxWarp>
            </a:bodyPr>
            <a:lstStyle/>
            <a:p>
              <a:pPr algn="ctr"/>
              <a:endParaRPr lang="en-US" sz="1800" dirty="0"/>
            </a:p>
          </p:txBody>
        </p:sp>
        <p:sp>
          <p:nvSpPr>
            <p:cNvPr id="23589" name="Rectangle 23"/>
            <p:cNvSpPr>
              <a:spLocks noChangeArrowheads="1"/>
            </p:cNvSpPr>
            <p:nvPr/>
          </p:nvSpPr>
          <p:spPr bwMode="auto">
            <a:xfrm>
              <a:off x="2774" y="2880"/>
              <a:ext cx="624" cy="672"/>
            </a:xfrm>
            <a:prstGeom prst="rect">
              <a:avLst/>
            </a:prstGeom>
            <a:gradFill rotWithShape="0">
              <a:gsLst>
                <a:gs pos="0">
                  <a:schemeClr val="accent2"/>
                </a:gs>
                <a:gs pos="100000">
                  <a:srgbClr val="9966FF"/>
                </a:gs>
              </a:gsLst>
              <a:lin ang="5400000" scaled="1"/>
            </a:gradFill>
            <a:ln w="9525">
              <a:solidFill>
                <a:schemeClr val="bg1"/>
              </a:solidFill>
              <a:miter lim="800000"/>
              <a:headEnd/>
              <a:tailEnd/>
            </a:ln>
          </p:spPr>
          <p:txBody>
            <a:bodyPr wrap="none" anchor="ctr">
              <a:prstTxWarp prst="textNoShape">
                <a:avLst/>
              </a:prstTxWarp>
            </a:bodyPr>
            <a:lstStyle/>
            <a:p>
              <a:pPr algn="ctr"/>
              <a:endParaRPr lang="en-US" sz="1800" dirty="0"/>
            </a:p>
          </p:txBody>
        </p:sp>
        <p:sp>
          <p:nvSpPr>
            <p:cNvPr id="23590" name="Text Box 34"/>
            <p:cNvSpPr txBox="1">
              <a:spLocks noChangeArrowheads="1"/>
            </p:cNvSpPr>
            <p:nvPr/>
          </p:nvSpPr>
          <p:spPr bwMode="auto">
            <a:xfrm>
              <a:off x="2726" y="3024"/>
              <a:ext cx="730" cy="477"/>
            </a:xfrm>
            <a:prstGeom prst="rect">
              <a:avLst/>
            </a:prstGeom>
            <a:noFill/>
            <a:ln w="9525">
              <a:noFill/>
              <a:miter lim="800000"/>
              <a:headEnd/>
              <a:tailEnd/>
            </a:ln>
          </p:spPr>
          <p:txBody>
            <a:bodyPr>
              <a:prstTxWarp prst="textNoShape">
                <a:avLst/>
              </a:prstTxWarp>
              <a:spAutoFit/>
            </a:bodyPr>
            <a:lstStyle/>
            <a:p>
              <a:pPr algn="ctr">
                <a:lnSpc>
                  <a:spcPct val="80000"/>
                </a:lnSpc>
              </a:pPr>
              <a:r>
                <a:rPr lang="en-US" sz="1600" b="1" dirty="0">
                  <a:solidFill>
                    <a:schemeClr val="bg1"/>
                  </a:solidFill>
                </a:rPr>
                <a:t>241,000</a:t>
              </a:r>
            </a:p>
            <a:p>
              <a:pPr algn="ctr">
                <a:lnSpc>
                  <a:spcPct val="80000"/>
                </a:lnSpc>
              </a:pPr>
              <a:r>
                <a:rPr lang="en-US" sz="1600" b="1" dirty="0">
                  <a:solidFill>
                    <a:schemeClr val="bg1"/>
                  </a:solidFill>
                </a:rPr>
                <a:t>acres</a:t>
              </a:r>
            </a:p>
            <a:p>
              <a:pPr algn="ctr"/>
              <a:endParaRPr lang="en-US" sz="1800" dirty="0"/>
            </a:p>
          </p:txBody>
        </p:sp>
      </p:grpSp>
      <p:grpSp>
        <p:nvGrpSpPr>
          <p:cNvPr id="3" name="Group 53"/>
          <p:cNvGrpSpPr>
            <a:grpSpLocks/>
          </p:cNvGrpSpPr>
          <p:nvPr/>
        </p:nvGrpSpPr>
        <p:grpSpPr bwMode="auto">
          <a:xfrm>
            <a:off x="5562600" y="3657600"/>
            <a:ext cx="1158875" cy="1981200"/>
            <a:chOff x="3504" y="2304"/>
            <a:chExt cx="730" cy="1248"/>
          </a:xfrm>
        </p:grpSpPr>
        <p:sp>
          <p:nvSpPr>
            <p:cNvPr id="23585" name="Rectangle 11"/>
            <p:cNvSpPr>
              <a:spLocks noChangeArrowheads="1"/>
            </p:cNvSpPr>
            <p:nvPr/>
          </p:nvSpPr>
          <p:spPr bwMode="auto">
            <a:xfrm>
              <a:off x="3600" y="2304"/>
              <a:ext cx="624" cy="1248"/>
            </a:xfrm>
            <a:prstGeom prst="rect">
              <a:avLst/>
            </a:prstGeom>
            <a:solidFill>
              <a:srgbClr val="333333"/>
            </a:solidFill>
            <a:ln w="9525">
              <a:noFill/>
              <a:miter lim="800000"/>
              <a:headEnd/>
              <a:tailEnd/>
            </a:ln>
          </p:spPr>
          <p:txBody>
            <a:bodyPr wrap="none" anchor="ctr">
              <a:prstTxWarp prst="textNoShape">
                <a:avLst/>
              </a:prstTxWarp>
            </a:bodyPr>
            <a:lstStyle/>
            <a:p>
              <a:pPr algn="ctr"/>
              <a:endParaRPr lang="en-US" sz="1800" dirty="0"/>
            </a:p>
          </p:txBody>
        </p:sp>
        <p:sp>
          <p:nvSpPr>
            <p:cNvPr id="23586" name="Rectangle 25"/>
            <p:cNvSpPr>
              <a:spLocks noChangeArrowheads="1"/>
            </p:cNvSpPr>
            <p:nvPr/>
          </p:nvSpPr>
          <p:spPr bwMode="auto">
            <a:xfrm>
              <a:off x="3552" y="2352"/>
              <a:ext cx="624" cy="1200"/>
            </a:xfrm>
            <a:prstGeom prst="rect">
              <a:avLst/>
            </a:prstGeom>
            <a:gradFill rotWithShape="0">
              <a:gsLst>
                <a:gs pos="0">
                  <a:schemeClr val="accent2"/>
                </a:gs>
                <a:gs pos="100000">
                  <a:srgbClr val="9966FF"/>
                </a:gs>
              </a:gsLst>
              <a:lin ang="5400000" scaled="1"/>
            </a:gradFill>
            <a:ln w="9525">
              <a:solidFill>
                <a:schemeClr val="bg1"/>
              </a:solidFill>
              <a:miter lim="800000"/>
              <a:headEnd/>
              <a:tailEnd/>
            </a:ln>
          </p:spPr>
          <p:txBody>
            <a:bodyPr wrap="none" anchor="ctr">
              <a:prstTxWarp prst="textNoShape">
                <a:avLst/>
              </a:prstTxWarp>
            </a:bodyPr>
            <a:lstStyle/>
            <a:p>
              <a:pPr algn="ctr"/>
              <a:endParaRPr lang="en-US" sz="1800" dirty="0"/>
            </a:p>
          </p:txBody>
        </p:sp>
        <p:sp>
          <p:nvSpPr>
            <p:cNvPr id="23587" name="Text Box 36"/>
            <p:cNvSpPr txBox="1">
              <a:spLocks noChangeArrowheads="1"/>
            </p:cNvSpPr>
            <p:nvPr/>
          </p:nvSpPr>
          <p:spPr bwMode="auto">
            <a:xfrm>
              <a:off x="3504" y="2496"/>
              <a:ext cx="730" cy="477"/>
            </a:xfrm>
            <a:prstGeom prst="rect">
              <a:avLst/>
            </a:prstGeom>
            <a:noFill/>
            <a:ln w="9525">
              <a:noFill/>
              <a:miter lim="800000"/>
              <a:headEnd/>
              <a:tailEnd/>
            </a:ln>
          </p:spPr>
          <p:txBody>
            <a:bodyPr>
              <a:prstTxWarp prst="textNoShape">
                <a:avLst/>
              </a:prstTxWarp>
              <a:spAutoFit/>
            </a:bodyPr>
            <a:lstStyle/>
            <a:p>
              <a:pPr algn="ctr">
                <a:lnSpc>
                  <a:spcPct val="80000"/>
                </a:lnSpc>
              </a:pPr>
              <a:r>
                <a:rPr lang="en-US" sz="1600" b="1" dirty="0">
                  <a:solidFill>
                    <a:schemeClr val="bg1"/>
                  </a:solidFill>
                </a:rPr>
                <a:t>466,000</a:t>
              </a:r>
            </a:p>
            <a:p>
              <a:pPr algn="ctr">
                <a:lnSpc>
                  <a:spcPct val="80000"/>
                </a:lnSpc>
              </a:pPr>
              <a:r>
                <a:rPr lang="en-US" sz="1600" b="1" dirty="0">
                  <a:solidFill>
                    <a:schemeClr val="bg1"/>
                  </a:solidFill>
                </a:rPr>
                <a:t>acres</a:t>
              </a:r>
            </a:p>
            <a:p>
              <a:pPr algn="ctr"/>
              <a:endParaRPr lang="en-US" sz="1800" dirty="0">
                <a:solidFill>
                  <a:schemeClr val="bg1"/>
                </a:solidFill>
              </a:endParaRPr>
            </a:p>
          </p:txBody>
        </p:sp>
      </p:grpSp>
      <p:grpSp>
        <p:nvGrpSpPr>
          <p:cNvPr id="4" name="Group 47"/>
          <p:cNvGrpSpPr>
            <a:grpSpLocks/>
          </p:cNvGrpSpPr>
          <p:nvPr/>
        </p:nvGrpSpPr>
        <p:grpSpPr bwMode="auto">
          <a:xfrm>
            <a:off x="6705600" y="1371600"/>
            <a:ext cx="1158875" cy="4267200"/>
            <a:chOff x="4272" y="864"/>
            <a:chExt cx="730" cy="2688"/>
          </a:xfrm>
        </p:grpSpPr>
        <p:sp>
          <p:nvSpPr>
            <p:cNvPr id="23582" name="Rectangle 41"/>
            <p:cNvSpPr>
              <a:spLocks noChangeArrowheads="1"/>
            </p:cNvSpPr>
            <p:nvPr/>
          </p:nvSpPr>
          <p:spPr bwMode="auto">
            <a:xfrm>
              <a:off x="4368" y="864"/>
              <a:ext cx="624" cy="2640"/>
            </a:xfrm>
            <a:prstGeom prst="rect">
              <a:avLst/>
            </a:prstGeom>
            <a:solidFill>
              <a:srgbClr val="333333"/>
            </a:solidFill>
            <a:ln w="9525">
              <a:noFill/>
              <a:miter lim="800000"/>
              <a:headEnd/>
              <a:tailEnd/>
            </a:ln>
          </p:spPr>
          <p:txBody>
            <a:bodyPr wrap="none" anchor="ctr">
              <a:prstTxWarp prst="textNoShape">
                <a:avLst/>
              </a:prstTxWarp>
            </a:bodyPr>
            <a:lstStyle/>
            <a:p>
              <a:pPr algn="ctr"/>
              <a:endParaRPr lang="en-US" sz="1800" dirty="0"/>
            </a:p>
          </p:txBody>
        </p:sp>
        <p:sp>
          <p:nvSpPr>
            <p:cNvPr id="23583" name="Rectangle 42"/>
            <p:cNvSpPr>
              <a:spLocks noChangeArrowheads="1"/>
            </p:cNvSpPr>
            <p:nvPr/>
          </p:nvSpPr>
          <p:spPr bwMode="auto">
            <a:xfrm>
              <a:off x="4320" y="912"/>
              <a:ext cx="624" cy="2640"/>
            </a:xfrm>
            <a:prstGeom prst="rect">
              <a:avLst/>
            </a:prstGeom>
            <a:gradFill rotWithShape="0">
              <a:gsLst>
                <a:gs pos="0">
                  <a:schemeClr val="accent2"/>
                </a:gs>
                <a:gs pos="100000">
                  <a:srgbClr val="9966FF"/>
                </a:gs>
              </a:gsLst>
              <a:lin ang="5400000" scaled="1"/>
            </a:gradFill>
            <a:ln w="9525">
              <a:solidFill>
                <a:schemeClr val="bg1"/>
              </a:solidFill>
              <a:miter lim="800000"/>
              <a:headEnd/>
              <a:tailEnd/>
            </a:ln>
          </p:spPr>
          <p:txBody>
            <a:bodyPr wrap="none" anchor="ctr">
              <a:prstTxWarp prst="textNoShape">
                <a:avLst/>
              </a:prstTxWarp>
            </a:bodyPr>
            <a:lstStyle/>
            <a:p>
              <a:pPr algn="ctr"/>
              <a:endParaRPr lang="en-US" sz="1800" dirty="0"/>
            </a:p>
          </p:txBody>
        </p:sp>
        <p:sp>
          <p:nvSpPr>
            <p:cNvPr id="23584" name="Text Box 43"/>
            <p:cNvSpPr txBox="1">
              <a:spLocks noChangeArrowheads="1"/>
            </p:cNvSpPr>
            <p:nvPr/>
          </p:nvSpPr>
          <p:spPr bwMode="auto">
            <a:xfrm>
              <a:off x="4272" y="1104"/>
              <a:ext cx="730" cy="600"/>
            </a:xfrm>
            <a:prstGeom prst="rect">
              <a:avLst/>
            </a:prstGeom>
            <a:noFill/>
            <a:ln w="9525">
              <a:noFill/>
              <a:miter lim="800000"/>
              <a:headEnd/>
              <a:tailEnd/>
            </a:ln>
          </p:spPr>
          <p:txBody>
            <a:bodyPr>
              <a:prstTxWarp prst="textNoShape">
                <a:avLst/>
              </a:prstTxWarp>
              <a:spAutoFit/>
            </a:bodyPr>
            <a:lstStyle/>
            <a:p>
              <a:pPr algn="ctr">
                <a:lnSpc>
                  <a:spcPct val="80000"/>
                </a:lnSpc>
              </a:pPr>
              <a:r>
                <a:rPr lang="en-US" sz="1600" b="1" dirty="0">
                  <a:solidFill>
                    <a:schemeClr val="bg1"/>
                  </a:solidFill>
                </a:rPr>
                <a:t>1.1 million</a:t>
              </a:r>
            </a:p>
            <a:p>
              <a:pPr algn="ctr">
                <a:lnSpc>
                  <a:spcPct val="80000"/>
                </a:lnSpc>
              </a:pPr>
              <a:r>
                <a:rPr lang="en-US" sz="1600" b="1" dirty="0">
                  <a:solidFill>
                    <a:schemeClr val="bg1"/>
                  </a:solidFill>
                </a:rPr>
                <a:t>acres</a:t>
              </a:r>
            </a:p>
            <a:p>
              <a:pPr algn="ctr"/>
              <a:endParaRPr lang="en-US" sz="1800" dirty="0">
                <a:solidFill>
                  <a:schemeClr val="bg1"/>
                </a:solidFill>
              </a:endParaRPr>
            </a:p>
          </p:txBody>
        </p:sp>
      </p:grpSp>
      <p:sp>
        <p:nvSpPr>
          <p:cNvPr id="23577" name="Rectangle 46"/>
          <p:cNvSpPr>
            <a:spLocks noChangeArrowheads="1"/>
          </p:cNvSpPr>
          <p:nvPr/>
        </p:nvSpPr>
        <p:spPr bwMode="auto">
          <a:xfrm>
            <a:off x="457200" y="4953000"/>
            <a:ext cx="3124200" cy="825500"/>
          </a:xfrm>
          <a:prstGeom prst="rect">
            <a:avLst/>
          </a:prstGeom>
          <a:noFill/>
          <a:ln w="9525">
            <a:noFill/>
            <a:miter lim="800000"/>
            <a:headEnd/>
            <a:tailEnd/>
          </a:ln>
        </p:spPr>
        <p:txBody>
          <a:bodyPr>
            <a:prstTxWarp prst="textNoShape">
              <a:avLst/>
            </a:prstTxWarp>
            <a:spAutoFit/>
          </a:bodyPr>
          <a:lstStyle/>
          <a:p>
            <a:pPr algn="ctr"/>
            <a:r>
              <a:rPr lang="en-US" sz="1600" b="1" dirty="0">
                <a:solidFill>
                  <a:srgbClr val="FFFF99"/>
                </a:solidFill>
              </a:rPr>
              <a:t>Existing farmland </a:t>
            </a:r>
          </a:p>
          <a:p>
            <a:pPr algn="ctr"/>
            <a:r>
              <a:rPr lang="en-US" sz="1600" b="1" dirty="0">
                <a:solidFill>
                  <a:srgbClr val="FFFF99"/>
                </a:solidFill>
              </a:rPr>
              <a:t>converted to residential </a:t>
            </a:r>
          </a:p>
          <a:p>
            <a:pPr algn="ctr"/>
            <a:r>
              <a:rPr lang="en-US" sz="1600" b="1" dirty="0">
                <a:solidFill>
                  <a:srgbClr val="FFFF99"/>
                </a:solidFill>
              </a:rPr>
              <a:t>uses from 1982-97</a:t>
            </a:r>
          </a:p>
        </p:txBody>
      </p:sp>
      <p:grpSp>
        <p:nvGrpSpPr>
          <p:cNvPr id="5" name="Group 49"/>
          <p:cNvGrpSpPr>
            <a:grpSpLocks/>
          </p:cNvGrpSpPr>
          <p:nvPr/>
        </p:nvGrpSpPr>
        <p:grpSpPr bwMode="auto">
          <a:xfrm>
            <a:off x="7924800" y="1371600"/>
            <a:ext cx="1158875" cy="4267200"/>
            <a:chOff x="4272" y="864"/>
            <a:chExt cx="730" cy="2688"/>
          </a:xfrm>
        </p:grpSpPr>
        <p:sp>
          <p:nvSpPr>
            <p:cNvPr id="23579" name="Rectangle 50"/>
            <p:cNvSpPr>
              <a:spLocks noChangeArrowheads="1"/>
            </p:cNvSpPr>
            <p:nvPr/>
          </p:nvSpPr>
          <p:spPr bwMode="auto">
            <a:xfrm>
              <a:off x="4368" y="864"/>
              <a:ext cx="624" cy="2640"/>
            </a:xfrm>
            <a:prstGeom prst="rect">
              <a:avLst/>
            </a:prstGeom>
            <a:solidFill>
              <a:srgbClr val="333333"/>
            </a:solidFill>
            <a:ln w="9525">
              <a:noFill/>
              <a:miter lim="800000"/>
              <a:headEnd/>
              <a:tailEnd/>
            </a:ln>
          </p:spPr>
          <p:txBody>
            <a:bodyPr wrap="none" anchor="ctr">
              <a:prstTxWarp prst="textNoShape">
                <a:avLst/>
              </a:prstTxWarp>
            </a:bodyPr>
            <a:lstStyle/>
            <a:p>
              <a:pPr algn="ctr"/>
              <a:endParaRPr lang="en-US" sz="1800" dirty="0"/>
            </a:p>
          </p:txBody>
        </p:sp>
        <p:sp>
          <p:nvSpPr>
            <p:cNvPr id="23580" name="Rectangle 51"/>
            <p:cNvSpPr>
              <a:spLocks noChangeArrowheads="1"/>
            </p:cNvSpPr>
            <p:nvPr/>
          </p:nvSpPr>
          <p:spPr bwMode="auto">
            <a:xfrm>
              <a:off x="4320" y="912"/>
              <a:ext cx="624" cy="2640"/>
            </a:xfrm>
            <a:prstGeom prst="rect">
              <a:avLst/>
            </a:prstGeom>
            <a:gradFill rotWithShape="0">
              <a:gsLst>
                <a:gs pos="0">
                  <a:schemeClr val="accent2"/>
                </a:gs>
                <a:gs pos="100000">
                  <a:srgbClr val="9966FF"/>
                </a:gs>
              </a:gsLst>
              <a:lin ang="5400000" scaled="1"/>
            </a:gradFill>
            <a:ln w="9525">
              <a:solidFill>
                <a:schemeClr val="bg1"/>
              </a:solidFill>
              <a:miter lim="800000"/>
              <a:headEnd/>
              <a:tailEnd/>
            </a:ln>
          </p:spPr>
          <p:txBody>
            <a:bodyPr wrap="none" anchor="ctr">
              <a:prstTxWarp prst="textNoShape">
                <a:avLst/>
              </a:prstTxWarp>
            </a:bodyPr>
            <a:lstStyle/>
            <a:p>
              <a:pPr algn="ctr"/>
              <a:endParaRPr lang="en-US" sz="1800" dirty="0"/>
            </a:p>
          </p:txBody>
        </p:sp>
        <p:sp>
          <p:nvSpPr>
            <p:cNvPr id="23581" name="Text Box 52"/>
            <p:cNvSpPr txBox="1">
              <a:spLocks noChangeArrowheads="1"/>
            </p:cNvSpPr>
            <p:nvPr/>
          </p:nvSpPr>
          <p:spPr bwMode="auto">
            <a:xfrm>
              <a:off x="4272" y="1104"/>
              <a:ext cx="730" cy="600"/>
            </a:xfrm>
            <a:prstGeom prst="rect">
              <a:avLst/>
            </a:prstGeom>
            <a:noFill/>
            <a:ln w="9525">
              <a:noFill/>
              <a:miter lim="800000"/>
              <a:headEnd/>
              <a:tailEnd/>
            </a:ln>
          </p:spPr>
          <p:txBody>
            <a:bodyPr>
              <a:prstTxWarp prst="textNoShape">
                <a:avLst/>
              </a:prstTxWarp>
              <a:spAutoFit/>
            </a:bodyPr>
            <a:lstStyle/>
            <a:p>
              <a:pPr algn="ctr">
                <a:lnSpc>
                  <a:spcPct val="80000"/>
                </a:lnSpc>
              </a:pPr>
              <a:r>
                <a:rPr lang="en-US" sz="1600" b="1" dirty="0">
                  <a:solidFill>
                    <a:schemeClr val="bg1"/>
                  </a:solidFill>
                </a:rPr>
                <a:t>1.1 million</a:t>
              </a:r>
            </a:p>
            <a:p>
              <a:pPr algn="ctr">
                <a:lnSpc>
                  <a:spcPct val="80000"/>
                </a:lnSpc>
              </a:pPr>
              <a:r>
                <a:rPr lang="en-US" sz="1600" b="1" dirty="0">
                  <a:solidFill>
                    <a:schemeClr val="bg1"/>
                  </a:solidFill>
                </a:rPr>
                <a:t>acres</a:t>
              </a:r>
            </a:p>
            <a:p>
              <a:pPr algn="ctr"/>
              <a:endParaRPr lang="en-US" sz="1800" dirty="0">
                <a:solidFill>
                  <a:schemeClr val="bg1"/>
                </a:solidFill>
              </a:endParaRPr>
            </a:p>
          </p:txBody>
        </p:sp>
      </p:gr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2" descr="Metro Region Map"/>
          <p:cNvPicPr>
            <a:picLocks noChangeAspect="1" noChangeArrowheads="1"/>
          </p:cNvPicPr>
          <p:nvPr/>
        </p:nvPicPr>
        <p:blipFill>
          <a:blip r:embed="rId2">
            <a:lum bright="-20000" contrast="8000"/>
          </a:blip>
          <a:srcRect/>
          <a:stretch>
            <a:fillRect/>
          </a:stretch>
        </p:blipFill>
        <p:spPr bwMode="auto">
          <a:xfrm>
            <a:off x="381000" y="1295400"/>
            <a:ext cx="5867400" cy="4908550"/>
          </a:xfrm>
          <a:prstGeom prst="rect">
            <a:avLst/>
          </a:prstGeom>
          <a:noFill/>
          <a:ln w="9525">
            <a:noFill/>
            <a:miter lim="800000"/>
            <a:headEnd/>
            <a:tailEnd/>
          </a:ln>
        </p:spPr>
      </p:pic>
      <p:grpSp>
        <p:nvGrpSpPr>
          <p:cNvPr id="2" name="Group 3"/>
          <p:cNvGrpSpPr>
            <a:grpSpLocks/>
          </p:cNvGrpSpPr>
          <p:nvPr/>
        </p:nvGrpSpPr>
        <p:grpSpPr bwMode="auto">
          <a:xfrm>
            <a:off x="571500" y="2038350"/>
            <a:ext cx="5545138" cy="4362450"/>
            <a:chOff x="360" y="1284"/>
            <a:chExt cx="3493" cy="2748"/>
          </a:xfrm>
        </p:grpSpPr>
        <p:grpSp>
          <p:nvGrpSpPr>
            <p:cNvPr id="3" name="Group 4"/>
            <p:cNvGrpSpPr>
              <a:grpSpLocks/>
            </p:cNvGrpSpPr>
            <p:nvPr/>
          </p:nvGrpSpPr>
          <p:grpSpPr bwMode="auto">
            <a:xfrm>
              <a:off x="360" y="1846"/>
              <a:ext cx="1142" cy="643"/>
              <a:chOff x="2080" y="3062"/>
              <a:chExt cx="608" cy="353"/>
            </a:xfrm>
          </p:grpSpPr>
          <p:sp>
            <p:nvSpPr>
              <p:cNvPr id="26652" name="Freeform 5"/>
              <p:cNvSpPr>
                <a:spLocks/>
              </p:cNvSpPr>
              <p:nvPr/>
            </p:nvSpPr>
            <p:spPr bwMode="auto">
              <a:xfrm>
                <a:off x="2089" y="3062"/>
                <a:ext cx="599" cy="188"/>
              </a:xfrm>
              <a:custGeom>
                <a:avLst/>
                <a:gdLst>
                  <a:gd name="T0" fmla="*/ 599 w 599"/>
                  <a:gd name="T1" fmla="*/ 41 h 194"/>
                  <a:gd name="T2" fmla="*/ 521 w 599"/>
                  <a:gd name="T3" fmla="*/ 38 h 194"/>
                  <a:gd name="T4" fmla="*/ 523 w 599"/>
                  <a:gd name="T5" fmla="*/ 16 h 194"/>
                  <a:gd name="T6" fmla="*/ 503 w 599"/>
                  <a:gd name="T7" fmla="*/ 16 h 194"/>
                  <a:gd name="T8" fmla="*/ 487 w 599"/>
                  <a:gd name="T9" fmla="*/ 28 h 194"/>
                  <a:gd name="T10" fmla="*/ 475 w 599"/>
                  <a:gd name="T11" fmla="*/ 16 h 194"/>
                  <a:gd name="T12" fmla="*/ 415 w 599"/>
                  <a:gd name="T13" fmla="*/ 16 h 194"/>
                  <a:gd name="T14" fmla="*/ 411 w 599"/>
                  <a:gd name="T15" fmla="*/ 50 h 194"/>
                  <a:gd name="T16" fmla="*/ 387 w 599"/>
                  <a:gd name="T17" fmla="*/ 48 h 194"/>
                  <a:gd name="T18" fmla="*/ 383 w 599"/>
                  <a:gd name="T19" fmla="*/ 42 h 194"/>
                  <a:gd name="T20" fmla="*/ 381 w 599"/>
                  <a:gd name="T21" fmla="*/ 42 h 194"/>
                  <a:gd name="T22" fmla="*/ 363 w 599"/>
                  <a:gd name="T23" fmla="*/ 42 h 194"/>
                  <a:gd name="T24" fmla="*/ 281 w 599"/>
                  <a:gd name="T25" fmla="*/ 0 h 194"/>
                  <a:gd name="T26" fmla="*/ 277 w 599"/>
                  <a:gd name="T27" fmla="*/ 24 h 194"/>
                  <a:gd name="T28" fmla="*/ 235 w 599"/>
                  <a:gd name="T29" fmla="*/ 24 h 194"/>
                  <a:gd name="T30" fmla="*/ 239 w 599"/>
                  <a:gd name="T31" fmla="*/ 70 h 194"/>
                  <a:gd name="T32" fmla="*/ 21 w 599"/>
                  <a:gd name="T33" fmla="*/ 70 h 194"/>
                  <a:gd name="T34" fmla="*/ 11 w 599"/>
                  <a:gd name="T35" fmla="*/ 83 h 194"/>
                  <a:gd name="T36" fmla="*/ 27 w 599"/>
                  <a:gd name="T37" fmla="*/ 104 h 194"/>
                  <a:gd name="T38" fmla="*/ 13 w 599"/>
                  <a:gd name="T39" fmla="*/ 120 h 194"/>
                  <a:gd name="T40" fmla="*/ 1 w 599"/>
                  <a:gd name="T41" fmla="*/ 126 h 194"/>
                  <a:gd name="T42" fmla="*/ 9 w 599"/>
                  <a:gd name="T43" fmla="*/ 133 h 1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9"/>
                  <a:gd name="T67" fmla="*/ 0 h 194"/>
                  <a:gd name="T68" fmla="*/ 599 w 599"/>
                  <a:gd name="T69" fmla="*/ 194 h 19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9" h="194">
                    <a:moveTo>
                      <a:pt x="599" y="58"/>
                    </a:moveTo>
                    <a:cubicBezTo>
                      <a:pt x="572" y="46"/>
                      <a:pt x="552" y="52"/>
                      <a:pt x="521" y="52"/>
                    </a:cubicBezTo>
                    <a:lnTo>
                      <a:pt x="523" y="20"/>
                    </a:lnTo>
                    <a:lnTo>
                      <a:pt x="503" y="24"/>
                    </a:lnTo>
                    <a:lnTo>
                      <a:pt x="487" y="40"/>
                    </a:lnTo>
                    <a:lnTo>
                      <a:pt x="475" y="20"/>
                    </a:lnTo>
                    <a:lnTo>
                      <a:pt x="415" y="24"/>
                    </a:lnTo>
                    <a:lnTo>
                      <a:pt x="411" y="74"/>
                    </a:lnTo>
                    <a:cubicBezTo>
                      <a:pt x="403" y="73"/>
                      <a:pt x="394" y="76"/>
                      <a:pt x="387" y="72"/>
                    </a:cubicBezTo>
                    <a:cubicBezTo>
                      <a:pt x="383" y="70"/>
                      <a:pt x="387" y="60"/>
                      <a:pt x="383" y="60"/>
                    </a:cubicBezTo>
                    <a:cubicBezTo>
                      <a:pt x="382" y="60"/>
                      <a:pt x="382" y="60"/>
                      <a:pt x="381" y="60"/>
                    </a:cubicBezTo>
                    <a:lnTo>
                      <a:pt x="363" y="60"/>
                    </a:lnTo>
                    <a:lnTo>
                      <a:pt x="281" y="0"/>
                    </a:lnTo>
                    <a:lnTo>
                      <a:pt x="277" y="36"/>
                    </a:lnTo>
                    <a:lnTo>
                      <a:pt x="235" y="36"/>
                    </a:lnTo>
                    <a:lnTo>
                      <a:pt x="239" y="102"/>
                    </a:lnTo>
                    <a:lnTo>
                      <a:pt x="21" y="102"/>
                    </a:lnTo>
                    <a:lnTo>
                      <a:pt x="11" y="122"/>
                    </a:lnTo>
                    <a:cubicBezTo>
                      <a:pt x="28" y="133"/>
                      <a:pt x="20" y="130"/>
                      <a:pt x="27" y="152"/>
                    </a:cubicBezTo>
                    <a:cubicBezTo>
                      <a:pt x="25" y="164"/>
                      <a:pt x="23" y="167"/>
                      <a:pt x="13" y="174"/>
                    </a:cubicBezTo>
                    <a:cubicBezTo>
                      <a:pt x="0" y="183"/>
                      <a:pt x="1" y="177"/>
                      <a:pt x="1" y="184"/>
                    </a:cubicBezTo>
                    <a:lnTo>
                      <a:pt x="9" y="194"/>
                    </a:lnTo>
                  </a:path>
                </a:pathLst>
              </a:custGeom>
              <a:noFill/>
              <a:ln w="47625">
                <a:solidFill>
                  <a:srgbClr val="FF0000"/>
                </a:solidFill>
                <a:prstDash val="sysDot"/>
                <a:round/>
                <a:headEnd/>
                <a:tailEnd/>
              </a:ln>
            </p:spPr>
            <p:txBody>
              <a:bodyPr>
                <a:prstTxWarp prst="textNoShape">
                  <a:avLst/>
                </a:prstTxWarp>
              </a:bodyPr>
              <a:lstStyle/>
              <a:p>
                <a:endParaRPr lang="en-US" dirty="0"/>
              </a:p>
            </p:txBody>
          </p:sp>
          <p:sp>
            <p:nvSpPr>
              <p:cNvPr id="26653" name="Freeform 6"/>
              <p:cNvSpPr>
                <a:spLocks/>
              </p:cNvSpPr>
              <p:nvPr/>
            </p:nvSpPr>
            <p:spPr bwMode="auto">
              <a:xfrm>
                <a:off x="2080" y="3254"/>
                <a:ext cx="222" cy="161"/>
              </a:xfrm>
              <a:custGeom>
                <a:avLst/>
                <a:gdLst>
                  <a:gd name="T0" fmla="*/ 20 w 222"/>
                  <a:gd name="T1" fmla="*/ 0 h 161"/>
                  <a:gd name="T2" fmla="*/ 18 w 222"/>
                  <a:gd name="T3" fmla="*/ 18 h 161"/>
                  <a:gd name="T4" fmla="*/ 0 w 222"/>
                  <a:gd name="T5" fmla="*/ 30 h 161"/>
                  <a:gd name="T6" fmla="*/ 2 w 222"/>
                  <a:gd name="T7" fmla="*/ 42 h 161"/>
                  <a:gd name="T8" fmla="*/ 14 w 222"/>
                  <a:gd name="T9" fmla="*/ 50 h 161"/>
                  <a:gd name="T10" fmla="*/ 30 w 222"/>
                  <a:gd name="T11" fmla="*/ 70 h 161"/>
                  <a:gd name="T12" fmla="*/ 54 w 222"/>
                  <a:gd name="T13" fmla="*/ 64 h 161"/>
                  <a:gd name="T14" fmla="*/ 70 w 222"/>
                  <a:gd name="T15" fmla="*/ 124 h 161"/>
                  <a:gd name="T16" fmla="*/ 90 w 222"/>
                  <a:gd name="T17" fmla="*/ 82 h 161"/>
                  <a:gd name="T18" fmla="*/ 126 w 222"/>
                  <a:gd name="T19" fmla="*/ 96 h 161"/>
                  <a:gd name="T20" fmla="*/ 108 w 222"/>
                  <a:gd name="T21" fmla="*/ 106 h 161"/>
                  <a:gd name="T22" fmla="*/ 116 w 222"/>
                  <a:gd name="T23" fmla="*/ 138 h 161"/>
                  <a:gd name="T24" fmla="*/ 138 w 222"/>
                  <a:gd name="T25" fmla="*/ 142 h 161"/>
                  <a:gd name="T26" fmla="*/ 208 w 222"/>
                  <a:gd name="T27" fmla="*/ 156 h 161"/>
                  <a:gd name="T28" fmla="*/ 222 w 222"/>
                  <a:gd name="T29" fmla="*/ 156 h 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2"/>
                  <a:gd name="T46" fmla="*/ 0 h 161"/>
                  <a:gd name="T47" fmla="*/ 222 w 222"/>
                  <a:gd name="T48" fmla="*/ 161 h 1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2" h="161">
                    <a:moveTo>
                      <a:pt x="20" y="0"/>
                    </a:moveTo>
                    <a:cubicBezTo>
                      <a:pt x="19" y="6"/>
                      <a:pt x="21" y="13"/>
                      <a:pt x="18" y="18"/>
                    </a:cubicBezTo>
                    <a:cubicBezTo>
                      <a:pt x="15" y="24"/>
                      <a:pt x="0" y="30"/>
                      <a:pt x="0" y="30"/>
                    </a:cubicBezTo>
                    <a:cubicBezTo>
                      <a:pt x="1" y="34"/>
                      <a:pt x="0" y="39"/>
                      <a:pt x="2" y="42"/>
                    </a:cubicBezTo>
                    <a:cubicBezTo>
                      <a:pt x="5" y="46"/>
                      <a:pt x="14" y="50"/>
                      <a:pt x="14" y="50"/>
                    </a:cubicBezTo>
                    <a:cubicBezTo>
                      <a:pt x="17" y="60"/>
                      <a:pt x="20" y="67"/>
                      <a:pt x="30" y="70"/>
                    </a:cubicBezTo>
                    <a:cubicBezTo>
                      <a:pt x="38" y="69"/>
                      <a:pt x="54" y="64"/>
                      <a:pt x="54" y="64"/>
                    </a:cubicBezTo>
                    <a:cubicBezTo>
                      <a:pt x="73" y="69"/>
                      <a:pt x="69" y="109"/>
                      <a:pt x="70" y="124"/>
                    </a:cubicBezTo>
                    <a:cubicBezTo>
                      <a:pt x="99" y="120"/>
                      <a:pt x="84" y="106"/>
                      <a:pt x="90" y="82"/>
                    </a:cubicBezTo>
                    <a:cubicBezTo>
                      <a:pt x="102" y="86"/>
                      <a:pt x="115" y="89"/>
                      <a:pt x="126" y="96"/>
                    </a:cubicBezTo>
                    <a:cubicBezTo>
                      <a:pt x="120" y="100"/>
                      <a:pt x="114" y="102"/>
                      <a:pt x="108" y="106"/>
                    </a:cubicBezTo>
                    <a:cubicBezTo>
                      <a:pt x="116" y="117"/>
                      <a:pt x="111" y="125"/>
                      <a:pt x="116" y="138"/>
                    </a:cubicBezTo>
                    <a:cubicBezTo>
                      <a:pt x="119" y="145"/>
                      <a:pt x="131" y="141"/>
                      <a:pt x="138" y="142"/>
                    </a:cubicBezTo>
                    <a:cubicBezTo>
                      <a:pt x="157" y="161"/>
                      <a:pt x="192" y="140"/>
                      <a:pt x="208" y="156"/>
                    </a:cubicBezTo>
                    <a:lnTo>
                      <a:pt x="222" y="156"/>
                    </a:lnTo>
                  </a:path>
                </a:pathLst>
              </a:custGeom>
              <a:noFill/>
              <a:ln w="47625">
                <a:solidFill>
                  <a:srgbClr val="FF0000"/>
                </a:solidFill>
                <a:prstDash val="sysDot"/>
                <a:round/>
                <a:headEnd/>
                <a:tailEnd/>
              </a:ln>
            </p:spPr>
            <p:txBody>
              <a:bodyPr>
                <a:prstTxWarp prst="textNoShape">
                  <a:avLst/>
                </a:prstTxWarp>
              </a:bodyPr>
              <a:lstStyle/>
              <a:p>
                <a:endParaRPr lang="en-US" dirty="0"/>
              </a:p>
            </p:txBody>
          </p:sp>
        </p:grpSp>
        <p:sp>
          <p:nvSpPr>
            <p:cNvPr id="26649" name="Freeform 7"/>
            <p:cNvSpPr>
              <a:spLocks/>
            </p:cNvSpPr>
            <p:nvPr/>
          </p:nvSpPr>
          <p:spPr bwMode="auto">
            <a:xfrm>
              <a:off x="762" y="2405"/>
              <a:ext cx="687" cy="1108"/>
            </a:xfrm>
            <a:custGeom>
              <a:avLst/>
              <a:gdLst>
                <a:gd name="T0" fmla="*/ 0 w 366"/>
                <a:gd name="T1" fmla="*/ 56299 h 609"/>
                <a:gd name="T2" fmla="*/ 80480 w 366"/>
                <a:gd name="T3" fmla="*/ 43234 h 609"/>
                <a:gd name="T4" fmla="*/ 107172 w 366"/>
                <a:gd name="T5" fmla="*/ 38192 h 609"/>
                <a:gd name="T6" fmla="*/ 137434 w 366"/>
                <a:gd name="T7" fmla="*/ 14177 h 609"/>
                <a:gd name="T8" fmla="*/ 168306 w 366"/>
                <a:gd name="T9" fmla="*/ 9652 h 609"/>
                <a:gd name="T10" fmla="*/ 260020 w 366"/>
                <a:gd name="T11" fmla="*/ 22307 h 609"/>
                <a:gd name="T12" fmla="*/ 256878 w 366"/>
                <a:gd name="T13" fmla="*/ 154130 h 609"/>
                <a:gd name="T14" fmla="*/ 233479 w 366"/>
                <a:gd name="T15" fmla="*/ 182815 h 609"/>
                <a:gd name="T16" fmla="*/ 241424 w 366"/>
                <a:gd name="T17" fmla="*/ 222109 h 609"/>
                <a:gd name="T18" fmla="*/ 325188 w 366"/>
                <a:gd name="T19" fmla="*/ 216970 h 609"/>
                <a:gd name="T20" fmla="*/ 382184 w 366"/>
                <a:gd name="T21" fmla="*/ 216970 h 609"/>
                <a:gd name="T22" fmla="*/ 405583 w 366"/>
                <a:gd name="T23" fmla="*/ 251596 h 609"/>
                <a:gd name="T24" fmla="*/ 451862 w 366"/>
                <a:gd name="T25" fmla="*/ 258593 h 609"/>
                <a:gd name="T26" fmla="*/ 505662 w 366"/>
                <a:gd name="T27" fmla="*/ 287640 h 609"/>
                <a:gd name="T28" fmla="*/ 508851 w 366"/>
                <a:gd name="T29" fmla="*/ 353701 h 609"/>
                <a:gd name="T30" fmla="*/ 516891 w 366"/>
                <a:gd name="T31" fmla="*/ 380361 h 609"/>
                <a:gd name="T32" fmla="*/ 508851 w 366"/>
                <a:gd name="T33" fmla="*/ 443253 h 609"/>
                <a:gd name="T34" fmla="*/ 492842 w 366"/>
                <a:gd name="T35" fmla="*/ 462253 h 609"/>
                <a:gd name="T36" fmla="*/ 516891 w 366"/>
                <a:gd name="T37" fmla="*/ 472081 h 609"/>
                <a:gd name="T38" fmla="*/ 554146 w 366"/>
                <a:gd name="T39" fmla="*/ 469999 h 609"/>
                <a:gd name="T40" fmla="*/ 597271 w 366"/>
                <a:gd name="T41" fmla="*/ 472081 h 609"/>
                <a:gd name="T42" fmla="*/ 592996 w 366"/>
                <a:gd name="T43" fmla="*/ 480133 h 609"/>
                <a:gd name="T44" fmla="*/ 597271 w 366"/>
                <a:gd name="T45" fmla="*/ 503885 h 609"/>
                <a:gd name="T46" fmla="*/ 619674 w 366"/>
                <a:gd name="T47" fmla="*/ 524850 h 609"/>
                <a:gd name="T48" fmla="*/ 627640 w 366"/>
                <a:gd name="T49" fmla="*/ 524850 h 609"/>
                <a:gd name="T50" fmla="*/ 661217 w 366"/>
                <a:gd name="T51" fmla="*/ 527754 h 609"/>
                <a:gd name="T52" fmla="*/ 661217 w 366"/>
                <a:gd name="T53" fmla="*/ 569938 h 609"/>
                <a:gd name="T54" fmla="*/ 684702 w 366"/>
                <a:gd name="T55" fmla="*/ 579770 h 609"/>
                <a:gd name="T56" fmla="*/ 650456 w 366"/>
                <a:gd name="T57" fmla="*/ 595605 h 609"/>
                <a:gd name="T58" fmla="*/ 688948 w 366"/>
                <a:gd name="T59" fmla="*/ 622268 h 609"/>
                <a:gd name="T60" fmla="*/ 681003 w 366"/>
                <a:gd name="T61" fmla="*/ 669632 h 609"/>
                <a:gd name="T62" fmla="*/ 646099 w 366"/>
                <a:gd name="T63" fmla="*/ 677599 h 609"/>
                <a:gd name="T64" fmla="*/ 634627 w 366"/>
                <a:gd name="T65" fmla="*/ 680341 h 609"/>
                <a:gd name="T66" fmla="*/ 604224 w 366"/>
                <a:gd name="T67" fmla="*/ 706669 h 609"/>
                <a:gd name="T68" fmla="*/ 562578 w 366"/>
                <a:gd name="T69" fmla="*/ 701366 h 609"/>
                <a:gd name="T70" fmla="*/ 477882 w 366"/>
                <a:gd name="T71" fmla="*/ 672360 h 609"/>
                <a:gd name="T72" fmla="*/ 427791 w 366"/>
                <a:gd name="T73" fmla="*/ 682362 h 609"/>
                <a:gd name="T74" fmla="*/ 443680 w 366"/>
                <a:gd name="T75" fmla="*/ 706669 h 609"/>
                <a:gd name="T76" fmla="*/ 378942 w 366"/>
                <a:gd name="T77" fmla="*/ 743153 h 609"/>
                <a:gd name="T78" fmla="*/ 382184 w 366"/>
                <a:gd name="T79" fmla="*/ 769340 h 609"/>
                <a:gd name="T80" fmla="*/ 386190 w 366"/>
                <a:gd name="T81" fmla="*/ 801137 h 6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6"/>
                <a:gd name="T124" fmla="*/ 0 h 609"/>
                <a:gd name="T125" fmla="*/ 366 w 366"/>
                <a:gd name="T126" fmla="*/ 609 h 60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6" h="609">
                  <a:moveTo>
                    <a:pt x="0" y="43"/>
                  </a:moveTo>
                  <a:cubicBezTo>
                    <a:pt x="15" y="41"/>
                    <a:pt x="27" y="35"/>
                    <a:pt x="42" y="33"/>
                  </a:cubicBezTo>
                  <a:cubicBezTo>
                    <a:pt x="47" y="31"/>
                    <a:pt x="52" y="32"/>
                    <a:pt x="56" y="29"/>
                  </a:cubicBezTo>
                  <a:cubicBezTo>
                    <a:pt x="63" y="24"/>
                    <a:pt x="65" y="15"/>
                    <a:pt x="72" y="11"/>
                  </a:cubicBezTo>
                  <a:cubicBezTo>
                    <a:pt x="77" y="9"/>
                    <a:pt x="88" y="7"/>
                    <a:pt x="88" y="7"/>
                  </a:cubicBezTo>
                  <a:cubicBezTo>
                    <a:pt x="100" y="8"/>
                    <a:pt x="130" y="0"/>
                    <a:pt x="136" y="17"/>
                  </a:cubicBezTo>
                  <a:cubicBezTo>
                    <a:pt x="135" y="50"/>
                    <a:pt x="135" y="84"/>
                    <a:pt x="134" y="117"/>
                  </a:cubicBezTo>
                  <a:cubicBezTo>
                    <a:pt x="133" y="137"/>
                    <a:pt x="123" y="130"/>
                    <a:pt x="122" y="139"/>
                  </a:cubicBezTo>
                  <a:cubicBezTo>
                    <a:pt x="121" y="148"/>
                    <a:pt x="118" y="165"/>
                    <a:pt x="126" y="169"/>
                  </a:cubicBezTo>
                  <a:cubicBezTo>
                    <a:pt x="139" y="176"/>
                    <a:pt x="155" y="166"/>
                    <a:pt x="170" y="165"/>
                  </a:cubicBezTo>
                  <a:cubicBezTo>
                    <a:pt x="178" y="164"/>
                    <a:pt x="192" y="161"/>
                    <a:pt x="200" y="165"/>
                  </a:cubicBezTo>
                  <a:cubicBezTo>
                    <a:pt x="205" y="168"/>
                    <a:pt x="208" y="186"/>
                    <a:pt x="212" y="191"/>
                  </a:cubicBezTo>
                  <a:cubicBezTo>
                    <a:pt x="218" y="198"/>
                    <a:pt x="229" y="196"/>
                    <a:pt x="236" y="197"/>
                  </a:cubicBezTo>
                  <a:cubicBezTo>
                    <a:pt x="243" y="219"/>
                    <a:pt x="232" y="214"/>
                    <a:pt x="264" y="219"/>
                  </a:cubicBezTo>
                  <a:cubicBezTo>
                    <a:pt x="270" y="231"/>
                    <a:pt x="265" y="257"/>
                    <a:pt x="266" y="269"/>
                  </a:cubicBezTo>
                  <a:cubicBezTo>
                    <a:pt x="267" y="281"/>
                    <a:pt x="270" y="278"/>
                    <a:pt x="270" y="289"/>
                  </a:cubicBezTo>
                  <a:cubicBezTo>
                    <a:pt x="265" y="324"/>
                    <a:pt x="272" y="274"/>
                    <a:pt x="266" y="337"/>
                  </a:cubicBezTo>
                  <a:cubicBezTo>
                    <a:pt x="266" y="341"/>
                    <a:pt x="257" y="349"/>
                    <a:pt x="258" y="351"/>
                  </a:cubicBezTo>
                  <a:cubicBezTo>
                    <a:pt x="259" y="353"/>
                    <a:pt x="267" y="359"/>
                    <a:pt x="270" y="359"/>
                  </a:cubicBezTo>
                  <a:cubicBezTo>
                    <a:pt x="277" y="358"/>
                    <a:pt x="283" y="358"/>
                    <a:pt x="290" y="357"/>
                  </a:cubicBezTo>
                  <a:cubicBezTo>
                    <a:pt x="297" y="358"/>
                    <a:pt x="305" y="356"/>
                    <a:pt x="312" y="359"/>
                  </a:cubicBezTo>
                  <a:cubicBezTo>
                    <a:pt x="314" y="360"/>
                    <a:pt x="310" y="363"/>
                    <a:pt x="310" y="365"/>
                  </a:cubicBezTo>
                  <a:cubicBezTo>
                    <a:pt x="310" y="371"/>
                    <a:pt x="310" y="377"/>
                    <a:pt x="312" y="383"/>
                  </a:cubicBezTo>
                  <a:cubicBezTo>
                    <a:pt x="314" y="390"/>
                    <a:pt x="319" y="394"/>
                    <a:pt x="324" y="399"/>
                  </a:cubicBezTo>
                  <a:cubicBezTo>
                    <a:pt x="329" y="414"/>
                    <a:pt x="323" y="400"/>
                    <a:pt x="328" y="399"/>
                  </a:cubicBezTo>
                  <a:cubicBezTo>
                    <a:pt x="334" y="398"/>
                    <a:pt x="340" y="400"/>
                    <a:pt x="346" y="401"/>
                  </a:cubicBezTo>
                  <a:cubicBezTo>
                    <a:pt x="345" y="410"/>
                    <a:pt x="341" y="425"/>
                    <a:pt x="346" y="433"/>
                  </a:cubicBezTo>
                  <a:cubicBezTo>
                    <a:pt x="348" y="437"/>
                    <a:pt x="358" y="441"/>
                    <a:pt x="358" y="441"/>
                  </a:cubicBezTo>
                  <a:cubicBezTo>
                    <a:pt x="366" y="453"/>
                    <a:pt x="349" y="451"/>
                    <a:pt x="340" y="453"/>
                  </a:cubicBezTo>
                  <a:cubicBezTo>
                    <a:pt x="347" y="460"/>
                    <a:pt x="352" y="467"/>
                    <a:pt x="360" y="473"/>
                  </a:cubicBezTo>
                  <a:cubicBezTo>
                    <a:pt x="363" y="482"/>
                    <a:pt x="363" y="502"/>
                    <a:pt x="356" y="509"/>
                  </a:cubicBezTo>
                  <a:cubicBezTo>
                    <a:pt x="356" y="509"/>
                    <a:pt x="341" y="514"/>
                    <a:pt x="338" y="515"/>
                  </a:cubicBezTo>
                  <a:cubicBezTo>
                    <a:pt x="336" y="516"/>
                    <a:pt x="332" y="517"/>
                    <a:pt x="332" y="517"/>
                  </a:cubicBezTo>
                  <a:cubicBezTo>
                    <a:pt x="327" y="524"/>
                    <a:pt x="322" y="531"/>
                    <a:pt x="316" y="537"/>
                  </a:cubicBezTo>
                  <a:cubicBezTo>
                    <a:pt x="309" y="555"/>
                    <a:pt x="303" y="544"/>
                    <a:pt x="294" y="533"/>
                  </a:cubicBezTo>
                  <a:cubicBezTo>
                    <a:pt x="288" y="511"/>
                    <a:pt x="270" y="513"/>
                    <a:pt x="250" y="511"/>
                  </a:cubicBezTo>
                  <a:cubicBezTo>
                    <a:pt x="238" y="513"/>
                    <a:pt x="234" y="516"/>
                    <a:pt x="224" y="519"/>
                  </a:cubicBezTo>
                  <a:cubicBezTo>
                    <a:pt x="211" y="532"/>
                    <a:pt x="215" y="535"/>
                    <a:pt x="232" y="537"/>
                  </a:cubicBezTo>
                  <a:cubicBezTo>
                    <a:pt x="224" y="550"/>
                    <a:pt x="213" y="560"/>
                    <a:pt x="198" y="565"/>
                  </a:cubicBezTo>
                  <a:cubicBezTo>
                    <a:pt x="199" y="572"/>
                    <a:pt x="200" y="585"/>
                    <a:pt x="200" y="585"/>
                  </a:cubicBezTo>
                  <a:lnTo>
                    <a:pt x="202" y="609"/>
                  </a:lnTo>
                </a:path>
              </a:pathLst>
            </a:custGeom>
            <a:noFill/>
            <a:ln w="47625">
              <a:solidFill>
                <a:srgbClr val="FF0000"/>
              </a:solidFill>
              <a:prstDash val="sysDot"/>
              <a:round/>
              <a:headEnd/>
              <a:tailEnd/>
            </a:ln>
          </p:spPr>
          <p:txBody>
            <a:bodyPr>
              <a:prstTxWarp prst="textNoShape">
                <a:avLst/>
              </a:prstTxWarp>
            </a:bodyPr>
            <a:lstStyle/>
            <a:p>
              <a:endParaRPr lang="en-US" dirty="0"/>
            </a:p>
          </p:txBody>
        </p:sp>
        <p:sp>
          <p:nvSpPr>
            <p:cNvPr id="26650" name="Freeform 8"/>
            <p:cNvSpPr>
              <a:spLocks/>
            </p:cNvSpPr>
            <p:nvPr/>
          </p:nvSpPr>
          <p:spPr bwMode="auto">
            <a:xfrm>
              <a:off x="1104" y="1888"/>
              <a:ext cx="2749" cy="2144"/>
            </a:xfrm>
            <a:custGeom>
              <a:avLst/>
              <a:gdLst>
                <a:gd name="T0" fmla="*/ 306728 w 1464"/>
                <a:gd name="T1" fmla="*/ 1190504 h 1178"/>
                <a:gd name="T2" fmla="*/ 407062 w 1464"/>
                <a:gd name="T3" fmla="*/ 1076388 h 1178"/>
                <a:gd name="T4" fmla="*/ 538286 w 1464"/>
                <a:gd name="T5" fmla="*/ 1163790 h 1178"/>
                <a:gd name="T6" fmla="*/ 418531 w 1464"/>
                <a:gd name="T7" fmla="*/ 1359476 h 1178"/>
                <a:gd name="T8" fmla="*/ 448985 w 1464"/>
                <a:gd name="T9" fmla="*/ 1528756 h 1178"/>
                <a:gd name="T10" fmla="*/ 730755 w 1464"/>
                <a:gd name="T11" fmla="*/ 1475647 h 1178"/>
                <a:gd name="T12" fmla="*/ 672442 w 1464"/>
                <a:gd name="T13" fmla="*/ 1333022 h 1178"/>
                <a:gd name="T14" fmla="*/ 584193 w 1464"/>
                <a:gd name="T15" fmla="*/ 1227604 h 1178"/>
                <a:gd name="T16" fmla="*/ 652944 w 1464"/>
                <a:gd name="T17" fmla="*/ 1090348 h 1178"/>
                <a:gd name="T18" fmla="*/ 829886 w 1464"/>
                <a:gd name="T19" fmla="*/ 1026637 h 1178"/>
                <a:gd name="T20" fmla="*/ 980285 w 1464"/>
                <a:gd name="T21" fmla="*/ 955248 h 1178"/>
                <a:gd name="T22" fmla="*/ 991636 w 1464"/>
                <a:gd name="T23" fmla="*/ 992250 h 1178"/>
                <a:gd name="T24" fmla="*/ 1149260 w 1464"/>
                <a:gd name="T25" fmla="*/ 984449 h 1178"/>
                <a:gd name="T26" fmla="*/ 1252132 w 1464"/>
                <a:gd name="T27" fmla="*/ 1105545 h 1178"/>
                <a:gd name="T28" fmla="*/ 1107351 w 1464"/>
                <a:gd name="T29" fmla="*/ 1177404 h 1178"/>
                <a:gd name="T30" fmla="*/ 1267909 w 1464"/>
                <a:gd name="T31" fmla="*/ 1251461 h 1178"/>
                <a:gd name="T32" fmla="*/ 1302410 w 1464"/>
                <a:gd name="T33" fmla="*/ 1274723 h 1178"/>
                <a:gd name="T34" fmla="*/ 1333442 w 1464"/>
                <a:gd name="T35" fmla="*/ 1343742 h 1178"/>
                <a:gd name="T36" fmla="*/ 1433598 w 1464"/>
                <a:gd name="T37" fmla="*/ 1343742 h 1178"/>
                <a:gd name="T38" fmla="*/ 1529777 w 1464"/>
                <a:gd name="T39" fmla="*/ 1327789 h 1178"/>
                <a:gd name="T40" fmla="*/ 1633304 w 1464"/>
                <a:gd name="T41" fmla="*/ 1383681 h 1178"/>
                <a:gd name="T42" fmla="*/ 1798646 w 1464"/>
                <a:gd name="T43" fmla="*/ 1346352 h 1178"/>
                <a:gd name="T44" fmla="*/ 1718001 w 1464"/>
                <a:gd name="T45" fmla="*/ 1248478 h 1178"/>
                <a:gd name="T46" fmla="*/ 1567779 w 1464"/>
                <a:gd name="T47" fmla="*/ 1187809 h 1178"/>
                <a:gd name="T48" fmla="*/ 1698482 w 1464"/>
                <a:gd name="T49" fmla="*/ 1119153 h 1178"/>
                <a:gd name="T50" fmla="*/ 1725238 w 1464"/>
                <a:gd name="T51" fmla="*/ 1090348 h 1178"/>
                <a:gd name="T52" fmla="*/ 1751964 w 1464"/>
                <a:gd name="T53" fmla="*/ 1055367 h 1178"/>
                <a:gd name="T54" fmla="*/ 1644580 w 1464"/>
                <a:gd name="T55" fmla="*/ 1037370 h 1178"/>
                <a:gd name="T56" fmla="*/ 1755697 w 1464"/>
                <a:gd name="T57" fmla="*/ 931310 h 1178"/>
                <a:gd name="T58" fmla="*/ 1902366 w 1464"/>
                <a:gd name="T59" fmla="*/ 915310 h 1178"/>
                <a:gd name="T60" fmla="*/ 2021185 w 1464"/>
                <a:gd name="T61" fmla="*/ 873502 h 1178"/>
                <a:gd name="T62" fmla="*/ 2094597 w 1464"/>
                <a:gd name="T63" fmla="*/ 897390 h 1178"/>
                <a:gd name="T64" fmla="*/ 2110075 w 1464"/>
                <a:gd name="T65" fmla="*/ 868193 h 1178"/>
                <a:gd name="T66" fmla="*/ 2025082 w 1464"/>
                <a:gd name="T67" fmla="*/ 849219 h 1178"/>
                <a:gd name="T68" fmla="*/ 2129546 w 1464"/>
                <a:gd name="T69" fmla="*/ 732995 h 1178"/>
                <a:gd name="T70" fmla="*/ 2044597 w 1464"/>
                <a:gd name="T71" fmla="*/ 727977 h 1178"/>
                <a:gd name="T72" fmla="*/ 2005319 w 1464"/>
                <a:gd name="T73" fmla="*/ 614303 h 1178"/>
                <a:gd name="T74" fmla="*/ 2048292 w 1464"/>
                <a:gd name="T75" fmla="*/ 603922 h 1178"/>
                <a:gd name="T76" fmla="*/ 2147468 w 1464"/>
                <a:gd name="T77" fmla="*/ 603922 h 1178"/>
                <a:gd name="T78" fmla="*/ 2270869 w 1464"/>
                <a:gd name="T79" fmla="*/ 577200 h 1178"/>
                <a:gd name="T80" fmla="*/ 2401405 w 1464"/>
                <a:gd name="T81" fmla="*/ 571884 h 1178"/>
                <a:gd name="T82" fmla="*/ 2517023 w 1464"/>
                <a:gd name="T83" fmla="*/ 530163 h 1178"/>
                <a:gd name="T84" fmla="*/ 2755788 w 1464"/>
                <a:gd name="T85" fmla="*/ 518903 h 1178"/>
                <a:gd name="T86" fmla="*/ 2705596 w 1464"/>
                <a:gd name="T87" fmla="*/ 431843 h 1178"/>
                <a:gd name="T88" fmla="*/ 2751443 w 1464"/>
                <a:gd name="T89" fmla="*/ 318599 h 1178"/>
                <a:gd name="T90" fmla="*/ 2804740 w 1464"/>
                <a:gd name="T91" fmla="*/ 217802 h 1178"/>
                <a:gd name="T92" fmla="*/ 2709451 w 1464"/>
                <a:gd name="T93" fmla="*/ 133607 h 1178"/>
                <a:gd name="T94" fmla="*/ 2655314 w 1464"/>
                <a:gd name="T95" fmla="*/ 40820 h 11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64"/>
                <a:gd name="T145" fmla="*/ 0 h 1178"/>
                <a:gd name="T146" fmla="*/ 1464 w 1464"/>
                <a:gd name="T147" fmla="*/ 1178 h 11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64" h="1178">
                  <a:moveTo>
                    <a:pt x="18" y="889"/>
                  </a:moveTo>
                  <a:cubicBezTo>
                    <a:pt x="13" y="936"/>
                    <a:pt x="0" y="913"/>
                    <a:pt x="90" y="911"/>
                  </a:cubicBezTo>
                  <a:cubicBezTo>
                    <a:pt x="114" y="908"/>
                    <a:pt x="136" y="904"/>
                    <a:pt x="160" y="901"/>
                  </a:cubicBezTo>
                  <a:cubicBezTo>
                    <a:pt x="158" y="870"/>
                    <a:pt x="160" y="878"/>
                    <a:pt x="146" y="859"/>
                  </a:cubicBezTo>
                  <a:cubicBezTo>
                    <a:pt x="141" y="845"/>
                    <a:pt x="165" y="828"/>
                    <a:pt x="176" y="821"/>
                  </a:cubicBezTo>
                  <a:cubicBezTo>
                    <a:pt x="184" y="815"/>
                    <a:pt x="203" y="816"/>
                    <a:pt x="212" y="815"/>
                  </a:cubicBezTo>
                  <a:cubicBezTo>
                    <a:pt x="219" y="825"/>
                    <a:pt x="218" y="830"/>
                    <a:pt x="220" y="843"/>
                  </a:cubicBezTo>
                  <a:cubicBezTo>
                    <a:pt x="234" y="840"/>
                    <a:pt x="232" y="862"/>
                    <a:pt x="236" y="875"/>
                  </a:cubicBezTo>
                  <a:cubicBezTo>
                    <a:pt x="236" y="875"/>
                    <a:pt x="271" y="880"/>
                    <a:pt x="280" y="881"/>
                  </a:cubicBezTo>
                  <a:cubicBezTo>
                    <a:pt x="281" y="898"/>
                    <a:pt x="292" y="933"/>
                    <a:pt x="270" y="937"/>
                  </a:cubicBezTo>
                  <a:cubicBezTo>
                    <a:pt x="274" y="954"/>
                    <a:pt x="277" y="964"/>
                    <a:pt x="258" y="967"/>
                  </a:cubicBezTo>
                  <a:cubicBezTo>
                    <a:pt x="255" y="1022"/>
                    <a:pt x="273" y="1026"/>
                    <a:pt x="218" y="1029"/>
                  </a:cubicBezTo>
                  <a:cubicBezTo>
                    <a:pt x="215" y="1067"/>
                    <a:pt x="213" y="1087"/>
                    <a:pt x="212" y="1129"/>
                  </a:cubicBezTo>
                  <a:cubicBezTo>
                    <a:pt x="218" y="1154"/>
                    <a:pt x="205" y="1112"/>
                    <a:pt x="232" y="1139"/>
                  </a:cubicBezTo>
                  <a:cubicBezTo>
                    <a:pt x="236" y="1143"/>
                    <a:pt x="232" y="1151"/>
                    <a:pt x="234" y="1157"/>
                  </a:cubicBezTo>
                  <a:cubicBezTo>
                    <a:pt x="242" y="1178"/>
                    <a:pt x="279" y="1162"/>
                    <a:pt x="302" y="1163"/>
                  </a:cubicBezTo>
                  <a:cubicBezTo>
                    <a:pt x="310" y="1140"/>
                    <a:pt x="302" y="1151"/>
                    <a:pt x="342" y="1149"/>
                  </a:cubicBezTo>
                  <a:cubicBezTo>
                    <a:pt x="384" y="1154"/>
                    <a:pt x="389" y="1161"/>
                    <a:pt x="380" y="1117"/>
                  </a:cubicBezTo>
                  <a:cubicBezTo>
                    <a:pt x="380" y="1115"/>
                    <a:pt x="393" y="1032"/>
                    <a:pt x="372" y="1027"/>
                  </a:cubicBezTo>
                  <a:cubicBezTo>
                    <a:pt x="363" y="1028"/>
                    <a:pt x="355" y="1030"/>
                    <a:pt x="346" y="1029"/>
                  </a:cubicBezTo>
                  <a:cubicBezTo>
                    <a:pt x="336" y="1028"/>
                    <a:pt x="343" y="1011"/>
                    <a:pt x="350" y="1009"/>
                  </a:cubicBezTo>
                  <a:cubicBezTo>
                    <a:pt x="348" y="970"/>
                    <a:pt x="360" y="952"/>
                    <a:pt x="322" y="949"/>
                  </a:cubicBezTo>
                  <a:cubicBezTo>
                    <a:pt x="321" y="944"/>
                    <a:pt x="324" y="937"/>
                    <a:pt x="320" y="933"/>
                  </a:cubicBezTo>
                  <a:cubicBezTo>
                    <a:pt x="296" y="912"/>
                    <a:pt x="311" y="950"/>
                    <a:pt x="304" y="929"/>
                  </a:cubicBezTo>
                  <a:cubicBezTo>
                    <a:pt x="306" y="904"/>
                    <a:pt x="308" y="880"/>
                    <a:pt x="334" y="873"/>
                  </a:cubicBezTo>
                  <a:cubicBezTo>
                    <a:pt x="335" y="871"/>
                    <a:pt x="336" y="869"/>
                    <a:pt x="336" y="867"/>
                  </a:cubicBezTo>
                  <a:cubicBezTo>
                    <a:pt x="338" y="853"/>
                    <a:pt x="337" y="839"/>
                    <a:pt x="340" y="825"/>
                  </a:cubicBezTo>
                  <a:cubicBezTo>
                    <a:pt x="340" y="824"/>
                    <a:pt x="361" y="815"/>
                    <a:pt x="362" y="815"/>
                  </a:cubicBezTo>
                  <a:cubicBezTo>
                    <a:pt x="383" y="807"/>
                    <a:pt x="402" y="801"/>
                    <a:pt x="424" y="799"/>
                  </a:cubicBezTo>
                  <a:cubicBezTo>
                    <a:pt x="429" y="792"/>
                    <a:pt x="428" y="784"/>
                    <a:pt x="432" y="777"/>
                  </a:cubicBezTo>
                  <a:cubicBezTo>
                    <a:pt x="436" y="769"/>
                    <a:pt x="456" y="768"/>
                    <a:pt x="464" y="765"/>
                  </a:cubicBezTo>
                  <a:cubicBezTo>
                    <a:pt x="466" y="760"/>
                    <a:pt x="471" y="741"/>
                    <a:pt x="472" y="741"/>
                  </a:cubicBezTo>
                  <a:cubicBezTo>
                    <a:pt x="486" y="736"/>
                    <a:pt x="498" y="731"/>
                    <a:pt x="510" y="723"/>
                  </a:cubicBezTo>
                  <a:cubicBezTo>
                    <a:pt x="517" y="718"/>
                    <a:pt x="534" y="713"/>
                    <a:pt x="534" y="713"/>
                  </a:cubicBezTo>
                  <a:cubicBezTo>
                    <a:pt x="531" y="724"/>
                    <a:pt x="528" y="731"/>
                    <a:pt x="520" y="739"/>
                  </a:cubicBezTo>
                  <a:cubicBezTo>
                    <a:pt x="519" y="743"/>
                    <a:pt x="515" y="747"/>
                    <a:pt x="516" y="751"/>
                  </a:cubicBezTo>
                  <a:cubicBezTo>
                    <a:pt x="517" y="755"/>
                    <a:pt x="520" y="763"/>
                    <a:pt x="520" y="763"/>
                  </a:cubicBezTo>
                  <a:cubicBezTo>
                    <a:pt x="535" y="760"/>
                    <a:pt x="549" y="757"/>
                    <a:pt x="564" y="755"/>
                  </a:cubicBezTo>
                  <a:cubicBezTo>
                    <a:pt x="560" y="742"/>
                    <a:pt x="591" y="746"/>
                    <a:pt x="598" y="745"/>
                  </a:cubicBezTo>
                  <a:cubicBezTo>
                    <a:pt x="626" y="738"/>
                    <a:pt x="620" y="791"/>
                    <a:pt x="638" y="803"/>
                  </a:cubicBezTo>
                  <a:cubicBezTo>
                    <a:pt x="641" y="813"/>
                    <a:pt x="648" y="811"/>
                    <a:pt x="642" y="821"/>
                  </a:cubicBezTo>
                  <a:cubicBezTo>
                    <a:pt x="645" y="832"/>
                    <a:pt x="649" y="827"/>
                    <a:pt x="652" y="837"/>
                  </a:cubicBezTo>
                  <a:cubicBezTo>
                    <a:pt x="641" y="853"/>
                    <a:pt x="619" y="853"/>
                    <a:pt x="602" y="855"/>
                  </a:cubicBezTo>
                  <a:cubicBezTo>
                    <a:pt x="579" y="861"/>
                    <a:pt x="613" y="850"/>
                    <a:pt x="592" y="889"/>
                  </a:cubicBezTo>
                  <a:cubicBezTo>
                    <a:pt x="589" y="894"/>
                    <a:pt x="581" y="890"/>
                    <a:pt x="576" y="891"/>
                  </a:cubicBezTo>
                  <a:cubicBezTo>
                    <a:pt x="569" y="901"/>
                    <a:pt x="577" y="898"/>
                    <a:pt x="586" y="901"/>
                  </a:cubicBezTo>
                  <a:cubicBezTo>
                    <a:pt x="601" y="924"/>
                    <a:pt x="607" y="927"/>
                    <a:pt x="638" y="929"/>
                  </a:cubicBezTo>
                  <a:cubicBezTo>
                    <a:pt x="649" y="933"/>
                    <a:pt x="650" y="942"/>
                    <a:pt x="660" y="947"/>
                  </a:cubicBezTo>
                  <a:cubicBezTo>
                    <a:pt x="673" y="944"/>
                    <a:pt x="678" y="932"/>
                    <a:pt x="692" y="927"/>
                  </a:cubicBezTo>
                  <a:cubicBezTo>
                    <a:pt x="704" y="930"/>
                    <a:pt x="698" y="935"/>
                    <a:pt x="708" y="941"/>
                  </a:cubicBezTo>
                  <a:cubicBezTo>
                    <a:pt x="700" y="954"/>
                    <a:pt x="689" y="956"/>
                    <a:pt x="678" y="965"/>
                  </a:cubicBezTo>
                  <a:cubicBezTo>
                    <a:pt x="673" y="969"/>
                    <a:pt x="664" y="979"/>
                    <a:pt x="664" y="979"/>
                  </a:cubicBezTo>
                  <a:cubicBezTo>
                    <a:pt x="669" y="994"/>
                    <a:pt x="660" y="1010"/>
                    <a:pt x="674" y="1019"/>
                  </a:cubicBezTo>
                  <a:cubicBezTo>
                    <a:pt x="681" y="1018"/>
                    <a:pt x="688" y="1019"/>
                    <a:pt x="694" y="1017"/>
                  </a:cubicBezTo>
                  <a:cubicBezTo>
                    <a:pt x="700" y="1015"/>
                    <a:pt x="702" y="999"/>
                    <a:pt x="702" y="999"/>
                  </a:cubicBezTo>
                  <a:cubicBezTo>
                    <a:pt x="713" y="1006"/>
                    <a:pt x="717" y="1017"/>
                    <a:pt x="730" y="1021"/>
                  </a:cubicBezTo>
                  <a:cubicBezTo>
                    <a:pt x="734" y="1032"/>
                    <a:pt x="739" y="1022"/>
                    <a:pt x="746" y="1017"/>
                  </a:cubicBezTo>
                  <a:cubicBezTo>
                    <a:pt x="756" y="1003"/>
                    <a:pt x="751" y="1002"/>
                    <a:pt x="760" y="1011"/>
                  </a:cubicBezTo>
                  <a:cubicBezTo>
                    <a:pt x="762" y="1018"/>
                    <a:pt x="770" y="1029"/>
                    <a:pt x="770" y="1029"/>
                  </a:cubicBezTo>
                  <a:cubicBezTo>
                    <a:pt x="783" y="1025"/>
                    <a:pt x="785" y="1012"/>
                    <a:pt x="796" y="1005"/>
                  </a:cubicBezTo>
                  <a:cubicBezTo>
                    <a:pt x="806" y="1008"/>
                    <a:pt x="806" y="1011"/>
                    <a:pt x="804" y="1021"/>
                  </a:cubicBezTo>
                  <a:cubicBezTo>
                    <a:pt x="811" y="1032"/>
                    <a:pt x="823" y="1025"/>
                    <a:pt x="832" y="1019"/>
                  </a:cubicBezTo>
                  <a:cubicBezTo>
                    <a:pt x="848" y="1023"/>
                    <a:pt x="848" y="1032"/>
                    <a:pt x="850" y="1047"/>
                  </a:cubicBezTo>
                  <a:cubicBezTo>
                    <a:pt x="867" y="1043"/>
                    <a:pt x="867" y="1043"/>
                    <a:pt x="890" y="1045"/>
                  </a:cubicBezTo>
                  <a:cubicBezTo>
                    <a:pt x="911" y="1040"/>
                    <a:pt x="929" y="1045"/>
                    <a:pt x="950" y="1039"/>
                  </a:cubicBezTo>
                  <a:cubicBezTo>
                    <a:pt x="953" y="1031"/>
                    <a:pt x="943" y="1024"/>
                    <a:pt x="936" y="1019"/>
                  </a:cubicBezTo>
                  <a:cubicBezTo>
                    <a:pt x="931" y="1012"/>
                    <a:pt x="923" y="1006"/>
                    <a:pt x="916" y="1001"/>
                  </a:cubicBezTo>
                  <a:cubicBezTo>
                    <a:pt x="911" y="994"/>
                    <a:pt x="905" y="990"/>
                    <a:pt x="898" y="985"/>
                  </a:cubicBezTo>
                  <a:cubicBezTo>
                    <a:pt x="892" y="976"/>
                    <a:pt x="895" y="954"/>
                    <a:pt x="894" y="945"/>
                  </a:cubicBezTo>
                  <a:cubicBezTo>
                    <a:pt x="879" y="947"/>
                    <a:pt x="865" y="949"/>
                    <a:pt x="850" y="951"/>
                  </a:cubicBezTo>
                  <a:cubicBezTo>
                    <a:pt x="833" y="948"/>
                    <a:pt x="841" y="921"/>
                    <a:pt x="840" y="905"/>
                  </a:cubicBezTo>
                  <a:cubicBezTo>
                    <a:pt x="830" y="908"/>
                    <a:pt x="822" y="909"/>
                    <a:pt x="816" y="899"/>
                  </a:cubicBezTo>
                  <a:cubicBezTo>
                    <a:pt x="819" y="887"/>
                    <a:pt x="817" y="894"/>
                    <a:pt x="822" y="879"/>
                  </a:cubicBezTo>
                  <a:cubicBezTo>
                    <a:pt x="823" y="877"/>
                    <a:pt x="824" y="873"/>
                    <a:pt x="824" y="873"/>
                  </a:cubicBezTo>
                  <a:cubicBezTo>
                    <a:pt x="828" y="835"/>
                    <a:pt x="835" y="849"/>
                    <a:pt x="884" y="847"/>
                  </a:cubicBezTo>
                  <a:cubicBezTo>
                    <a:pt x="885" y="844"/>
                    <a:pt x="885" y="840"/>
                    <a:pt x="888" y="837"/>
                  </a:cubicBezTo>
                  <a:cubicBezTo>
                    <a:pt x="890" y="835"/>
                    <a:pt x="894" y="837"/>
                    <a:pt x="896" y="835"/>
                  </a:cubicBezTo>
                  <a:cubicBezTo>
                    <a:pt x="898" y="832"/>
                    <a:pt x="896" y="828"/>
                    <a:pt x="898" y="825"/>
                  </a:cubicBezTo>
                  <a:cubicBezTo>
                    <a:pt x="902" y="819"/>
                    <a:pt x="914" y="819"/>
                    <a:pt x="920" y="817"/>
                  </a:cubicBezTo>
                  <a:cubicBezTo>
                    <a:pt x="929" y="819"/>
                    <a:pt x="933" y="824"/>
                    <a:pt x="942" y="821"/>
                  </a:cubicBezTo>
                  <a:cubicBezTo>
                    <a:pt x="939" y="797"/>
                    <a:pt x="939" y="801"/>
                    <a:pt x="912" y="799"/>
                  </a:cubicBezTo>
                  <a:cubicBezTo>
                    <a:pt x="898" y="794"/>
                    <a:pt x="906" y="792"/>
                    <a:pt x="886" y="789"/>
                  </a:cubicBezTo>
                  <a:cubicBezTo>
                    <a:pt x="869" y="783"/>
                    <a:pt x="896" y="791"/>
                    <a:pt x="868" y="789"/>
                  </a:cubicBezTo>
                  <a:cubicBezTo>
                    <a:pt x="864" y="789"/>
                    <a:pt x="856" y="785"/>
                    <a:pt x="856" y="785"/>
                  </a:cubicBezTo>
                  <a:cubicBezTo>
                    <a:pt x="850" y="779"/>
                    <a:pt x="850" y="782"/>
                    <a:pt x="850" y="777"/>
                  </a:cubicBezTo>
                  <a:cubicBezTo>
                    <a:pt x="854" y="761"/>
                    <a:pt x="856" y="746"/>
                    <a:pt x="866" y="733"/>
                  </a:cubicBezTo>
                  <a:cubicBezTo>
                    <a:pt x="873" y="704"/>
                    <a:pt x="882" y="707"/>
                    <a:pt x="914" y="705"/>
                  </a:cubicBezTo>
                  <a:cubicBezTo>
                    <a:pt x="920" y="699"/>
                    <a:pt x="923" y="695"/>
                    <a:pt x="926" y="687"/>
                  </a:cubicBezTo>
                  <a:cubicBezTo>
                    <a:pt x="942" y="692"/>
                    <a:pt x="960" y="697"/>
                    <a:pt x="974" y="707"/>
                  </a:cubicBezTo>
                  <a:cubicBezTo>
                    <a:pt x="985" y="703"/>
                    <a:pt x="983" y="699"/>
                    <a:pt x="990" y="693"/>
                  </a:cubicBezTo>
                  <a:cubicBezTo>
                    <a:pt x="995" y="689"/>
                    <a:pt x="1002" y="690"/>
                    <a:pt x="1008" y="689"/>
                  </a:cubicBezTo>
                  <a:cubicBezTo>
                    <a:pt x="1015" y="678"/>
                    <a:pt x="1014" y="662"/>
                    <a:pt x="1028" y="657"/>
                  </a:cubicBezTo>
                  <a:cubicBezTo>
                    <a:pt x="1036" y="658"/>
                    <a:pt x="1044" y="658"/>
                    <a:pt x="1052" y="661"/>
                  </a:cubicBezTo>
                  <a:cubicBezTo>
                    <a:pt x="1060" y="664"/>
                    <a:pt x="1060" y="688"/>
                    <a:pt x="1076" y="693"/>
                  </a:cubicBezTo>
                  <a:cubicBezTo>
                    <a:pt x="1080" y="690"/>
                    <a:pt x="1086" y="690"/>
                    <a:pt x="1088" y="685"/>
                  </a:cubicBezTo>
                  <a:cubicBezTo>
                    <a:pt x="1089" y="683"/>
                    <a:pt x="1089" y="680"/>
                    <a:pt x="1090" y="679"/>
                  </a:cubicBezTo>
                  <a:cubicBezTo>
                    <a:pt x="1093" y="676"/>
                    <a:pt x="1112" y="671"/>
                    <a:pt x="1116" y="669"/>
                  </a:cubicBezTo>
                  <a:cubicBezTo>
                    <a:pt x="1115" y="664"/>
                    <a:pt x="1118" y="656"/>
                    <a:pt x="1114" y="653"/>
                  </a:cubicBezTo>
                  <a:cubicBezTo>
                    <a:pt x="1109" y="650"/>
                    <a:pt x="1098" y="657"/>
                    <a:pt x="1098" y="657"/>
                  </a:cubicBezTo>
                  <a:cubicBezTo>
                    <a:pt x="1086" y="656"/>
                    <a:pt x="1074" y="656"/>
                    <a:pt x="1062" y="655"/>
                  </a:cubicBezTo>
                  <a:cubicBezTo>
                    <a:pt x="1059" y="655"/>
                    <a:pt x="1054" y="656"/>
                    <a:pt x="1052" y="653"/>
                  </a:cubicBezTo>
                  <a:cubicBezTo>
                    <a:pt x="1050" y="650"/>
                    <a:pt x="1053" y="646"/>
                    <a:pt x="1054" y="643"/>
                  </a:cubicBezTo>
                  <a:cubicBezTo>
                    <a:pt x="1058" y="621"/>
                    <a:pt x="1057" y="620"/>
                    <a:pt x="1080" y="617"/>
                  </a:cubicBezTo>
                  <a:cubicBezTo>
                    <a:pt x="1091" y="613"/>
                    <a:pt x="1089" y="601"/>
                    <a:pt x="1094" y="591"/>
                  </a:cubicBezTo>
                  <a:cubicBezTo>
                    <a:pt x="1096" y="572"/>
                    <a:pt x="1092" y="563"/>
                    <a:pt x="1108" y="555"/>
                  </a:cubicBezTo>
                  <a:cubicBezTo>
                    <a:pt x="1115" y="545"/>
                    <a:pt x="1106" y="548"/>
                    <a:pt x="1098" y="543"/>
                  </a:cubicBezTo>
                  <a:cubicBezTo>
                    <a:pt x="1092" y="549"/>
                    <a:pt x="1091" y="554"/>
                    <a:pt x="1086" y="561"/>
                  </a:cubicBezTo>
                  <a:cubicBezTo>
                    <a:pt x="1078" y="559"/>
                    <a:pt x="1064" y="551"/>
                    <a:pt x="1064" y="551"/>
                  </a:cubicBezTo>
                  <a:cubicBezTo>
                    <a:pt x="1056" y="563"/>
                    <a:pt x="1063" y="564"/>
                    <a:pt x="1044" y="561"/>
                  </a:cubicBezTo>
                  <a:cubicBezTo>
                    <a:pt x="1042" y="539"/>
                    <a:pt x="1029" y="482"/>
                    <a:pt x="1056" y="473"/>
                  </a:cubicBezTo>
                  <a:cubicBezTo>
                    <a:pt x="1065" y="459"/>
                    <a:pt x="1057" y="475"/>
                    <a:pt x="1044" y="465"/>
                  </a:cubicBezTo>
                  <a:cubicBezTo>
                    <a:pt x="1041" y="463"/>
                    <a:pt x="1043" y="457"/>
                    <a:pt x="1042" y="453"/>
                  </a:cubicBezTo>
                  <a:cubicBezTo>
                    <a:pt x="1049" y="449"/>
                    <a:pt x="1055" y="447"/>
                    <a:pt x="1062" y="445"/>
                  </a:cubicBezTo>
                  <a:cubicBezTo>
                    <a:pt x="1063" y="449"/>
                    <a:pt x="1065" y="453"/>
                    <a:pt x="1066" y="457"/>
                  </a:cubicBezTo>
                  <a:cubicBezTo>
                    <a:pt x="1067" y="461"/>
                    <a:pt x="1078" y="461"/>
                    <a:pt x="1078" y="461"/>
                  </a:cubicBezTo>
                  <a:cubicBezTo>
                    <a:pt x="1081" y="471"/>
                    <a:pt x="1082" y="459"/>
                    <a:pt x="1094" y="455"/>
                  </a:cubicBezTo>
                  <a:cubicBezTo>
                    <a:pt x="1105" y="466"/>
                    <a:pt x="1106" y="461"/>
                    <a:pt x="1118" y="457"/>
                  </a:cubicBezTo>
                  <a:cubicBezTo>
                    <a:pt x="1126" y="460"/>
                    <a:pt x="1126" y="464"/>
                    <a:pt x="1134" y="467"/>
                  </a:cubicBezTo>
                  <a:cubicBezTo>
                    <a:pt x="1151" y="442"/>
                    <a:pt x="1121" y="454"/>
                    <a:pt x="1184" y="451"/>
                  </a:cubicBezTo>
                  <a:cubicBezTo>
                    <a:pt x="1179" y="446"/>
                    <a:pt x="1173" y="444"/>
                    <a:pt x="1182" y="437"/>
                  </a:cubicBezTo>
                  <a:cubicBezTo>
                    <a:pt x="1187" y="433"/>
                    <a:pt x="1200" y="431"/>
                    <a:pt x="1200" y="431"/>
                  </a:cubicBezTo>
                  <a:cubicBezTo>
                    <a:pt x="1196" y="420"/>
                    <a:pt x="1208" y="419"/>
                    <a:pt x="1218" y="419"/>
                  </a:cubicBezTo>
                  <a:cubicBezTo>
                    <a:pt x="1225" y="440"/>
                    <a:pt x="1218" y="431"/>
                    <a:pt x="1250" y="433"/>
                  </a:cubicBezTo>
                  <a:cubicBezTo>
                    <a:pt x="1253" y="443"/>
                    <a:pt x="1270" y="436"/>
                    <a:pt x="1280" y="435"/>
                  </a:cubicBezTo>
                  <a:cubicBezTo>
                    <a:pt x="1316" y="440"/>
                    <a:pt x="1307" y="436"/>
                    <a:pt x="1296" y="415"/>
                  </a:cubicBezTo>
                  <a:cubicBezTo>
                    <a:pt x="1300" y="409"/>
                    <a:pt x="1305" y="405"/>
                    <a:pt x="1310" y="401"/>
                  </a:cubicBezTo>
                  <a:cubicBezTo>
                    <a:pt x="1314" y="398"/>
                    <a:pt x="1322" y="393"/>
                    <a:pt x="1322" y="393"/>
                  </a:cubicBezTo>
                  <a:cubicBezTo>
                    <a:pt x="1335" y="367"/>
                    <a:pt x="1374" y="384"/>
                    <a:pt x="1400" y="385"/>
                  </a:cubicBezTo>
                  <a:cubicBezTo>
                    <a:pt x="1412" y="389"/>
                    <a:pt x="1423" y="386"/>
                    <a:pt x="1434" y="393"/>
                  </a:cubicBezTo>
                  <a:cubicBezTo>
                    <a:pt x="1443" y="391"/>
                    <a:pt x="1450" y="388"/>
                    <a:pt x="1458" y="385"/>
                  </a:cubicBezTo>
                  <a:cubicBezTo>
                    <a:pt x="1456" y="377"/>
                    <a:pt x="1448" y="340"/>
                    <a:pt x="1446" y="337"/>
                  </a:cubicBezTo>
                  <a:cubicBezTo>
                    <a:pt x="1439" y="328"/>
                    <a:pt x="1418" y="328"/>
                    <a:pt x="1408" y="327"/>
                  </a:cubicBezTo>
                  <a:cubicBezTo>
                    <a:pt x="1407" y="309"/>
                    <a:pt x="1407" y="274"/>
                    <a:pt x="1390" y="263"/>
                  </a:cubicBezTo>
                  <a:cubicBezTo>
                    <a:pt x="1384" y="246"/>
                    <a:pt x="1394" y="252"/>
                    <a:pt x="1408" y="251"/>
                  </a:cubicBezTo>
                  <a:cubicBezTo>
                    <a:pt x="1418" y="248"/>
                    <a:pt x="1426" y="250"/>
                    <a:pt x="1432" y="241"/>
                  </a:cubicBezTo>
                  <a:cubicBezTo>
                    <a:pt x="1427" y="222"/>
                    <a:pt x="1433" y="213"/>
                    <a:pt x="1442" y="199"/>
                  </a:cubicBezTo>
                  <a:cubicBezTo>
                    <a:pt x="1443" y="191"/>
                    <a:pt x="1441" y="179"/>
                    <a:pt x="1448" y="173"/>
                  </a:cubicBezTo>
                  <a:cubicBezTo>
                    <a:pt x="1452" y="170"/>
                    <a:pt x="1460" y="165"/>
                    <a:pt x="1460" y="165"/>
                  </a:cubicBezTo>
                  <a:cubicBezTo>
                    <a:pt x="1464" y="154"/>
                    <a:pt x="1460" y="146"/>
                    <a:pt x="1450" y="141"/>
                  </a:cubicBezTo>
                  <a:cubicBezTo>
                    <a:pt x="1443" y="130"/>
                    <a:pt x="1437" y="119"/>
                    <a:pt x="1424" y="115"/>
                  </a:cubicBezTo>
                  <a:cubicBezTo>
                    <a:pt x="1422" y="109"/>
                    <a:pt x="1410" y="101"/>
                    <a:pt x="1410" y="101"/>
                  </a:cubicBezTo>
                  <a:cubicBezTo>
                    <a:pt x="1406" y="94"/>
                    <a:pt x="1401" y="93"/>
                    <a:pt x="1398" y="85"/>
                  </a:cubicBezTo>
                  <a:cubicBezTo>
                    <a:pt x="1397" y="74"/>
                    <a:pt x="1396" y="43"/>
                    <a:pt x="1390" y="33"/>
                  </a:cubicBezTo>
                  <a:cubicBezTo>
                    <a:pt x="1389" y="31"/>
                    <a:pt x="1385" y="32"/>
                    <a:pt x="1382" y="31"/>
                  </a:cubicBezTo>
                  <a:cubicBezTo>
                    <a:pt x="1364" y="32"/>
                    <a:pt x="1365" y="0"/>
                    <a:pt x="1354" y="1"/>
                  </a:cubicBezTo>
                  <a:lnTo>
                    <a:pt x="1270" y="25"/>
                  </a:lnTo>
                </a:path>
              </a:pathLst>
            </a:custGeom>
            <a:noFill/>
            <a:ln w="47625">
              <a:solidFill>
                <a:srgbClr val="FF0000"/>
              </a:solidFill>
              <a:prstDash val="sysDot"/>
              <a:round/>
              <a:headEnd/>
              <a:tailEnd/>
            </a:ln>
          </p:spPr>
          <p:txBody>
            <a:bodyPr>
              <a:prstTxWarp prst="textNoShape">
                <a:avLst/>
              </a:prstTxWarp>
            </a:bodyPr>
            <a:lstStyle/>
            <a:p>
              <a:endParaRPr lang="en-US" dirty="0"/>
            </a:p>
          </p:txBody>
        </p:sp>
        <p:sp>
          <p:nvSpPr>
            <p:cNvPr id="26651" name="Freeform 9"/>
            <p:cNvSpPr>
              <a:spLocks/>
            </p:cNvSpPr>
            <p:nvPr/>
          </p:nvSpPr>
          <p:spPr bwMode="auto">
            <a:xfrm>
              <a:off x="1275" y="1284"/>
              <a:ext cx="2210" cy="977"/>
            </a:xfrm>
            <a:custGeom>
              <a:avLst/>
              <a:gdLst>
                <a:gd name="T0" fmla="*/ 2118367 w 1177"/>
                <a:gd name="T1" fmla="*/ 490785 h 537"/>
                <a:gd name="T2" fmla="*/ 2002292 w 1177"/>
                <a:gd name="T3" fmla="*/ 472062 h 537"/>
                <a:gd name="T4" fmla="*/ 1745881 w 1177"/>
                <a:gd name="T5" fmla="*/ 443076 h 537"/>
                <a:gd name="T6" fmla="*/ 1496324 w 1177"/>
                <a:gd name="T7" fmla="*/ 330248 h 537"/>
                <a:gd name="T8" fmla="*/ 1308303 w 1177"/>
                <a:gd name="T9" fmla="*/ 264729 h 537"/>
                <a:gd name="T10" fmla="*/ 1092142 w 1177"/>
                <a:gd name="T11" fmla="*/ 258592 h 537"/>
                <a:gd name="T12" fmla="*/ 969476 w 1177"/>
                <a:gd name="T13" fmla="*/ 216939 h 537"/>
                <a:gd name="T14" fmla="*/ 719961 w 1177"/>
                <a:gd name="T15" fmla="*/ 88214 h 537"/>
                <a:gd name="T16" fmla="*/ 573511 w 1177"/>
                <a:gd name="T17" fmla="*/ 56295 h 537"/>
                <a:gd name="T18" fmla="*/ 524562 w 1177"/>
                <a:gd name="T19" fmla="*/ 43234 h 537"/>
                <a:gd name="T20" fmla="*/ 431348 w 1177"/>
                <a:gd name="T21" fmla="*/ 9652 h 537"/>
                <a:gd name="T22" fmla="*/ 416175 w 1177"/>
                <a:gd name="T23" fmla="*/ 11538 h 537"/>
                <a:gd name="T24" fmla="*/ 274983 w 1177"/>
                <a:gd name="T25" fmla="*/ 104199 h 537"/>
                <a:gd name="T26" fmla="*/ 236427 w 1177"/>
                <a:gd name="T27" fmla="*/ 190635 h 537"/>
                <a:gd name="T28" fmla="*/ 216753 w 1177"/>
                <a:gd name="T29" fmla="*/ 162049 h 537"/>
                <a:gd name="T30" fmla="*/ 94221 w 1177"/>
                <a:gd name="T31" fmla="*/ 258592 h 537"/>
                <a:gd name="T32" fmla="*/ 39752 w 1177"/>
                <a:gd name="T33" fmla="*/ 227648 h 537"/>
                <a:gd name="T34" fmla="*/ 37102 w 1177"/>
                <a:gd name="T35" fmla="*/ 319543 h 537"/>
                <a:gd name="T36" fmla="*/ 201576 w 1177"/>
                <a:gd name="T37" fmla="*/ 332606 h 537"/>
                <a:gd name="T38" fmla="*/ 321400 w 1177"/>
                <a:gd name="T39" fmla="*/ 393398 h 537"/>
                <a:gd name="T40" fmla="*/ 355055 w 1177"/>
                <a:gd name="T41" fmla="*/ 487872 h 537"/>
                <a:gd name="T42" fmla="*/ 385505 w 1177"/>
                <a:gd name="T43" fmla="*/ 458868 h 537"/>
                <a:gd name="T44" fmla="*/ 447284 w 1177"/>
                <a:gd name="T45" fmla="*/ 522175 h 537"/>
                <a:gd name="T46" fmla="*/ 543093 w 1177"/>
                <a:gd name="T47" fmla="*/ 550761 h 537"/>
                <a:gd name="T48" fmla="*/ 589398 w 1177"/>
                <a:gd name="T49" fmla="*/ 611549 h 537"/>
                <a:gd name="T50" fmla="*/ 647815 w 1177"/>
                <a:gd name="T51" fmla="*/ 624601 h 537"/>
                <a:gd name="T52" fmla="*/ 539848 w 1177"/>
                <a:gd name="T53" fmla="*/ 685379 h 537"/>
                <a:gd name="T54" fmla="*/ 489584 w 1177"/>
                <a:gd name="T55" fmla="*/ 598488 h 537"/>
                <a:gd name="T56" fmla="*/ 374234 w 1177"/>
                <a:gd name="T57" fmla="*/ 534965 h 537"/>
                <a:gd name="T58" fmla="*/ 271316 w 1177"/>
                <a:gd name="T59" fmla="*/ 446234 h 537"/>
                <a:gd name="T60" fmla="*/ 290445 w 1177"/>
                <a:gd name="T61" fmla="*/ 511781 h 537"/>
                <a:gd name="T62" fmla="*/ 305440 w 1177"/>
                <a:gd name="T63" fmla="*/ 577718 h 537"/>
                <a:gd name="T64" fmla="*/ 212847 w 1177"/>
                <a:gd name="T65" fmla="*/ 542710 h 537"/>
                <a:gd name="T66" fmla="*/ 224802 w 1177"/>
                <a:gd name="T67" fmla="*/ 482949 h 5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77"/>
                <a:gd name="T103" fmla="*/ 0 h 537"/>
                <a:gd name="T104" fmla="*/ 1177 w 1177"/>
                <a:gd name="T105" fmla="*/ 537 h 5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77" h="537">
                  <a:moveTo>
                    <a:pt x="1177" y="353"/>
                  </a:moveTo>
                  <a:lnTo>
                    <a:pt x="1103" y="373"/>
                  </a:lnTo>
                  <a:lnTo>
                    <a:pt x="1083" y="361"/>
                  </a:lnTo>
                  <a:lnTo>
                    <a:pt x="1043" y="359"/>
                  </a:lnTo>
                  <a:lnTo>
                    <a:pt x="1033" y="369"/>
                  </a:lnTo>
                  <a:lnTo>
                    <a:pt x="909" y="337"/>
                  </a:lnTo>
                  <a:lnTo>
                    <a:pt x="877" y="329"/>
                  </a:lnTo>
                  <a:lnTo>
                    <a:pt x="779" y="251"/>
                  </a:lnTo>
                  <a:lnTo>
                    <a:pt x="709" y="215"/>
                  </a:lnTo>
                  <a:lnTo>
                    <a:pt x="681" y="201"/>
                  </a:lnTo>
                  <a:lnTo>
                    <a:pt x="587" y="199"/>
                  </a:lnTo>
                  <a:lnTo>
                    <a:pt x="569" y="197"/>
                  </a:lnTo>
                  <a:cubicBezTo>
                    <a:pt x="552" y="186"/>
                    <a:pt x="536" y="172"/>
                    <a:pt x="517" y="163"/>
                  </a:cubicBezTo>
                  <a:cubicBezTo>
                    <a:pt x="513" y="161"/>
                    <a:pt x="505" y="165"/>
                    <a:pt x="505" y="165"/>
                  </a:cubicBezTo>
                  <a:lnTo>
                    <a:pt x="423" y="113"/>
                  </a:lnTo>
                  <a:lnTo>
                    <a:pt x="375" y="67"/>
                  </a:lnTo>
                  <a:lnTo>
                    <a:pt x="335" y="55"/>
                  </a:lnTo>
                  <a:lnTo>
                    <a:pt x="299" y="43"/>
                  </a:lnTo>
                  <a:cubicBezTo>
                    <a:pt x="266" y="14"/>
                    <a:pt x="289" y="24"/>
                    <a:pt x="277" y="33"/>
                  </a:cubicBezTo>
                  <a:cubicBezTo>
                    <a:pt x="276" y="34"/>
                    <a:pt x="274" y="33"/>
                    <a:pt x="273" y="33"/>
                  </a:cubicBezTo>
                  <a:cubicBezTo>
                    <a:pt x="255" y="46"/>
                    <a:pt x="255" y="25"/>
                    <a:pt x="243" y="15"/>
                  </a:cubicBezTo>
                  <a:cubicBezTo>
                    <a:pt x="239" y="12"/>
                    <a:pt x="230" y="9"/>
                    <a:pt x="225" y="7"/>
                  </a:cubicBezTo>
                  <a:cubicBezTo>
                    <a:pt x="224" y="5"/>
                    <a:pt x="223" y="0"/>
                    <a:pt x="221" y="1"/>
                  </a:cubicBezTo>
                  <a:cubicBezTo>
                    <a:pt x="218" y="2"/>
                    <a:pt x="219" y="6"/>
                    <a:pt x="217" y="9"/>
                  </a:cubicBezTo>
                  <a:cubicBezTo>
                    <a:pt x="213" y="15"/>
                    <a:pt x="208" y="24"/>
                    <a:pt x="203" y="29"/>
                  </a:cubicBezTo>
                  <a:lnTo>
                    <a:pt x="143" y="79"/>
                  </a:lnTo>
                  <a:lnTo>
                    <a:pt x="143" y="113"/>
                  </a:lnTo>
                  <a:lnTo>
                    <a:pt x="123" y="145"/>
                  </a:lnTo>
                  <a:lnTo>
                    <a:pt x="147" y="185"/>
                  </a:lnTo>
                  <a:cubicBezTo>
                    <a:pt x="132" y="163"/>
                    <a:pt x="113" y="149"/>
                    <a:pt x="113" y="123"/>
                  </a:cubicBezTo>
                  <a:cubicBezTo>
                    <a:pt x="90" y="145"/>
                    <a:pt x="96" y="140"/>
                    <a:pt x="79" y="149"/>
                  </a:cubicBezTo>
                  <a:cubicBezTo>
                    <a:pt x="74" y="206"/>
                    <a:pt x="91" y="197"/>
                    <a:pt x="49" y="197"/>
                  </a:cubicBezTo>
                  <a:cubicBezTo>
                    <a:pt x="43" y="164"/>
                    <a:pt x="51" y="175"/>
                    <a:pt x="27" y="175"/>
                  </a:cubicBezTo>
                  <a:cubicBezTo>
                    <a:pt x="25" y="174"/>
                    <a:pt x="22" y="174"/>
                    <a:pt x="21" y="173"/>
                  </a:cubicBezTo>
                  <a:cubicBezTo>
                    <a:pt x="20" y="172"/>
                    <a:pt x="19" y="167"/>
                    <a:pt x="19" y="167"/>
                  </a:cubicBezTo>
                  <a:cubicBezTo>
                    <a:pt x="18" y="178"/>
                    <a:pt x="0" y="280"/>
                    <a:pt x="19" y="243"/>
                  </a:cubicBezTo>
                  <a:cubicBezTo>
                    <a:pt x="33" y="242"/>
                    <a:pt x="83" y="226"/>
                    <a:pt x="83" y="259"/>
                  </a:cubicBezTo>
                  <a:lnTo>
                    <a:pt x="105" y="253"/>
                  </a:lnTo>
                  <a:lnTo>
                    <a:pt x="145" y="317"/>
                  </a:lnTo>
                  <a:lnTo>
                    <a:pt x="167" y="299"/>
                  </a:lnTo>
                  <a:lnTo>
                    <a:pt x="169" y="367"/>
                  </a:lnTo>
                  <a:lnTo>
                    <a:pt x="185" y="371"/>
                  </a:lnTo>
                  <a:lnTo>
                    <a:pt x="177" y="345"/>
                  </a:lnTo>
                  <a:cubicBezTo>
                    <a:pt x="212" y="332"/>
                    <a:pt x="207" y="328"/>
                    <a:pt x="201" y="349"/>
                  </a:cubicBezTo>
                  <a:cubicBezTo>
                    <a:pt x="199" y="357"/>
                    <a:pt x="199" y="355"/>
                    <a:pt x="199" y="359"/>
                  </a:cubicBezTo>
                  <a:lnTo>
                    <a:pt x="233" y="397"/>
                  </a:lnTo>
                  <a:lnTo>
                    <a:pt x="231" y="419"/>
                  </a:lnTo>
                  <a:lnTo>
                    <a:pt x="283" y="419"/>
                  </a:lnTo>
                  <a:lnTo>
                    <a:pt x="289" y="455"/>
                  </a:lnTo>
                  <a:cubicBezTo>
                    <a:pt x="295" y="458"/>
                    <a:pt x="303" y="459"/>
                    <a:pt x="307" y="465"/>
                  </a:cubicBezTo>
                  <a:cubicBezTo>
                    <a:pt x="310" y="470"/>
                    <a:pt x="301" y="483"/>
                    <a:pt x="301" y="483"/>
                  </a:cubicBezTo>
                  <a:lnTo>
                    <a:pt x="337" y="475"/>
                  </a:lnTo>
                  <a:lnTo>
                    <a:pt x="325" y="503"/>
                  </a:lnTo>
                  <a:cubicBezTo>
                    <a:pt x="297" y="537"/>
                    <a:pt x="313" y="521"/>
                    <a:pt x="281" y="521"/>
                  </a:cubicBezTo>
                  <a:cubicBezTo>
                    <a:pt x="282" y="503"/>
                    <a:pt x="286" y="485"/>
                    <a:pt x="285" y="467"/>
                  </a:cubicBezTo>
                  <a:cubicBezTo>
                    <a:pt x="285" y="458"/>
                    <a:pt x="255" y="464"/>
                    <a:pt x="255" y="455"/>
                  </a:cubicBezTo>
                  <a:lnTo>
                    <a:pt x="237" y="435"/>
                  </a:lnTo>
                  <a:lnTo>
                    <a:pt x="195" y="407"/>
                  </a:lnTo>
                  <a:lnTo>
                    <a:pt x="167" y="383"/>
                  </a:lnTo>
                  <a:lnTo>
                    <a:pt x="141" y="339"/>
                  </a:lnTo>
                  <a:lnTo>
                    <a:pt x="143" y="363"/>
                  </a:lnTo>
                  <a:lnTo>
                    <a:pt x="151" y="389"/>
                  </a:lnTo>
                  <a:lnTo>
                    <a:pt x="173" y="395"/>
                  </a:lnTo>
                  <a:cubicBezTo>
                    <a:pt x="180" y="421"/>
                    <a:pt x="191" y="439"/>
                    <a:pt x="159" y="439"/>
                  </a:cubicBezTo>
                  <a:lnTo>
                    <a:pt x="159" y="413"/>
                  </a:lnTo>
                  <a:lnTo>
                    <a:pt x="111" y="413"/>
                  </a:lnTo>
                  <a:lnTo>
                    <a:pt x="107" y="377"/>
                  </a:lnTo>
                  <a:lnTo>
                    <a:pt x="117" y="367"/>
                  </a:lnTo>
                </a:path>
              </a:pathLst>
            </a:custGeom>
            <a:noFill/>
            <a:ln w="47625">
              <a:solidFill>
                <a:srgbClr val="FF0000"/>
              </a:solidFill>
              <a:prstDash val="sysDot"/>
              <a:round/>
              <a:headEnd/>
              <a:tailEnd/>
            </a:ln>
          </p:spPr>
          <p:txBody>
            <a:bodyPr>
              <a:prstTxWarp prst="textNoShape">
                <a:avLst/>
              </a:prstTxWarp>
            </a:bodyPr>
            <a:lstStyle/>
            <a:p>
              <a:endParaRPr lang="en-US" dirty="0"/>
            </a:p>
          </p:txBody>
        </p:sp>
      </p:grpSp>
      <p:sp>
        <p:nvSpPr>
          <p:cNvPr id="26628" name="Text Box 10"/>
          <p:cNvSpPr txBox="1">
            <a:spLocks noChangeArrowheads="1"/>
          </p:cNvSpPr>
          <p:nvPr/>
        </p:nvSpPr>
        <p:spPr bwMode="auto">
          <a:xfrm>
            <a:off x="6324600" y="1371600"/>
            <a:ext cx="2819400" cy="5047536"/>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dirty="0">
                <a:solidFill>
                  <a:srgbClr val="CC66FF"/>
                </a:solidFill>
                <a:ea typeface="Times New Roman" charset="0"/>
                <a:cs typeface="Times New Roman" charset="0"/>
              </a:rPr>
              <a:t>Development Centers</a:t>
            </a:r>
          </a:p>
          <a:p>
            <a:pPr>
              <a:spcBef>
                <a:spcPct val="50000"/>
              </a:spcBef>
            </a:pPr>
            <a:r>
              <a:rPr lang="en-US" sz="2800" dirty="0">
                <a:ea typeface="Times New Roman" charset="0"/>
                <a:cs typeface="Times New Roman" charset="0"/>
              </a:rPr>
              <a:t> Regional</a:t>
            </a:r>
          </a:p>
          <a:p>
            <a:pPr>
              <a:spcBef>
                <a:spcPct val="50000"/>
              </a:spcBef>
            </a:pPr>
            <a:r>
              <a:rPr lang="en-US" sz="2800" dirty="0">
                <a:ea typeface="Times New Roman" charset="0"/>
                <a:cs typeface="Times New Roman" charset="0"/>
              </a:rPr>
              <a:t> Subregional</a:t>
            </a:r>
          </a:p>
          <a:p>
            <a:pPr>
              <a:spcBef>
                <a:spcPct val="50000"/>
              </a:spcBef>
            </a:pPr>
            <a:r>
              <a:rPr lang="en-US" sz="2800" dirty="0">
                <a:ea typeface="Times New Roman" charset="0"/>
                <a:cs typeface="Times New Roman" charset="0"/>
              </a:rPr>
              <a:t> Town</a:t>
            </a:r>
          </a:p>
          <a:p>
            <a:pPr>
              <a:spcBef>
                <a:spcPct val="50000"/>
              </a:spcBef>
            </a:pPr>
            <a:r>
              <a:rPr lang="en-US" sz="2800" dirty="0">
                <a:ea typeface="Times New Roman" charset="0"/>
                <a:cs typeface="Times New Roman" charset="0"/>
              </a:rPr>
              <a:t>Transit (Bus &amp; LRT) Corridors</a:t>
            </a:r>
          </a:p>
          <a:p>
            <a:pPr>
              <a:spcBef>
                <a:spcPct val="50000"/>
              </a:spcBef>
            </a:pPr>
            <a:r>
              <a:rPr lang="en-US" sz="2800" dirty="0">
                <a:ea typeface="Times New Roman" charset="0"/>
                <a:cs typeface="Times New Roman" charset="0"/>
              </a:rPr>
              <a:t>Ribbons of Green</a:t>
            </a:r>
          </a:p>
        </p:txBody>
      </p:sp>
      <p:sp>
        <p:nvSpPr>
          <p:cNvPr id="6105099" name="Oval 11"/>
          <p:cNvSpPr>
            <a:spLocks noChangeArrowheads="1"/>
          </p:cNvSpPr>
          <p:nvPr/>
        </p:nvSpPr>
        <p:spPr bwMode="auto">
          <a:xfrm>
            <a:off x="4324350" y="3981450"/>
            <a:ext cx="152400" cy="152400"/>
          </a:xfrm>
          <a:prstGeom prst="ellipse">
            <a:avLst/>
          </a:prstGeom>
          <a:solidFill>
            <a:srgbClr val="993366"/>
          </a:solidFill>
          <a:ln w="22225">
            <a:solidFill>
              <a:srgbClr val="CCFFFF"/>
            </a:solidFill>
            <a:round/>
            <a:headEnd/>
            <a:tailEnd/>
          </a:ln>
        </p:spPr>
        <p:txBody>
          <a:bodyPr wrap="none" anchor="ctr">
            <a:prstTxWarp prst="textNoShape">
              <a:avLst/>
            </a:prstTxWarp>
          </a:bodyPr>
          <a:lstStyle/>
          <a:p>
            <a:endParaRPr lang="en-US" dirty="0"/>
          </a:p>
        </p:txBody>
      </p:sp>
      <p:sp>
        <p:nvSpPr>
          <p:cNvPr id="6105100" name="Oval 12"/>
          <p:cNvSpPr>
            <a:spLocks noChangeArrowheads="1"/>
          </p:cNvSpPr>
          <p:nvPr/>
        </p:nvSpPr>
        <p:spPr bwMode="auto">
          <a:xfrm>
            <a:off x="4316413" y="3324225"/>
            <a:ext cx="247650" cy="234950"/>
          </a:xfrm>
          <a:prstGeom prst="ellipse">
            <a:avLst/>
          </a:prstGeom>
          <a:solidFill>
            <a:srgbClr val="CC3399"/>
          </a:solidFill>
          <a:ln w="25400">
            <a:solidFill>
              <a:srgbClr val="FF0000"/>
            </a:solidFill>
            <a:round/>
            <a:headEnd/>
            <a:tailEnd/>
          </a:ln>
        </p:spPr>
        <p:txBody>
          <a:bodyPr wrap="none" anchor="ctr">
            <a:prstTxWarp prst="textNoShape">
              <a:avLst/>
            </a:prstTxWarp>
          </a:bodyPr>
          <a:lstStyle/>
          <a:p>
            <a:endParaRPr lang="en-US" dirty="0"/>
          </a:p>
        </p:txBody>
      </p:sp>
      <p:sp>
        <p:nvSpPr>
          <p:cNvPr id="6105101" name="Oval 13"/>
          <p:cNvSpPr>
            <a:spLocks noChangeArrowheads="1"/>
          </p:cNvSpPr>
          <p:nvPr/>
        </p:nvSpPr>
        <p:spPr bwMode="auto">
          <a:xfrm>
            <a:off x="3276600" y="3352800"/>
            <a:ext cx="457200" cy="457200"/>
          </a:xfrm>
          <a:prstGeom prst="ellipse">
            <a:avLst/>
          </a:prstGeom>
          <a:solidFill>
            <a:srgbClr val="993366"/>
          </a:solidFill>
          <a:ln w="34925">
            <a:solidFill>
              <a:srgbClr val="003366"/>
            </a:solidFill>
            <a:round/>
            <a:headEnd/>
            <a:tailEnd/>
          </a:ln>
        </p:spPr>
        <p:txBody>
          <a:bodyPr wrap="none" anchor="ctr">
            <a:prstTxWarp prst="textNoShape">
              <a:avLst/>
            </a:prstTxWarp>
          </a:bodyPr>
          <a:lstStyle/>
          <a:p>
            <a:endParaRPr lang="en-US" dirty="0"/>
          </a:p>
        </p:txBody>
      </p:sp>
      <p:sp>
        <p:nvSpPr>
          <p:cNvPr id="6105102" name="Freeform 14"/>
          <p:cNvSpPr>
            <a:spLocks/>
          </p:cNvSpPr>
          <p:nvPr/>
        </p:nvSpPr>
        <p:spPr bwMode="auto">
          <a:xfrm>
            <a:off x="3352800" y="2667000"/>
            <a:ext cx="152400" cy="685800"/>
          </a:xfrm>
          <a:custGeom>
            <a:avLst/>
            <a:gdLst>
              <a:gd name="T0" fmla="*/ 2147483647 w 96"/>
              <a:gd name="T1" fmla="*/ 2147483647 h 432"/>
              <a:gd name="T2" fmla="*/ 2147483647 w 96"/>
              <a:gd name="T3" fmla="*/ 2147483647 h 432"/>
              <a:gd name="T4" fmla="*/ 2147483647 w 96"/>
              <a:gd name="T5" fmla="*/ 2147483647 h 432"/>
              <a:gd name="T6" fmla="*/ 0 w 96"/>
              <a:gd name="T7" fmla="*/ 0 h 432"/>
              <a:gd name="T8" fmla="*/ 0 60000 65536"/>
              <a:gd name="T9" fmla="*/ 0 60000 65536"/>
              <a:gd name="T10" fmla="*/ 0 60000 65536"/>
              <a:gd name="T11" fmla="*/ 0 60000 65536"/>
              <a:gd name="T12" fmla="*/ 0 w 96"/>
              <a:gd name="T13" fmla="*/ 0 h 432"/>
              <a:gd name="T14" fmla="*/ 96 w 96"/>
              <a:gd name="T15" fmla="*/ 432 h 432"/>
            </a:gdLst>
            <a:ahLst/>
            <a:cxnLst>
              <a:cxn ang="T8">
                <a:pos x="T0" y="T1"/>
              </a:cxn>
              <a:cxn ang="T9">
                <a:pos x="T2" y="T3"/>
              </a:cxn>
              <a:cxn ang="T10">
                <a:pos x="T4" y="T5"/>
              </a:cxn>
              <a:cxn ang="T11">
                <a:pos x="T6" y="T7"/>
              </a:cxn>
            </a:cxnLst>
            <a:rect l="T12" t="T13" r="T14" b="T15"/>
            <a:pathLst>
              <a:path w="96" h="432">
                <a:moveTo>
                  <a:pt x="96" y="432"/>
                </a:moveTo>
                <a:lnTo>
                  <a:pt x="48" y="384"/>
                </a:lnTo>
                <a:lnTo>
                  <a:pt x="48" y="96"/>
                </a:lnTo>
                <a:lnTo>
                  <a:pt x="0" y="0"/>
                </a:lnTo>
              </a:path>
            </a:pathLst>
          </a:custGeom>
          <a:noFill/>
          <a:ln w="47625">
            <a:solidFill>
              <a:srgbClr val="FFCC00"/>
            </a:solidFill>
            <a:round/>
            <a:headEnd/>
            <a:tailEnd/>
          </a:ln>
        </p:spPr>
        <p:txBody>
          <a:bodyPr>
            <a:prstTxWarp prst="textNoShape">
              <a:avLst/>
            </a:prstTxWarp>
          </a:bodyPr>
          <a:lstStyle/>
          <a:p>
            <a:endParaRPr lang="en-US" dirty="0"/>
          </a:p>
        </p:txBody>
      </p:sp>
      <p:sp>
        <p:nvSpPr>
          <p:cNvPr id="6105103" name="Oval 15"/>
          <p:cNvSpPr>
            <a:spLocks noChangeArrowheads="1"/>
          </p:cNvSpPr>
          <p:nvPr/>
        </p:nvSpPr>
        <p:spPr bwMode="auto">
          <a:xfrm>
            <a:off x="3352800" y="2667000"/>
            <a:ext cx="76200" cy="76200"/>
          </a:xfrm>
          <a:prstGeom prst="ellipse">
            <a:avLst/>
          </a:prstGeom>
          <a:solidFill>
            <a:srgbClr val="FF0066"/>
          </a:solidFill>
          <a:ln w="9525">
            <a:solidFill>
              <a:schemeClr val="tx1"/>
            </a:solidFill>
            <a:round/>
            <a:headEnd/>
            <a:tailEnd/>
          </a:ln>
        </p:spPr>
        <p:txBody>
          <a:bodyPr wrap="none" anchor="ctr">
            <a:prstTxWarp prst="textNoShape">
              <a:avLst/>
            </a:prstTxWarp>
          </a:bodyPr>
          <a:lstStyle/>
          <a:p>
            <a:endParaRPr lang="en-US" dirty="0"/>
          </a:p>
        </p:txBody>
      </p:sp>
      <p:sp>
        <p:nvSpPr>
          <p:cNvPr id="6105104" name="Oval 16"/>
          <p:cNvSpPr>
            <a:spLocks noChangeArrowheads="1"/>
          </p:cNvSpPr>
          <p:nvPr/>
        </p:nvSpPr>
        <p:spPr bwMode="auto">
          <a:xfrm>
            <a:off x="3390900" y="2971800"/>
            <a:ext cx="76200" cy="76200"/>
          </a:xfrm>
          <a:prstGeom prst="ellipse">
            <a:avLst/>
          </a:prstGeom>
          <a:solidFill>
            <a:srgbClr val="FF0066"/>
          </a:solidFill>
          <a:ln w="9525">
            <a:solidFill>
              <a:schemeClr val="tx1"/>
            </a:solidFill>
            <a:round/>
            <a:headEnd/>
            <a:tailEnd/>
          </a:ln>
        </p:spPr>
        <p:txBody>
          <a:bodyPr wrap="none" anchor="ctr">
            <a:prstTxWarp prst="textNoShape">
              <a:avLst/>
            </a:prstTxWarp>
          </a:bodyPr>
          <a:lstStyle/>
          <a:p>
            <a:endParaRPr lang="en-US" dirty="0"/>
          </a:p>
        </p:txBody>
      </p:sp>
      <p:sp>
        <p:nvSpPr>
          <p:cNvPr id="6105105" name="Oval 17"/>
          <p:cNvSpPr>
            <a:spLocks noChangeArrowheads="1"/>
          </p:cNvSpPr>
          <p:nvPr/>
        </p:nvSpPr>
        <p:spPr bwMode="auto">
          <a:xfrm>
            <a:off x="3397250" y="3187700"/>
            <a:ext cx="76200" cy="76200"/>
          </a:xfrm>
          <a:prstGeom prst="ellipse">
            <a:avLst/>
          </a:prstGeom>
          <a:solidFill>
            <a:srgbClr val="FF0066"/>
          </a:solidFill>
          <a:ln w="9525">
            <a:solidFill>
              <a:schemeClr val="tx1"/>
            </a:solidFill>
            <a:round/>
            <a:headEnd/>
            <a:tailEnd/>
          </a:ln>
        </p:spPr>
        <p:txBody>
          <a:bodyPr wrap="none" anchor="ctr">
            <a:prstTxWarp prst="textNoShape">
              <a:avLst/>
            </a:prstTxWarp>
          </a:bodyPr>
          <a:lstStyle/>
          <a:p>
            <a:endParaRPr lang="en-US" dirty="0"/>
          </a:p>
        </p:txBody>
      </p:sp>
      <p:sp>
        <p:nvSpPr>
          <p:cNvPr id="6105106" name="Oval 18"/>
          <p:cNvSpPr>
            <a:spLocks noChangeArrowheads="1"/>
          </p:cNvSpPr>
          <p:nvPr/>
        </p:nvSpPr>
        <p:spPr bwMode="auto">
          <a:xfrm>
            <a:off x="3378200" y="2819400"/>
            <a:ext cx="76200" cy="76200"/>
          </a:xfrm>
          <a:prstGeom prst="ellipse">
            <a:avLst/>
          </a:prstGeom>
          <a:solidFill>
            <a:srgbClr val="FF0066"/>
          </a:solidFill>
          <a:ln w="9525">
            <a:solidFill>
              <a:schemeClr val="tx1"/>
            </a:solidFill>
            <a:round/>
            <a:headEnd/>
            <a:tailEnd/>
          </a:ln>
        </p:spPr>
        <p:txBody>
          <a:bodyPr wrap="none" anchor="ctr">
            <a:prstTxWarp prst="textNoShape">
              <a:avLst/>
            </a:prstTxWarp>
          </a:bodyPr>
          <a:lstStyle/>
          <a:p>
            <a:endParaRPr lang="en-US" dirty="0"/>
          </a:p>
        </p:txBody>
      </p:sp>
      <p:sp>
        <p:nvSpPr>
          <p:cNvPr id="6105107" name="Freeform 19"/>
          <p:cNvSpPr>
            <a:spLocks/>
          </p:cNvSpPr>
          <p:nvPr/>
        </p:nvSpPr>
        <p:spPr bwMode="auto">
          <a:xfrm>
            <a:off x="3657600" y="3810000"/>
            <a:ext cx="1860550" cy="127000"/>
          </a:xfrm>
          <a:custGeom>
            <a:avLst/>
            <a:gdLst>
              <a:gd name="T0" fmla="*/ 0 w 1172"/>
              <a:gd name="T1" fmla="*/ 0 h 80"/>
              <a:gd name="T2" fmla="*/ 2147483647 w 1172"/>
              <a:gd name="T3" fmla="*/ 2147483647 h 80"/>
              <a:gd name="T4" fmla="*/ 2147483647 w 1172"/>
              <a:gd name="T5" fmla="*/ 2147483647 h 80"/>
              <a:gd name="T6" fmla="*/ 2147483647 w 1172"/>
              <a:gd name="T7" fmla="*/ 2147483647 h 80"/>
              <a:gd name="T8" fmla="*/ 2147483647 w 1172"/>
              <a:gd name="T9" fmla="*/ 2147483647 h 80"/>
              <a:gd name="T10" fmla="*/ 2147483647 w 1172"/>
              <a:gd name="T11" fmla="*/ 0 h 80"/>
              <a:gd name="T12" fmla="*/ 2147483647 w 1172"/>
              <a:gd name="T13" fmla="*/ 2147483647 h 80"/>
              <a:gd name="T14" fmla="*/ 2147483647 w 1172"/>
              <a:gd name="T15" fmla="*/ 2147483647 h 80"/>
              <a:gd name="T16" fmla="*/ 2147483647 w 1172"/>
              <a:gd name="T17" fmla="*/ 2147483647 h 80"/>
              <a:gd name="T18" fmla="*/ 2147483647 w 1172"/>
              <a:gd name="T19" fmla="*/ 2147483647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72"/>
              <a:gd name="T31" fmla="*/ 0 h 80"/>
              <a:gd name="T32" fmla="*/ 1172 w 1172"/>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72" h="80">
                <a:moveTo>
                  <a:pt x="0" y="0"/>
                </a:moveTo>
                <a:lnTo>
                  <a:pt x="64" y="12"/>
                </a:lnTo>
                <a:lnTo>
                  <a:pt x="216" y="20"/>
                </a:lnTo>
                <a:lnTo>
                  <a:pt x="472" y="4"/>
                </a:lnTo>
                <a:lnTo>
                  <a:pt x="516" y="28"/>
                </a:lnTo>
                <a:lnTo>
                  <a:pt x="760" y="0"/>
                </a:lnTo>
                <a:lnTo>
                  <a:pt x="1012" y="80"/>
                </a:lnTo>
                <a:lnTo>
                  <a:pt x="1064" y="20"/>
                </a:lnTo>
                <a:lnTo>
                  <a:pt x="1172" y="28"/>
                </a:lnTo>
                <a:lnTo>
                  <a:pt x="1152" y="48"/>
                </a:lnTo>
              </a:path>
            </a:pathLst>
          </a:custGeom>
          <a:noFill/>
          <a:ln w="34925">
            <a:solidFill>
              <a:srgbClr val="FFFF00"/>
            </a:solidFill>
            <a:round/>
            <a:headEnd/>
            <a:tailEnd/>
          </a:ln>
        </p:spPr>
        <p:txBody>
          <a:bodyPr>
            <a:prstTxWarp prst="textNoShape">
              <a:avLst/>
            </a:prstTxWarp>
          </a:bodyPr>
          <a:lstStyle/>
          <a:p>
            <a:endParaRPr lang="en-US" dirty="0"/>
          </a:p>
        </p:txBody>
      </p:sp>
      <p:cxnSp>
        <p:nvCxnSpPr>
          <p:cNvPr id="6105108" name="AutoShape 20"/>
          <p:cNvCxnSpPr>
            <a:cxnSpLocks noChangeShapeType="1"/>
            <a:stCxn id="6105100" idx="6"/>
          </p:cNvCxnSpPr>
          <p:nvPr/>
        </p:nvCxnSpPr>
        <p:spPr bwMode="auto">
          <a:xfrm flipV="1">
            <a:off x="4576763" y="3409950"/>
            <a:ext cx="1749425" cy="31750"/>
          </a:xfrm>
          <a:prstGeom prst="straightConnector1">
            <a:avLst/>
          </a:prstGeom>
          <a:noFill/>
          <a:ln w="22225">
            <a:solidFill>
              <a:schemeClr val="bg1"/>
            </a:solidFill>
            <a:round/>
            <a:headEnd type="oval" w="med" len="med"/>
            <a:tailEnd type="triangle" w="med" len="med"/>
          </a:ln>
        </p:spPr>
      </p:cxnSp>
      <p:cxnSp>
        <p:nvCxnSpPr>
          <p:cNvPr id="6105109" name="AutoShape 21"/>
          <p:cNvCxnSpPr>
            <a:cxnSpLocks noChangeShapeType="1"/>
          </p:cNvCxnSpPr>
          <p:nvPr/>
        </p:nvCxnSpPr>
        <p:spPr bwMode="auto">
          <a:xfrm flipV="1">
            <a:off x="3751263" y="2670175"/>
            <a:ext cx="2647950" cy="820738"/>
          </a:xfrm>
          <a:prstGeom prst="straightConnector1">
            <a:avLst/>
          </a:prstGeom>
          <a:noFill/>
          <a:ln w="22225">
            <a:solidFill>
              <a:schemeClr val="bg1"/>
            </a:solidFill>
            <a:round/>
            <a:headEnd type="oval" w="med" len="med"/>
            <a:tailEnd type="triangle" w="med" len="med"/>
          </a:ln>
        </p:spPr>
      </p:cxnSp>
      <p:cxnSp>
        <p:nvCxnSpPr>
          <p:cNvPr id="6105110" name="AutoShape 22"/>
          <p:cNvCxnSpPr>
            <a:cxnSpLocks noChangeShapeType="1"/>
          </p:cNvCxnSpPr>
          <p:nvPr/>
        </p:nvCxnSpPr>
        <p:spPr bwMode="auto">
          <a:xfrm flipV="1">
            <a:off x="4543425" y="3978275"/>
            <a:ext cx="1857375" cy="130175"/>
          </a:xfrm>
          <a:prstGeom prst="straightConnector1">
            <a:avLst/>
          </a:prstGeom>
          <a:noFill/>
          <a:ln w="22225">
            <a:solidFill>
              <a:schemeClr val="bg1"/>
            </a:solidFill>
            <a:round/>
            <a:headEnd type="oval" w="med" len="med"/>
            <a:tailEnd type="triangle" w="med" len="med"/>
          </a:ln>
        </p:spPr>
      </p:cxnSp>
      <p:sp>
        <p:nvSpPr>
          <p:cNvPr id="6105111" name="Text Box 23"/>
          <p:cNvSpPr txBox="1">
            <a:spLocks noChangeArrowheads="1"/>
          </p:cNvSpPr>
          <p:nvPr/>
        </p:nvSpPr>
        <p:spPr bwMode="auto">
          <a:xfrm>
            <a:off x="6326188" y="4359275"/>
            <a:ext cx="2832100" cy="946150"/>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solidFill>
                  <a:srgbClr val="FFFF00"/>
                </a:solidFill>
                <a:ea typeface="Times New Roman" charset="0"/>
                <a:cs typeface="Times New Roman" charset="0"/>
              </a:rPr>
              <a:t>Transit (Bus &amp; LRT) Corridors</a:t>
            </a:r>
          </a:p>
        </p:txBody>
      </p:sp>
      <p:pic>
        <p:nvPicPr>
          <p:cNvPr id="26642" name="Picture 24" descr="Metro">
            <a:hlinkClick r:id="rId3"/>
          </p:cNvPr>
          <p:cNvPicPr>
            <a:picLocks noChangeAspect="1" noChangeArrowheads="1"/>
          </p:cNvPicPr>
          <p:nvPr/>
        </p:nvPicPr>
        <p:blipFill>
          <a:blip r:embed="rId4"/>
          <a:srcRect/>
          <a:stretch>
            <a:fillRect/>
          </a:stretch>
        </p:blipFill>
        <p:spPr bwMode="auto">
          <a:xfrm>
            <a:off x="457200" y="1371600"/>
            <a:ext cx="533400" cy="533400"/>
          </a:xfrm>
          <a:prstGeom prst="rect">
            <a:avLst/>
          </a:prstGeom>
          <a:noFill/>
          <a:ln w="9525">
            <a:noFill/>
            <a:miter lim="800000"/>
            <a:headEnd/>
            <a:tailEnd/>
          </a:ln>
        </p:spPr>
      </p:pic>
      <p:sp>
        <p:nvSpPr>
          <p:cNvPr id="6105113" name="Rectangle 25"/>
          <p:cNvSpPr>
            <a:spLocks noChangeArrowheads="1"/>
          </p:cNvSpPr>
          <p:nvPr/>
        </p:nvSpPr>
        <p:spPr bwMode="auto">
          <a:xfrm>
            <a:off x="990600" y="1371600"/>
            <a:ext cx="5257800" cy="579438"/>
          </a:xfrm>
          <a:prstGeom prst="rect">
            <a:avLst/>
          </a:prstGeom>
          <a:noFill/>
          <a:ln w="9525">
            <a:noFill/>
            <a:miter lim="800000"/>
            <a:headEnd/>
            <a:tailEnd/>
          </a:ln>
          <a:effectLst/>
        </p:spPr>
        <p:txBody>
          <a:bodyPr>
            <a:prstTxWarp prst="textNoShape">
              <a:avLst/>
            </a:prstTxWarp>
            <a:spAutoFit/>
          </a:bodyPr>
          <a:lstStyle/>
          <a:p>
            <a:pPr>
              <a:defRPr/>
            </a:pPr>
            <a:r>
              <a:rPr lang="en-US" sz="3200" dirty="0">
                <a:effectLst>
                  <a:outerShdw blurRad="38100" dist="38100" dir="2700000" algn="tl">
                    <a:srgbClr val="000000"/>
                  </a:outerShdw>
                </a:effectLst>
                <a:latin typeface="Arial" pitchFamily="-110" charset="0"/>
                <a:ea typeface="Times New Roman" charset="0"/>
                <a:cs typeface="Times New Roman" charset="0"/>
              </a:rPr>
              <a:t>Metro’s 2040 Growth Concept</a:t>
            </a:r>
          </a:p>
        </p:txBody>
      </p:sp>
      <p:sp>
        <p:nvSpPr>
          <p:cNvPr id="6105114" name="Text Box 26"/>
          <p:cNvSpPr txBox="1">
            <a:spLocks noChangeArrowheads="1"/>
          </p:cNvSpPr>
          <p:nvPr/>
        </p:nvSpPr>
        <p:spPr bwMode="auto">
          <a:xfrm>
            <a:off x="6307138" y="5440363"/>
            <a:ext cx="2895600" cy="519112"/>
          </a:xfrm>
          <a:prstGeom prst="rect">
            <a:avLst/>
          </a:prstGeom>
          <a:noFill/>
          <a:ln w="9525">
            <a:noFill/>
            <a:miter lim="800000"/>
            <a:headEnd/>
            <a:tailEnd/>
          </a:ln>
        </p:spPr>
        <p:txBody>
          <a:bodyPr>
            <a:prstTxWarp prst="textNoShape">
              <a:avLst/>
            </a:prstTxWarp>
            <a:spAutoFit/>
          </a:bodyPr>
          <a:lstStyle/>
          <a:p>
            <a:pPr>
              <a:spcBef>
                <a:spcPct val="50000"/>
              </a:spcBef>
            </a:pPr>
            <a:r>
              <a:rPr lang="en-US" sz="2800" dirty="0">
                <a:solidFill>
                  <a:srgbClr val="00FF99"/>
                </a:solidFill>
                <a:ea typeface="Times New Roman" charset="0"/>
                <a:cs typeface="Times New Roman" charset="0"/>
              </a:rPr>
              <a:t>Ribbons of Green</a:t>
            </a:r>
          </a:p>
        </p:txBody>
      </p:sp>
      <p:sp>
        <p:nvSpPr>
          <p:cNvPr id="6105115" name="Freeform 27"/>
          <p:cNvSpPr>
            <a:spLocks/>
          </p:cNvSpPr>
          <p:nvPr/>
        </p:nvSpPr>
        <p:spPr bwMode="auto">
          <a:xfrm>
            <a:off x="3473450" y="3810000"/>
            <a:ext cx="196850" cy="914400"/>
          </a:xfrm>
          <a:custGeom>
            <a:avLst/>
            <a:gdLst>
              <a:gd name="T0" fmla="*/ 2147483647 w 124"/>
              <a:gd name="T1" fmla="*/ 0 h 576"/>
              <a:gd name="T2" fmla="*/ 0 w 124"/>
              <a:gd name="T3" fmla="*/ 2147483647 h 576"/>
              <a:gd name="T4" fmla="*/ 0 w 124"/>
              <a:gd name="T5" fmla="*/ 2147483647 h 576"/>
              <a:gd name="T6" fmla="*/ 2147483647 w 124"/>
              <a:gd name="T7" fmla="*/ 2147483647 h 576"/>
              <a:gd name="T8" fmla="*/ 2147483647 w 124"/>
              <a:gd name="T9" fmla="*/ 2147483647 h 576"/>
              <a:gd name="T10" fmla="*/ 2147483647 w 124"/>
              <a:gd name="T11" fmla="*/ 2147483647 h 576"/>
              <a:gd name="T12" fmla="*/ 2147483647 w 124"/>
              <a:gd name="T13" fmla="*/ 2147483647 h 576"/>
              <a:gd name="T14" fmla="*/ 2147483647 w 124"/>
              <a:gd name="T15" fmla="*/ 2147483647 h 576"/>
              <a:gd name="T16" fmla="*/ 2147483647 w 124"/>
              <a:gd name="T17" fmla="*/ 2147483647 h 576"/>
              <a:gd name="T18" fmla="*/ 2147483647 w 124"/>
              <a:gd name="T19" fmla="*/ 2147483647 h 5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4"/>
              <a:gd name="T31" fmla="*/ 0 h 576"/>
              <a:gd name="T32" fmla="*/ 124 w 124"/>
              <a:gd name="T33" fmla="*/ 576 h 5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4" h="576">
                <a:moveTo>
                  <a:pt x="20" y="0"/>
                </a:moveTo>
                <a:lnTo>
                  <a:pt x="0" y="66"/>
                </a:lnTo>
                <a:lnTo>
                  <a:pt x="0" y="164"/>
                </a:lnTo>
                <a:lnTo>
                  <a:pt x="20" y="248"/>
                </a:lnTo>
                <a:lnTo>
                  <a:pt x="56" y="334"/>
                </a:lnTo>
                <a:lnTo>
                  <a:pt x="98" y="392"/>
                </a:lnTo>
                <a:lnTo>
                  <a:pt x="124" y="440"/>
                </a:lnTo>
                <a:lnTo>
                  <a:pt x="110" y="504"/>
                </a:lnTo>
                <a:lnTo>
                  <a:pt x="80" y="564"/>
                </a:lnTo>
                <a:lnTo>
                  <a:pt x="68" y="576"/>
                </a:lnTo>
              </a:path>
            </a:pathLst>
          </a:custGeom>
          <a:noFill/>
          <a:ln w="73025">
            <a:solidFill>
              <a:srgbClr val="00FF99"/>
            </a:solidFill>
            <a:round/>
            <a:headEnd/>
            <a:tailEnd/>
          </a:ln>
        </p:spPr>
        <p:txBody>
          <a:bodyPr>
            <a:prstTxWarp prst="textNoShape">
              <a:avLst/>
            </a:prstTxWarp>
          </a:bodyPr>
          <a:lstStyle/>
          <a:p>
            <a:endParaRPr lang="en-US" dirty="0"/>
          </a:p>
        </p:txBody>
      </p:sp>
      <p:sp>
        <p:nvSpPr>
          <p:cNvPr id="6105116" name="Freeform 28"/>
          <p:cNvSpPr>
            <a:spLocks/>
          </p:cNvSpPr>
          <p:nvPr/>
        </p:nvSpPr>
        <p:spPr bwMode="auto">
          <a:xfrm>
            <a:off x="1905000" y="3048000"/>
            <a:ext cx="533400" cy="304800"/>
          </a:xfrm>
          <a:custGeom>
            <a:avLst/>
            <a:gdLst>
              <a:gd name="T0" fmla="*/ 0 w 336"/>
              <a:gd name="T1" fmla="*/ 2147483647 h 192"/>
              <a:gd name="T2" fmla="*/ 2147483647 w 336"/>
              <a:gd name="T3" fmla="*/ 2147483647 h 192"/>
              <a:gd name="T4" fmla="*/ 2147483647 w 336"/>
              <a:gd name="T5" fmla="*/ 2147483647 h 192"/>
              <a:gd name="T6" fmla="*/ 2147483647 w 336"/>
              <a:gd name="T7" fmla="*/ 2147483647 h 192"/>
              <a:gd name="T8" fmla="*/ 2147483647 w 336"/>
              <a:gd name="T9" fmla="*/ 2147483647 h 192"/>
              <a:gd name="T10" fmla="*/ 2147483647 w 336"/>
              <a:gd name="T11" fmla="*/ 2147483647 h 192"/>
              <a:gd name="T12" fmla="*/ 2147483647 w 336"/>
              <a:gd name="T13" fmla="*/ 2147483647 h 192"/>
              <a:gd name="T14" fmla="*/ 2147483647 w 336"/>
              <a:gd name="T15" fmla="*/ 2147483647 h 192"/>
              <a:gd name="T16" fmla="*/ 2147483647 w 336"/>
              <a:gd name="T17" fmla="*/ 2147483647 h 192"/>
              <a:gd name="T18" fmla="*/ 2147483647 w 336"/>
              <a:gd name="T19" fmla="*/ 2147483647 h 192"/>
              <a:gd name="T20" fmla="*/ 2147483647 w 336"/>
              <a:gd name="T21" fmla="*/ 2147483647 h 192"/>
              <a:gd name="T22" fmla="*/ 2147483647 w 336"/>
              <a:gd name="T23" fmla="*/ 0 h 1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6"/>
              <a:gd name="T37" fmla="*/ 0 h 192"/>
              <a:gd name="T38" fmla="*/ 336 w 336"/>
              <a:gd name="T39" fmla="*/ 192 h 1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6" h="192">
                <a:moveTo>
                  <a:pt x="0" y="192"/>
                </a:moveTo>
                <a:lnTo>
                  <a:pt x="32" y="180"/>
                </a:lnTo>
                <a:lnTo>
                  <a:pt x="68" y="176"/>
                </a:lnTo>
                <a:lnTo>
                  <a:pt x="114" y="140"/>
                </a:lnTo>
                <a:lnTo>
                  <a:pt x="158" y="138"/>
                </a:lnTo>
                <a:lnTo>
                  <a:pt x="208" y="112"/>
                </a:lnTo>
                <a:lnTo>
                  <a:pt x="206" y="82"/>
                </a:lnTo>
                <a:lnTo>
                  <a:pt x="256" y="72"/>
                </a:lnTo>
                <a:lnTo>
                  <a:pt x="280" y="48"/>
                </a:lnTo>
                <a:lnTo>
                  <a:pt x="324" y="18"/>
                </a:lnTo>
                <a:lnTo>
                  <a:pt x="336" y="12"/>
                </a:lnTo>
                <a:lnTo>
                  <a:pt x="336" y="0"/>
                </a:lnTo>
              </a:path>
            </a:pathLst>
          </a:custGeom>
          <a:noFill/>
          <a:ln w="73025">
            <a:solidFill>
              <a:srgbClr val="00FF99"/>
            </a:solidFill>
            <a:round/>
            <a:headEnd/>
            <a:tailEnd/>
          </a:ln>
        </p:spPr>
        <p:txBody>
          <a:bodyPr>
            <a:prstTxWarp prst="textNoShape">
              <a:avLst/>
            </a:prstTxWarp>
          </a:bodyPr>
          <a:lstStyle/>
          <a:p>
            <a:endParaRPr lang="en-US" dirty="0"/>
          </a:p>
        </p:txBody>
      </p:sp>
      <p:sp>
        <p:nvSpPr>
          <p:cNvPr id="26647" name="Text Box 29"/>
          <p:cNvSpPr txBox="1">
            <a:spLocks noChangeArrowheads="1"/>
          </p:cNvSpPr>
          <p:nvPr/>
        </p:nvSpPr>
        <p:spPr bwMode="auto">
          <a:xfrm>
            <a:off x="685800" y="381000"/>
            <a:ext cx="7848600" cy="523875"/>
          </a:xfrm>
          <a:prstGeom prst="rect">
            <a:avLst/>
          </a:prstGeom>
          <a:solidFill>
            <a:srgbClr val="E6E96D">
              <a:alpha val="50195"/>
            </a:srgbClr>
          </a:solidFill>
          <a:ln w="9525">
            <a:noFill/>
            <a:miter lim="800000"/>
            <a:headEnd/>
            <a:tailEnd/>
          </a:ln>
        </p:spPr>
        <p:txBody>
          <a:bodyPr>
            <a:prstTxWarp prst="textNoShape">
              <a:avLst/>
            </a:prstTxWarp>
            <a:spAutoFit/>
          </a:bodyPr>
          <a:lstStyle/>
          <a:p>
            <a:pPr algn="ctr">
              <a:spcBef>
                <a:spcPct val="50000"/>
              </a:spcBef>
            </a:pPr>
            <a:r>
              <a:rPr lang="en-US" sz="2800" dirty="0">
                <a:ea typeface="Times New Roman" charset="0"/>
                <a:cs typeface="Times New Roman" charset="0"/>
              </a:rPr>
              <a:t>Portland Metropolitan Regional Planning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6105101"/>
                                        </p:tgtEl>
                                        <p:attrNameLst>
                                          <p:attrName>style.visibility</p:attrName>
                                        </p:attrNameLst>
                                      </p:cBhvr>
                                      <p:to>
                                        <p:strVal val="visible"/>
                                      </p:to>
                                    </p:set>
                                    <p:anim calcmode="lin" valueType="num">
                                      <p:cBhvr>
                                        <p:cTn id="12" dur="500" fill="hold"/>
                                        <p:tgtEl>
                                          <p:spTgt spid="6105101"/>
                                        </p:tgtEl>
                                        <p:attrNameLst>
                                          <p:attrName>ppt_w</p:attrName>
                                        </p:attrNameLst>
                                      </p:cBhvr>
                                      <p:tavLst>
                                        <p:tav tm="0">
                                          <p:val>
                                            <p:strVal val="4*#ppt_w"/>
                                          </p:val>
                                        </p:tav>
                                        <p:tav tm="100000">
                                          <p:val>
                                            <p:strVal val="#ppt_w"/>
                                          </p:val>
                                        </p:tav>
                                      </p:tavLst>
                                    </p:anim>
                                    <p:anim calcmode="lin" valueType="num">
                                      <p:cBhvr>
                                        <p:cTn id="13" dur="500" fill="hold"/>
                                        <p:tgtEl>
                                          <p:spTgt spid="6105101"/>
                                        </p:tgtEl>
                                        <p:attrNameLst>
                                          <p:attrName>ppt_h</p:attrName>
                                        </p:attrNameLst>
                                      </p:cBhvr>
                                      <p:tavLst>
                                        <p:tav tm="0">
                                          <p:val>
                                            <p:strVal val="4*#ppt_h"/>
                                          </p:val>
                                        </p:tav>
                                        <p:tav tm="100000">
                                          <p:val>
                                            <p:strVal val="#ppt_h"/>
                                          </p:val>
                                        </p:tav>
                                      </p:tavLst>
                                    </p:anim>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6105109"/>
                                        </p:tgtEl>
                                        <p:attrNameLst>
                                          <p:attrName>style.visibility</p:attrName>
                                        </p:attrNameLst>
                                      </p:cBhvr>
                                      <p:to>
                                        <p:strVal val="visible"/>
                                      </p:to>
                                    </p:set>
                                    <p:animEffect transition="in" filter="wipe(left)">
                                      <p:cBhvr>
                                        <p:cTn id="17" dur="500"/>
                                        <p:tgtEl>
                                          <p:spTgt spid="6105109"/>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32" fill="hold" grpId="0" nodeType="clickEffect">
                                  <p:stCondLst>
                                    <p:cond delay="0"/>
                                  </p:stCondLst>
                                  <p:childTnLst>
                                    <p:set>
                                      <p:cBhvr>
                                        <p:cTn id="21" dur="1" fill="hold">
                                          <p:stCondLst>
                                            <p:cond delay="0"/>
                                          </p:stCondLst>
                                        </p:cTn>
                                        <p:tgtEl>
                                          <p:spTgt spid="6105100"/>
                                        </p:tgtEl>
                                        <p:attrNameLst>
                                          <p:attrName>style.visibility</p:attrName>
                                        </p:attrNameLst>
                                      </p:cBhvr>
                                      <p:to>
                                        <p:strVal val="visible"/>
                                      </p:to>
                                    </p:set>
                                    <p:anim calcmode="lin" valueType="num">
                                      <p:cBhvr>
                                        <p:cTn id="22" dur="500" fill="hold"/>
                                        <p:tgtEl>
                                          <p:spTgt spid="6105100"/>
                                        </p:tgtEl>
                                        <p:attrNameLst>
                                          <p:attrName>ppt_w</p:attrName>
                                        </p:attrNameLst>
                                      </p:cBhvr>
                                      <p:tavLst>
                                        <p:tav tm="0">
                                          <p:val>
                                            <p:strVal val="4*#ppt_w"/>
                                          </p:val>
                                        </p:tav>
                                        <p:tav tm="100000">
                                          <p:val>
                                            <p:strVal val="#ppt_w"/>
                                          </p:val>
                                        </p:tav>
                                      </p:tavLst>
                                    </p:anim>
                                    <p:anim calcmode="lin" valueType="num">
                                      <p:cBhvr>
                                        <p:cTn id="23" dur="500" fill="hold"/>
                                        <p:tgtEl>
                                          <p:spTgt spid="6105100"/>
                                        </p:tgtEl>
                                        <p:attrNameLst>
                                          <p:attrName>ppt_h</p:attrName>
                                        </p:attrNameLst>
                                      </p:cBhvr>
                                      <p:tavLst>
                                        <p:tav tm="0">
                                          <p:val>
                                            <p:strVal val="4*#ppt_h"/>
                                          </p:val>
                                        </p:tav>
                                        <p:tav tm="100000">
                                          <p:val>
                                            <p:strVal val="#ppt_h"/>
                                          </p:val>
                                        </p:tav>
                                      </p:tavLst>
                                    </p:anim>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6105108"/>
                                        </p:tgtEl>
                                        <p:attrNameLst>
                                          <p:attrName>style.visibility</p:attrName>
                                        </p:attrNameLst>
                                      </p:cBhvr>
                                      <p:to>
                                        <p:strVal val="visible"/>
                                      </p:to>
                                    </p:set>
                                    <p:animEffect transition="in" filter="wipe(left)">
                                      <p:cBhvr>
                                        <p:cTn id="27" dur="500"/>
                                        <p:tgtEl>
                                          <p:spTgt spid="6105108"/>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grpId="0" nodeType="clickEffect">
                                  <p:stCondLst>
                                    <p:cond delay="0"/>
                                  </p:stCondLst>
                                  <p:childTnLst>
                                    <p:set>
                                      <p:cBhvr>
                                        <p:cTn id="31" dur="1" fill="hold">
                                          <p:stCondLst>
                                            <p:cond delay="0"/>
                                          </p:stCondLst>
                                        </p:cTn>
                                        <p:tgtEl>
                                          <p:spTgt spid="6105099"/>
                                        </p:tgtEl>
                                        <p:attrNameLst>
                                          <p:attrName>style.visibility</p:attrName>
                                        </p:attrNameLst>
                                      </p:cBhvr>
                                      <p:to>
                                        <p:strVal val="visible"/>
                                      </p:to>
                                    </p:set>
                                    <p:anim calcmode="lin" valueType="num">
                                      <p:cBhvr>
                                        <p:cTn id="32" dur="500" fill="hold"/>
                                        <p:tgtEl>
                                          <p:spTgt spid="6105099"/>
                                        </p:tgtEl>
                                        <p:attrNameLst>
                                          <p:attrName>ppt_w</p:attrName>
                                        </p:attrNameLst>
                                      </p:cBhvr>
                                      <p:tavLst>
                                        <p:tav tm="0">
                                          <p:val>
                                            <p:strVal val="4*#ppt_w"/>
                                          </p:val>
                                        </p:tav>
                                        <p:tav tm="100000">
                                          <p:val>
                                            <p:strVal val="#ppt_w"/>
                                          </p:val>
                                        </p:tav>
                                      </p:tavLst>
                                    </p:anim>
                                    <p:anim calcmode="lin" valueType="num">
                                      <p:cBhvr>
                                        <p:cTn id="33" dur="500" fill="hold"/>
                                        <p:tgtEl>
                                          <p:spTgt spid="6105099"/>
                                        </p:tgtEl>
                                        <p:attrNameLst>
                                          <p:attrName>ppt_h</p:attrName>
                                        </p:attrNameLst>
                                      </p:cBhvr>
                                      <p:tavLst>
                                        <p:tav tm="0">
                                          <p:val>
                                            <p:strVal val="4*#ppt_h"/>
                                          </p:val>
                                        </p:tav>
                                        <p:tav tm="100000">
                                          <p:val>
                                            <p:strVal val="#ppt_h"/>
                                          </p:val>
                                        </p:tav>
                                      </p:tavLst>
                                    </p:anim>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6105110"/>
                                        </p:tgtEl>
                                        <p:attrNameLst>
                                          <p:attrName>style.visibility</p:attrName>
                                        </p:attrNameLst>
                                      </p:cBhvr>
                                      <p:to>
                                        <p:strVal val="visible"/>
                                      </p:to>
                                    </p:set>
                                    <p:animEffect transition="in" filter="wipe(left)">
                                      <p:cBhvr>
                                        <p:cTn id="37" dur="500"/>
                                        <p:tgtEl>
                                          <p:spTgt spid="6105110"/>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6105111"/>
                                        </p:tgtEl>
                                        <p:attrNameLst>
                                          <p:attrName>style.visibility</p:attrName>
                                        </p:attrNameLst>
                                      </p:cBhvr>
                                      <p:to>
                                        <p:strVal val="visible"/>
                                      </p:to>
                                    </p:set>
                                    <p:anim calcmode="lin" valueType="num">
                                      <p:cBhvr>
                                        <p:cTn id="42" dur="500" fill="hold"/>
                                        <p:tgtEl>
                                          <p:spTgt spid="6105111"/>
                                        </p:tgtEl>
                                        <p:attrNameLst>
                                          <p:attrName>ppt_w</p:attrName>
                                        </p:attrNameLst>
                                      </p:cBhvr>
                                      <p:tavLst>
                                        <p:tav tm="0">
                                          <p:val>
                                            <p:fltVal val="0"/>
                                          </p:val>
                                        </p:tav>
                                        <p:tav tm="100000">
                                          <p:val>
                                            <p:strVal val="#ppt_w"/>
                                          </p:val>
                                        </p:tav>
                                      </p:tavLst>
                                    </p:anim>
                                    <p:anim calcmode="lin" valueType="num">
                                      <p:cBhvr>
                                        <p:cTn id="43" dur="500" fill="hold"/>
                                        <p:tgtEl>
                                          <p:spTgt spid="6105111"/>
                                        </p:tgtEl>
                                        <p:attrNameLst>
                                          <p:attrName>ppt_h</p:attrName>
                                        </p:attrNameLst>
                                      </p:cBhvr>
                                      <p:tavLst>
                                        <p:tav tm="0">
                                          <p:val>
                                            <p:strVal val="#ppt_h"/>
                                          </p:val>
                                        </p:tav>
                                        <p:tav tm="100000">
                                          <p:val>
                                            <p:strVal val="#ppt_h"/>
                                          </p:val>
                                        </p:tav>
                                      </p:tavLst>
                                    </p:anim>
                                  </p:childTnLst>
                                </p:cTn>
                              </p:par>
                            </p:childTnLst>
                          </p:cTn>
                        </p:par>
                        <p:par>
                          <p:cTn id="44" fill="hold">
                            <p:stCondLst>
                              <p:cond delay="500"/>
                            </p:stCondLst>
                            <p:childTnLst>
                              <p:par>
                                <p:cTn id="45" presetID="22" presetClass="entr" presetSubtype="4" fill="hold" grpId="0" nodeType="afterEffect">
                                  <p:stCondLst>
                                    <p:cond delay="0"/>
                                  </p:stCondLst>
                                  <p:childTnLst>
                                    <p:set>
                                      <p:cBhvr>
                                        <p:cTn id="46" dur="1" fill="hold">
                                          <p:stCondLst>
                                            <p:cond delay="0"/>
                                          </p:stCondLst>
                                        </p:cTn>
                                        <p:tgtEl>
                                          <p:spTgt spid="6105102"/>
                                        </p:tgtEl>
                                        <p:attrNameLst>
                                          <p:attrName>style.visibility</p:attrName>
                                        </p:attrNameLst>
                                      </p:cBhvr>
                                      <p:to>
                                        <p:strVal val="visible"/>
                                      </p:to>
                                    </p:set>
                                    <p:animEffect transition="in" filter="wipe(down)">
                                      <p:cBhvr>
                                        <p:cTn id="47" dur="500"/>
                                        <p:tgtEl>
                                          <p:spTgt spid="6105102"/>
                                        </p:tgtEl>
                                      </p:cBhvr>
                                    </p:animEffect>
                                  </p:childTnLst>
                                </p:cTn>
                              </p:par>
                            </p:childTnLst>
                          </p:cTn>
                        </p:par>
                        <p:par>
                          <p:cTn id="48" fill="hold">
                            <p:stCondLst>
                              <p:cond delay="1000"/>
                            </p:stCondLst>
                            <p:childTnLst>
                              <p:par>
                                <p:cTn id="49" presetID="1" presetClass="entr" presetSubtype="0" fill="hold" grpId="0" nodeType="afterEffect">
                                  <p:stCondLst>
                                    <p:cond delay="0"/>
                                  </p:stCondLst>
                                  <p:childTnLst>
                                    <p:set>
                                      <p:cBhvr>
                                        <p:cTn id="50" dur="1" fill="hold">
                                          <p:stCondLst>
                                            <p:cond delay="499"/>
                                          </p:stCondLst>
                                        </p:cTn>
                                        <p:tgtEl>
                                          <p:spTgt spid="6105105"/>
                                        </p:tgtEl>
                                        <p:attrNameLst>
                                          <p:attrName>style.visibility</p:attrName>
                                        </p:attrNameLst>
                                      </p:cBhvr>
                                      <p:to>
                                        <p:strVal val="visible"/>
                                      </p:to>
                                    </p:set>
                                  </p:childTnLst>
                                </p:cTn>
                              </p:par>
                            </p:childTnLst>
                          </p:cTn>
                        </p:par>
                        <p:par>
                          <p:cTn id="51" fill="hold">
                            <p:stCondLst>
                              <p:cond delay="1500"/>
                            </p:stCondLst>
                            <p:childTnLst>
                              <p:par>
                                <p:cTn id="52" presetID="1" presetClass="entr" presetSubtype="0" fill="hold" grpId="0" nodeType="afterEffect">
                                  <p:stCondLst>
                                    <p:cond delay="0"/>
                                  </p:stCondLst>
                                  <p:childTnLst>
                                    <p:set>
                                      <p:cBhvr>
                                        <p:cTn id="53" dur="1" fill="hold">
                                          <p:stCondLst>
                                            <p:cond delay="499"/>
                                          </p:stCondLst>
                                        </p:cTn>
                                        <p:tgtEl>
                                          <p:spTgt spid="6105104"/>
                                        </p:tgtEl>
                                        <p:attrNameLst>
                                          <p:attrName>style.visibility</p:attrName>
                                        </p:attrNameLst>
                                      </p:cBhvr>
                                      <p:to>
                                        <p:strVal val="visible"/>
                                      </p:to>
                                    </p:set>
                                  </p:childTnLst>
                                </p:cTn>
                              </p:par>
                            </p:childTnLst>
                          </p:cTn>
                        </p:par>
                        <p:par>
                          <p:cTn id="54" fill="hold">
                            <p:stCondLst>
                              <p:cond delay="2000"/>
                            </p:stCondLst>
                            <p:childTnLst>
                              <p:par>
                                <p:cTn id="55" presetID="1" presetClass="entr" presetSubtype="0" fill="hold" grpId="0" nodeType="afterEffect">
                                  <p:stCondLst>
                                    <p:cond delay="0"/>
                                  </p:stCondLst>
                                  <p:childTnLst>
                                    <p:set>
                                      <p:cBhvr>
                                        <p:cTn id="56" dur="1" fill="hold">
                                          <p:stCondLst>
                                            <p:cond delay="499"/>
                                          </p:stCondLst>
                                        </p:cTn>
                                        <p:tgtEl>
                                          <p:spTgt spid="6105106"/>
                                        </p:tgtEl>
                                        <p:attrNameLst>
                                          <p:attrName>style.visibility</p:attrName>
                                        </p:attrNameLst>
                                      </p:cBhvr>
                                      <p:to>
                                        <p:strVal val="visible"/>
                                      </p:to>
                                    </p:set>
                                  </p:childTnLst>
                                </p:cTn>
                              </p:par>
                            </p:childTnLst>
                          </p:cTn>
                        </p:par>
                        <p:par>
                          <p:cTn id="57" fill="hold">
                            <p:stCondLst>
                              <p:cond delay="2500"/>
                            </p:stCondLst>
                            <p:childTnLst>
                              <p:par>
                                <p:cTn id="58" presetID="1" presetClass="entr" presetSubtype="0" fill="hold" grpId="0" nodeType="afterEffect">
                                  <p:stCondLst>
                                    <p:cond delay="0"/>
                                  </p:stCondLst>
                                  <p:childTnLst>
                                    <p:set>
                                      <p:cBhvr>
                                        <p:cTn id="59" dur="1" fill="hold">
                                          <p:stCondLst>
                                            <p:cond delay="499"/>
                                          </p:stCondLst>
                                        </p:cTn>
                                        <p:tgtEl>
                                          <p:spTgt spid="6105103"/>
                                        </p:tgtEl>
                                        <p:attrNameLst>
                                          <p:attrName>style.visibility</p:attrName>
                                        </p:attrNameLst>
                                      </p:cBhvr>
                                      <p:to>
                                        <p:strVal val="visible"/>
                                      </p:to>
                                    </p:set>
                                  </p:childTnLst>
                                </p:cTn>
                              </p:par>
                            </p:childTnLst>
                          </p:cTn>
                        </p:par>
                        <p:par>
                          <p:cTn id="60" fill="hold">
                            <p:stCondLst>
                              <p:cond delay="3000"/>
                            </p:stCondLst>
                            <p:childTnLst>
                              <p:par>
                                <p:cTn id="61" presetID="22" presetClass="entr" presetSubtype="8" fill="hold" grpId="0" nodeType="afterEffect">
                                  <p:stCondLst>
                                    <p:cond delay="0"/>
                                  </p:stCondLst>
                                  <p:childTnLst>
                                    <p:set>
                                      <p:cBhvr>
                                        <p:cTn id="62" dur="1" fill="hold">
                                          <p:stCondLst>
                                            <p:cond delay="0"/>
                                          </p:stCondLst>
                                        </p:cTn>
                                        <p:tgtEl>
                                          <p:spTgt spid="6105107"/>
                                        </p:tgtEl>
                                        <p:attrNameLst>
                                          <p:attrName>style.visibility</p:attrName>
                                        </p:attrNameLst>
                                      </p:cBhvr>
                                      <p:to>
                                        <p:strVal val="visible"/>
                                      </p:to>
                                    </p:set>
                                    <p:animEffect transition="in" filter="wipe(left)">
                                      <p:cBhvr>
                                        <p:cTn id="63" dur="500"/>
                                        <p:tgtEl>
                                          <p:spTgt spid="610510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6105114"/>
                                        </p:tgtEl>
                                        <p:attrNameLst>
                                          <p:attrName>style.visibility</p:attrName>
                                        </p:attrNameLst>
                                      </p:cBhvr>
                                      <p:to>
                                        <p:strVal val="visible"/>
                                      </p:to>
                                    </p:set>
                                    <p:animEffect transition="in" filter="wipe(up)">
                                      <p:cBhvr>
                                        <p:cTn id="68" dur="500"/>
                                        <p:tgtEl>
                                          <p:spTgt spid="6105114"/>
                                        </p:tgtEl>
                                      </p:cBhvr>
                                    </p:animEffect>
                                  </p:childTnLst>
                                </p:cTn>
                              </p:par>
                            </p:childTnLst>
                          </p:cTn>
                        </p:par>
                        <p:par>
                          <p:cTn id="69" fill="hold">
                            <p:stCondLst>
                              <p:cond delay="500"/>
                            </p:stCondLst>
                            <p:childTnLst>
                              <p:par>
                                <p:cTn id="70" presetID="22" presetClass="entr" presetSubtype="1" fill="hold" grpId="0" nodeType="afterEffect">
                                  <p:stCondLst>
                                    <p:cond delay="0"/>
                                  </p:stCondLst>
                                  <p:childTnLst>
                                    <p:set>
                                      <p:cBhvr>
                                        <p:cTn id="71" dur="1" fill="hold">
                                          <p:stCondLst>
                                            <p:cond delay="0"/>
                                          </p:stCondLst>
                                        </p:cTn>
                                        <p:tgtEl>
                                          <p:spTgt spid="6105116"/>
                                        </p:tgtEl>
                                        <p:attrNameLst>
                                          <p:attrName>style.visibility</p:attrName>
                                        </p:attrNameLst>
                                      </p:cBhvr>
                                      <p:to>
                                        <p:strVal val="visible"/>
                                      </p:to>
                                    </p:set>
                                    <p:animEffect transition="in" filter="wipe(up)">
                                      <p:cBhvr>
                                        <p:cTn id="72" dur="500"/>
                                        <p:tgtEl>
                                          <p:spTgt spid="6105116"/>
                                        </p:tgtEl>
                                      </p:cBhvr>
                                    </p:animEffect>
                                  </p:childTnLst>
                                </p:cTn>
                              </p:par>
                            </p:childTnLst>
                          </p:cTn>
                        </p:par>
                        <p:par>
                          <p:cTn id="73" fill="hold">
                            <p:stCondLst>
                              <p:cond delay="1000"/>
                            </p:stCondLst>
                            <p:childTnLst>
                              <p:par>
                                <p:cTn id="74" presetID="22" presetClass="entr" presetSubtype="1" fill="hold" grpId="0" nodeType="afterEffect">
                                  <p:stCondLst>
                                    <p:cond delay="0"/>
                                  </p:stCondLst>
                                  <p:childTnLst>
                                    <p:set>
                                      <p:cBhvr>
                                        <p:cTn id="75" dur="1" fill="hold">
                                          <p:stCondLst>
                                            <p:cond delay="0"/>
                                          </p:stCondLst>
                                        </p:cTn>
                                        <p:tgtEl>
                                          <p:spTgt spid="6105115"/>
                                        </p:tgtEl>
                                        <p:attrNameLst>
                                          <p:attrName>style.visibility</p:attrName>
                                        </p:attrNameLst>
                                      </p:cBhvr>
                                      <p:to>
                                        <p:strVal val="visible"/>
                                      </p:to>
                                    </p:set>
                                    <p:animEffect transition="in" filter="wipe(up)">
                                      <p:cBhvr>
                                        <p:cTn id="76" dur="500"/>
                                        <p:tgtEl>
                                          <p:spTgt spid="6105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5099" grpId="0" animBg="1"/>
      <p:bldP spid="6105100" grpId="0" animBg="1"/>
      <p:bldP spid="6105101" grpId="0" animBg="1"/>
      <p:bldP spid="6105102" grpId="0" animBg="1"/>
      <p:bldP spid="6105103" grpId="0" animBg="1"/>
      <p:bldP spid="6105104" grpId="0" animBg="1"/>
      <p:bldP spid="6105105" grpId="0" animBg="1"/>
      <p:bldP spid="6105106" grpId="0" animBg="1"/>
      <p:bldP spid="6105107" grpId="0" animBg="1"/>
      <p:bldP spid="6105111" grpId="0" autoUpdateAnimBg="0"/>
      <p:bldP spid="6105114" grpId="0" autoUpdateAnimBg="0"/>
      <p:bldP spid="6105115" grpId="0" animBg="1"/>
      <p:bldP spid="6105116" grpId="0" animBg="1"/>
    </p:bld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dx_ugb.jpg"/>
          <p:cNvPicPr>
            <a:picLocks noGrp="1" noChangeAspect="1"/>
          </p:cNvPicPr>
          <p:nvPr>
            <p:ph idx="1"/>
          </p:nvPr>
        </p:nvPicPr>
        <p:blipFill>
          <a:blip r:embed="rId2"/>
          <a:srcRect l="-27507" r="-27507"/>
          <a:stretch>
            <a:fillRect/>
          </a:stretch>
        </p:blipFill>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2050" descr="npo000007"/>
          <p:cNvPicPr>
            <a:picLocks noChangeAspect="1" noChangeArrowheads="1"/>
          </p:cNvPicPr>
          <p:nvPr/>
        </p:nvPicPr>
        <p:blipFill>
          <a:blip r:embed="rId2"/>
          <a:srcRect/>
          <a:stretch>
            <a:fillRect/>
          </a:stretch>
        </p:blipFill>
        <p:spPr bwMode="auto">
          <a:xfrm>
            <a:off x="1981200" y="2362200"/>
            <a:ext cx="5029200" cy="3646488"/>
          </a:xfrm>
          <a:prstGeom prst="rect">
            <a:avLst/>
          </a:prstGeom>
          <a:noFill/>
          <a:ln w="6350">
            <a:solidFill>
              <a:schemeClr val="tx1"/>
            </a:solidFill>
            <a:miter lim="800000"/>
            <a:headEnd/>
            <a:tailEnd/>
          </a:ln>
        </p:spPr>
      </p:pic>
      <p:sp>
        <p:nvSpPr>
          <p:cNvPr id="22531" name="Rectangle 3"/>
          <p:cNvSpPr>
            <a:spLocks noChangeArrowheads="1"/>
          </p:cNvSpPr>
          <p:nvPr/>
        </p:nvSpPr>
        <p:spPr bwMode="auto">
          <a:xfrm>
            <a:off x="1447800" y="685800"/>
            <a:ext cx="6400800" cy="1200150"/>
          </a:xfrm>
          <a:prstGeom prst="rect">
            <a:avLst/>
          </a:prstGeom>
          <a:noFill/>
          <a:ln w="9525">
            <a:noFill/>
            <a:miter lim="800000"/>
            <a:headEnd/>
            <a:tailEnd/>
          </a:ln>
        </p:spPr>
        <p:txBody>
          <a:bodyPr>
            <a:prstTxWarp prst="textNoShape">
              <a:avLst/>
            </a:prstTxWarp>
            <a:spAutoFit/>
          </a:bodyPr>
          <a:lstStyle/>
          <a:p>
            <a:r>
              <a:rPr lang="en-US" sz="3600" b="1" dirty="0">
                <a:latin typeface="Tempus Sans ITC" pitchFamily="82" charset="0"/>
              </a:rPr>
              <a:t>Farm and Forest Protection—Urban Growth Boundary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z="3600" dirty="0" smtClean="0"/>
              <a:t>Place Matters</a:t>
            </a:r>
            <a:endParaRPr lang="en-US" sz="3600" dirty="0"/>
          </a:p>
        </p:txBody>
      </p:sp>
      <p:sp>
        <p:nvSpPr>
          <p:cNvPr id="30723" name="Rectangle 3"/>
          <p:cNvSpPr>
            <a:spLocks noGrp="1" noChangeArrowheads="1"/>
          </p:cNvSpPr>
          <p:nvPr>
            <p:ph type="body" idx="1"/>
          </p:nvPr>
        </p:nvSpPr>
        <p:spPr/>
        <p:txBody>
          <a:bodyPr/>
          <a:lstStyle/>
          <a:p>
            <a:pPr eaLnBrk="1" hangingPunct="1"/>
            <a:r>
              <a:rPr lang="en-US" sz="2800" dirty="0"/>
              <a:t>We are urbanizing. In 25 years 2/3 of us will live in cities (worldwide)</a:t>
            </a:r>
          </a:p>
          <a:p>
            <a:pPr eaLnBrk="1" hangingPunct="1"/>
            <a:r>
              <a:rPr lang="en-US" sz="2800" dirty="0"/>
              <a:t>Many of us live in placeless world</a:t>
            </a:r>
          </a:p>
          <a:p>
            <a:pPr eaLnBrk="1" hangingPunct="1"/>
            <a:r>
              <a:rPr lang="en-US" sz="2800" dirty="0"/>
              <a:t>Place is physical, cultural, social and mental</a:t>
            </a:r>
          </a:p>
          <a:p>
            <a:pPr eaLnBrk="1" hangingPunct="1"/>
            <a:r>
              <a:rPr lang="en-US" sz="2800" dirty="0"/>
              <a:t>All places have some risk and hazards</a:t>
            </a:r>
          </a:p>
          <a:p>
            <a:pPr lvl="1" eaLnBrk="1" hangingPunct="1"/>
            <a:r>
              <a:rPr lang="en-US" sz="2400" dirty="0"/>
              <a:t>Physical, social, and psychological</a:t>
            </a:r>
          </a:p>
          <a:p>
            <a:pPr eaLnBrk="1" hangingPunct="1"/>
            <a:r>
              <a:rPr lang="en-US" sz="2800" dirty="0"/>
              <a:t>Place does matter, more for some than others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dirty="0"/>
              <a:t>Ecologies of Disadvantage</a:t>
            </a:r>
          </a:p>
        </p:txBody>
      </p:sp>
      <p:sp>
        <p:nvSpPr>
          <p:cNvPr id="32771" name="Rectangle 3"/>
          <p:cNvSpPr>
            <a:spLocks noGrp="1" noChangeArrowheads="1"/>
          </p:cNvSpPr>
          <p:nvPr>
            <p:ph type="body" idx="1"/>
          </p:nvPr>
        </p:nvSpPr>
        <p:spPr/>
        <p:txBody>
          <a:bodyPr/>
          <a:lstStyle/>
          <a:p>
            <a:pPr eaLnBrk="1" hangingPunct="1"/>
            <a:r>
              <a:rPr lang="en-US" dirty="0"/>
              <a:t>Being in the </a:t>
            </a:r>
            <a:r>
              <a:rPr lang="en-US" i="1" dirty="0"/>
              <a:t>wrong place</a:t>
            </a:r>
            <a:r>
              <a:rPr lang="en-US" dirty="0"/>
              <a:t> may be a function of social structure</a:t>
            </a:r>
          </a:p>
          <a:p>
            <a:pPr eaLnBrk="1" hangingPunct="1"/>
            <a:r>
              <a:rPr lang="en-US" dirty="0"/>
              <a:t>While placeless, some of us live in Medieval-like gated or walled </a:t>
            </a:r>
            <a:r>
              <a:rPr lang="en-US" dirty="0" smtClean="0"/>
              <a:t>communities</a:t>
            </a:r>
          </a:p>
          <a:p>
            <a:pPr eaLnBrk="1" hangingPunct="1"/>
            <a:r>
              <a:rPr lang="en-US" dirty="0" smtClean="0"/>
              <a:t>Environmental Justice</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z="3600"/>
              <a:t>Characteristics of urban Social Life</a:t>
            </a:r>
            <a:endParaRPr lang="en-US"/>
          </a:p>
        </p:txBody>
      </p:sp>
      <p:sp>
        <p:nvSpPr>
          <p:cNvPr id="38915" name="Rectangle 3"/>
          <p:cNvSpPr>
            <a:spLocks noGrp="1" noChangeArrowheads="1"/>
          </p:cNvSpPr>
          <p:nvPr>
            <p:ph type="body" idx="1"/>
          </p:nvPr>
        </p:nvSpPr>
        <p:spPr/>
        <p:txBody>
          <a:bodyPr/>
          <a:lstStyle/>
          <a:p>
            <a:pPr eaLnBrk="1" hangingPunct="1"/>
            <a:r>
              <a:rPr lang="en-US"/>
              <a:t>More separation between private and public life</a:t>
            </a:r>
          </a:p>
          <a:p>
            <a:pPr eaLnBrk="1" hangingPunct="1"/>
            <a:r>
              <a:rPr lang="en-US"/>
              <a:t>More separation also in private homes</a:t>
            </a:r>
          </a:p>
          <a:p>
            <a:pPr eaLnBrk="1" hangingPunct="1"/>
            <a:r>
              <a:rPr lang="en-US"/>
              <a:t>Growth of individualism at expense of intergroup tolerance and public civility</a:t>
            </a:r>
          </a:p>
          <a:p>
            <a:pPr eaLnBrk="1" hangingPunct="1"/>
            <a:r>
              <a:rPr lang="en-US"/>
              <a:t>Americans spend less than 1 hour outdoor everyday</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dirty="0" smtClean="0"/>
              <a:t>Frank: Chapter three</a:t>
            </a:r>
            <a:endParaRPr lang="en-US" dirty="0"/>
          </a:p>
        </p:txBody>
      </p:sp>
      <p:sp>
        <p:nvSpPr>
          <p:cNvPr id="116739" name="Rectangle 3"/>
          <p:cNvSpPr>
            <a:spLocks noGrp="1" noChangeArrowheads="1"/>
          </p:cNvSpPr>
          <p:nvPr>
            <p:ph type="body" idx="1"/>
          </p:nvPr>
        </p:nvSpPr>
        <p:spPr/>
        <p:txBody>
          <a:bodyPr/>
          <a:lstStyle/>
          <a:p>
            <a:pPr eaLnBrk="1" hangingPunct="1">
              <a:lnSpc>
                <a:spcPct val="90000"/>
              </a:lnSpc>
            </a:pPr>
            <a:r>
              <a:rPr lang="en-US" sz="2000" dirty="0">
                <a:latin typeface="Helvetica" charset="0"/>
              </a:rPr>
              <a:t>Some of the most prevalent forms of disease today can be prevented or at least lessened through moderate physical activity</a:t>
            </a:r>
          </a:p>
          <a:p>
            <a:pPr eaLnBrk="1" hangingPunct="1">
              <a:lnSpc>
                <a:spcPct val="90000"/>
              </a:lnSpc>
            </a:pPr>
            <a:r>
              <a:rPr lang="en-US" sz="2000" dirty="0">
                <a:latin typeface="Helvetica" charset="0"/>
              </a:rPr>
              <a:t>Surgeon general 1996--moderate activities like walking and biking can have significant health outcomes</a:t>
            </a:r>
          </a:p>
          <a:p>
            <a:pPr eaLnBrk="1" hangingPunct="1">
              <a:lnSpc>
                <a:spcPct val="90000"/>
              </a:lnSpc>
            </a:pPr>
            <a:r>
              <a:rPr lang="en-US" sz="2000" dirty="0">
                <a:latin typeface="Helvetica" charset="0"/>
              </a:rPr>
              <a:t>But only 1 in 3 adults (USA) engages in regular, sustained exercise to meet the public health recommendations</a:t>
            </a:r>
          </a:p>
          <a:p>
            <a:pPr eaLnBrk="1" hangingPunct="1">
              <a:lnSpc>
                <a:spcPct val="90000"/>
              </a:lnSpc>
            </a:pPr>
            <a:r>
              <a:rPr lang="en-US" sz="2000" dirty="0">
                <a:latin typeface="Helvetica" charset="0"/>
              </a:rPr>
              <a:t>Structured physical regimes may have better effect on health, but are also more difficult for people to maintain</a:t>
            </a:r>
          </a:p>
          <a:p>
            <a:pPr eaLnBrk="1" hangingPunct="1">
              <a:lnSpc>
                <a:spcPct val="90000"/>
              </a:lnSpc>
            </a:pPr>
            <a:r>
              <a:rPr lang="en-US" sz="2000" dirty="0">
                <a:latin typeface="Helvetica" charset="0"/>
              </a:rPr>
              <a:t>Small interventions can help--stairs instead of elevators, safe biking to school, etc.</a:t>
            </a:r>
          </a:p>
          <a:p>
            <a:pPr eaLnBrk="1" hangingPunct="1">
              <a:lnSpc>
                <a:spcPct val="90000"/>
              </a:lnSpc>
            </a:pPr>
            <a:r>
              <a:rPr lang="en-US" sz="2000" dirty="0">
                <a:latin typeface="Helvetica" charset="0"/>
              </a:rPr>
              <a:t>People more likely to continue long term with moderate interventions, esp. ones that also have practical outcomes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Frank, chapter Four: Physical Activity</a:t>
            </a:r>
            <a:endParaRPr lang="en-US" sz="3600" dirty="0"/>
          </a:p>
        </p:txBody>
      </p:sp>
      <p:sp>
        <p:nvSpPr>
          <p:cNvPr id="3" name="Content Placeholder 2"/>
          <p:cNvSpPr>
            <a:spLocks noGrp="1"/>
          </p:cNvSpPr>
          <p:nvPr>
            <p:ph idx="1"/>
          </p:nvPr>
        </p:nvSpPr>
        <p:spPr/>
        <p:txBody>
          <a:bodyPr/>
          <a:lstStyle/>
          <a:p>
            <a:r>
              <a:rPr lang="en-US" sz="2400" dirty="0" smtClean="0"/>
              <a:t>Older parts of cities often better but safety may be factor</a:t>
            </a:r>
          </a:p>
          <a:p>
            <a:r>
              <a:rPr lang="en-US" sz="2400" dirty="0" smtClean="0"/>
              <a:t>Utilitarian exercise may be best</a:t>
            </a:r>
          </a:p>
          <a:p>
            <a:r>
              <a:rPr lang="en-US" sz="2400" dirty="0" smtClean="0"/>
              <a:t>Auto domination: 84% of all trips; in Italy its only 25%</a:t>
            </a:r>
          </a:p>
          <a:p>
            <a:r>
              <a:rPr lang="en-US" sz="2400" dirty="0" smtClean="0"/>
              <a:t>Non-motorists tend to be younger, less educated and poorer and more likely to be employed or live in urbanized areas</a:t>
            </a:r>
          </a:p>
          <a:p>
            <a:r>
              <a:rPr lang="en-US" sz="2400" dirty="0" smtClean="0"/>
              <a:t>Surveys show there is a gap between how people travel in USA (car) and what they would like to do</a:t>
            </a:r>
            <a:endParaRPr lang="en-US" sz="2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t>The costs of privatization </a:t>
            </a:r>
            <a:br>
              <a:rPr lang="en-US"/>
            </a:br>
            <a:r>
              <a:rPr lang="en-US" sz="2400"/>
              <a:t>(Fortress America article)</a:t>
            </a:r>
            <a:endParaRPr lang="en-US"/>
          </a:p>
        </p:txBody>
      </p:sp>
      <p:sp>
        <p:nvSpPr>
          <p:cNvPr id="37891" name="Rectangle 3"/>
          <p:cNvSpPr>
            <a:spLocks noGrp="1" noChangeArrowheads="1"/>
          </p:cNvSpPr>
          <p:nvPr>
            <p:ph type="body" idx="1"/>
          </p:nvPr>
        </p:nvSpPr>
        <p:spPr/>
        <p:txBody>
          <a:bodyPr/>
          <a:lstStyle/>
          <a:p>
            <a:pPr eaLnBrk="1" hangingPunct="1"/>
            <a:r>
              <a:rPr lang="en-US">
                <a:latin typeface="Helvetica" charset="0"/>
              </a:rPr>
              <a:t>Society has promoted growth of individualism at expense of inter-group tolerance and public civility.</a:t>
            </a:r>
          </a:p>
          <a:p>
            <a:pPr eaLnBrk="1" hangingPunct="1"/>
            <a:r>
              <a:rPr lang="en-US">
                <a:latin typeface="Helvetica" charset="0"/>
              </a:rPr>
              <a:t>what can happen is that segregated communities are created that have limited capacity to bridge to other communities and political power, while being able to take care of each other.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dirty="0" smtClean="0"/>
              <a:t>Special Needs: Elderly</a:t>
            </a:r>
            <a:endParaRPr lang="en-US" dirty="0"/>
          </a:p>
        </p:txBody>
      </p:sp>
      <p:sp>
        <p:nvSpPr>
          <p:cNvPr id="139267" name="Rectangle 3"/>
          <p:cNvSpPr>
            <a:spLocks noGrp="1" noChangeArrowheads="1"/>
          </p:cNvSpPr>
          <p:nvPr>
            <p:ph type="body" idx="1"/>
          </p:nvPr>
        </p:nvSpPr>
        <p:spPr/>
        <p:txBody>
          <a:bodyPr/>
          <a:lstStyle/>
          <a:p>
            <a:pPr eaLnBrk="1" hangingPunct="1"/>
            <a:r>
              <a:rPr lang="en-US" dirty="0">
                <a:latin typeface="Helvetica" charset="0"/>
              </a:rPr>
              <a:t>walking important exercise for elderly and can be important social one as well</a:t>
            </a:r>
          </a:p>
          <a:p>
            <a:pPr eaLnBrk="1" hangingPunct="1"/>
            <a:r>
              <a:rPr lang="en-US" dirty="0">
                <a:latin typeface="Helvetica" charset="0"/>
              </a:rPr>
              <a:t>Elder use cars because of safety concerns and in suburban areas not practical for utilitarian trips</a:t>
            </a:r>
          </a:p>
          <a:p>
            <a:pPr eaLnBrk="1" hangingPunct="1"/>
            <a:r>
              <a:rPr lang="en-US" dirty="0">
                <a:latin typeface="Helvetica" charset="0"/>
              </a:rPr>
              <a:t>in some other countries the elder do make more use of walking </a:t>
            </a:r>
            <a:r>
              <a:rPr lang="en-US" dirty="0">
                <a:latin typeface="Helvetica" charset="0"/>
                <a:hlinkClick r:id="rId3" action="ppaction://hlinkfile"/>
              </a:rPr>
              <a:t>(chart)</a:t>
            </a:r>
            <a:endParaRPr lang="en-US" dirty="0">
              <a:latin typeface="Helvetica"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dirty="0" smtClean="0"/>
              <a:t>Special Needs: Children</a:t>
            </a:r>
            <a:endParaRPr lang="en-US" dirty="0"/>
          </a:p>
        </p:txBody>
      </p:sp>
      <p:sp>
        <p:nvSpPr>
          <p:cNvPr id="137219" name="Rectangle 3"/>
          <p:cNvSpPr>
            <a:spLocks noGrp="1" noChangeArrowheads="1"/>
          </p:cNvSpPr>
          <p:nvPr>
            <p:ph type="body" idx="1"/>
          </p:nvPr>
        </p:nvSpPr>
        <p:spPr/>
        <p:txBody>
          <a:bodyPr/>
          <a:lstStyle/>
          <a:p>
            <a:pPr eaLnBrk="1" hangingPunct="1">
              <a:lnSpc>
                <a:spcPct val="90000"/>
              </a:lnSpc>
            </a:pPr>
            <a:r>
              <a:rPr lang="en-US" sz="2400" dirty="0">
                <a:latin typeface="Helvetica" charset="0"/>
              </a:rPr>
              <a:t>nearly 40% of all high school seniors do not meet health guidelines for physical activity, down from 9th graders (72%)</a:t>
            </a:r>
          </a:p>
          <a:p>
            <a:pPr eaLnBrk="1" hangingPunct="1">
              <a:lnSpc>
                <a:spcPct val="90000"/>
              </a:lnSpc>
            </a:pPr>
            <a:r>
              <a:rPr lang="en-US" sz="2400" dirty="0">
                <a:latin typeface="Helvetica" charset="0"/>
              </a:rPr>
              <a:t>children today don't walk to school, 10% down from almost half 30 years ago</a:t>
            </a:r>
          </a:p>
          <a:p>
            <a:pPr eaLnBrk="1" hangingPunct="1">
              <a:lnSpc>
                <a:spcPct val="90000"/>
              </a:lnSpc>
            </a:pPr>
            <a:r>
              <a:rPr lang="en-US" sz="2400" dirty="0">
                <a:latin typeface="Helvetica" charset="0"/>
              </a:rPr>
              <a:t>While playgrounds are important, children do like to play in the neighborhood, and on streets</a:t>
            </a:r>
          </a:p>
          <a:p>
            <a:pPr eaLnBrk="1" hangingPunct="1">
              <a:lnSpc>
                <a:spcPct val="90000"/>
              </a:lnSpc>
            </a:pPr>
            <a:r>
              <a:rPr lang="en-US" sz="2400" dirty="0">
                <a:latin typeface="Helvetica" charset="0"/>
              </a:rPr>
              <a:t>in typical suburban areas the street may be better to play in (cul-de-sacs) but the linkages to other play areas </a:t>
            </a:r>
            <a:r>
              <a:rPr lang="en-US" sz="2400" dirty="0" smtClean="0">
                <a:latin typeface="Helvetica" charset="0"/>
              </a:rPr>
              <a:t>and schools and other destinations not</a:t>
            </a:r>
          </a:p>
          <a:p>
            <a:pPr eaLnBrk="1" hangingPunct="1">
              <a:lnSpc>
                <a:spcPct val="90000"/>
              </a:lnSpc>
              <a:buNone/>
            </a:pPr>
            <a:endParaRPr lang="en-US" sz="2400" dirty="0" smtClean="0">
              <a:latin typeface="Helvetica"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3"/>
          <p:cNvSpPr>
            <a:spLocks noChangeArrowheads="1"/>
          </p:cNvSpPr>
          <p:nvPr/>
        </p:nvSpPr>
        <p:spPr bwMode="auto">
          <a:xfrm>
            <a:off x="0" y="76200"/>
            <a:ext cx="9067800" cy="1143000"/>
          </a:xfrm>
          <a:prstGeom prst="rect">
            <a:avLst/>
          </a:prstGeom>
          <a:noFill/>
          <a:ln w="9525">
            <a:noFill/>
            <a:miter lim="800000"/>
            <a:headEnd/>
            <a:tailEnd/>
          </a:ln>
        </p:spPr>
        <p:txBody>
          <a:bodyPr anchor="ctr">
            <a:prstTxWarp prst="textNoShape">
              <a:avLst/>
            </a:prstTxWarp>
          </a:bodyPr>
          <a:lstStyle/>
          <a:p>
            <a:pPr algn="ctr"/>
            <a:r>
              <a:rPr lang="en-US" sz="3800">
                <a:solidFill>
                  <a:srgbClr val="FF9933"/>
                </a:solidFill>
                <a:latin typeface="Comic Sans MS" charset="0"/>
              </a:rPr>
              <a:t>What about children going to school?</a:t>
            </a:r>
          </a:p>
        </p:txBody>
      </p:sp>
      <p:sp>
        <p:nvSpPr>
          <p:cNvPr id="114692" name="Rectangle 4"/>
          <p:cNvSpPr>
            <a:spLocks noChangeArrowheads="1"/>
          </p:cNvSpPr>
          <p:nvPr/>
        </p:nvSpPr>
        <p:spPr bwMode="auto">
          <a:xfrm>
            <a:off x="0" y="1066800"/>
            <a:ext cx="9067800" cy="11430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sz="2800">
                <a:solidFill>
                  <a:srgbClr val="CCECFF"/>
                </a:solidFill>
                <a:latin typeface="Comic Sans MS" charset="0"/>
              </a:rPr>
              <a:t>Only 31% of trips under 1 mile are by walking</a:t>
            </a:r>
          </a:p>
          <a:p>
            <a:pPr marL="342900" indent="-342900">
              <a:spcBef>
                <a:spcPct val="20000"/>
              </a:spcBef>
              <a:buFontTx/>
              <a:buChar char="•"/>
            </a:pPr>
            <a:r>
              <a:rPr lang="en-US" sz="2800">
                <a:solidFill>
                  <a:srgbClr val="CCECFF"/>
                </a:solidFill>
                <a:latin typeface="Comic Sans MS" charset="0"/>
              </a:rPr>
              <a:t>Only 2% of trips under 2 miles are by bicycling</a:t>
            </a:r>
          </a:p>
        </p:txBody>
      </p:sp>
      <p:pic>
        <p:nvPicPr>
          <p:cNvPr id="50180" name="Picture 10" descr="Children walking &amp; biking to school"/>
          <p:cNvPicPr>
            <a:picLocks noChangeAspect="1" noChangeArrowheads="1"/>
          </p:cNvPicPr>
          <p:nvPr/>
        </p:nvPicPr>
        <p:blipFill>
          <a:blip r:embed="rId3"/>
          <a:srcRect/>
          <a:stretch>
            <a:fillRect/>
          </a:stretch>
        </p:blipFill>
        <p:spPr bwMode="auto">
          <a:xfrm>
            <a:off x="0" y="2133600"/>
            <a:ext cx="4445000" cy="3352800"/>
          </a:xfrm>
          <a:prstGeom prst="rect">
            <a:avLst/>
          </a:prstGeom>
          <a:noFill/>
          <a:ln w="9525">
            <a:noFill/>
            <a:miter lim="800000"/>
            <a:headEnd/>
            <a:tailEnd/>
          </a:ln>
        </p:spPr>
      </p:pic>
      <p:pic>
        <p:nvPicPr>
          <p:cNvPr id="50181" name="Picture 7" descr="Kid on bike entering arterial w bl"/>
          <p:cNvPicPr>
            <a:picLocks noChangeAspect="1" noChangeArrowheads="1"/>
          </p:cNvPicPr>
          <p:nvPr/>
        </p:nvPicPr>
        <p:blipFill>
          <a:blip r:embed="rId4"/>
          <a:srcRect l="1892" t="12820" r="11357" b="10257"/>
          <a:stretch>
            <a:fillRect/>
          </a:stretch>
        </p:blipFill>
        <p:spPr bwMode="auto">
          <a:xfrm>
            <a:off x="4038600" y="2133600"/>
            <a:ext cx="5105400" cy="3338513"/>
          </a:xfrm>
          <a:prstGeom prst="rect">
            <a:avLst/>
          </a:prstGeom>
          <a:noFill/>
          <a:ln w="9525">
            <a:noFill/>
            <a:miter lim="800000"/>
            <a:headEnd/>
            <a:tailEnd/>
          </a:ln>
        </p:spPr>
      </p:pic>
      <p:sp>
        <p:nvSpPr>
          <p:cNvPr id="50182" name="AutoShape 11"/>
          <p:cNvSpPr>
            <a:spLocks noChangeArrowheads="1"/>
          </p:cNvSpPr>
          <p:nvPr/>
        </p:nvSpPr>
        <p:spPr bwMode="auto">
          <a:xfrm>
            <a:off x="8610600" y="6477000"/>
            <a:ext cx="381000" cy="200025"/>
          </a:xfrm>
          <a:prstGeom prst="curvedDownArrow">
            <a:avLst>
              <a:gd name="adj1" fmla="val 38095"/>
              <a:gd name="adj2" fmla="val 76190"/>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4692">
                                            <p:txEl>
                                              <p:pRg st="0" end="0"/>
                                            </p:txEl>
                                          </p:spTgt>
                                        </p:tgtEl>
                                        <p:attrNameLst>
                                          <p:attrName>style.visibility</p:attrName>
                                        </p:attrNameLst>
                                      </p:cBhvr>
                                      <p:to>
                                        <p:strVal val="visible"/>
                                      </p:to>
                                    </p:set>
                                    <p:animEffect transition="in" filter="wipe(left)">
                                      <p:cBhvr>
                                        <p:cTn id="7" dur="500"/>
                                        <p:tgtEl>
                                          <p:spTgt spid="1146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4692">
                                            <p:txEl>
                                              <p:pRg st="1" end="1"/>
                                            </p:txEl>
                                          </p:spTgt>
                                        </p:tgtEl>
                                        <p:attrNameLst>
                                          <p:attrName>style.visibility</p:attrName>
                                        </p:attrNameLst>
                                      </p:cBhvr>
                                      <p:to>
                                        <p:strVal val="visible"/>
                                      </p:to>
                                    </p:set>
                                    <p:animEffect transition="in" filter="wipe(left)">
                                      <p:cBhvr>
                                        <p:cTn id="12" dur="500"/>
                                        <p:tgtEl>
                                          <p:spTgt spid="1146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build="p" autoUpdateAnimBg="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Exam</a:t>
            </a:r>
            <a:endParaRPr lang="en-US" dirty="0"/>
          </a:p>
        </p:txBody>
      </p:sp>
      <p:sp>
        <p:nvSpPr>
          <p:cNvPr id="3" name="Content Placeholder 2"/>
          <p:cNvSpPr>
            <a:spLocks noGrp="1"/>
          </p:cNvSpPr>
          <p:nvPr>
            <p:ph idx="1"/>
          </p:nvPr>
        </p:nvSpPr>
        <p:spPr/>
        <p:txBody>
          <a:bodyPr/>
          <a:lstStyle/>
          <a:p>
            <a:r>
              <a:rPr lang="en-US" sz="2000" dirty="0" smtClean="0"/>
              <a:t>While the test is based mostly on the textbooks, lecturer, video tapes, and class discussions should also be included in your answers when appropriate. You should study all questions.  While there will not be surprise new questions, some questions will not be on the final exam</a:t>
            </a:r>
          </a:p>
          <a:p>
            <a:r>
              <a:rPr lang="en-US" sz="2000" b="1" dirty="0" smtClean="0"/>
              <a:t>Please bring new Bluebook/</a:t>
            </a:r>
            <a:r>
              <a:rPr lang="en-US" sz="2000" b="1" dirty="0" err="1" smtClean="0"/>
              <a:t>Greenbook</a:t>
            </a:r>
            <a:r>
              <a:rPr lang="en-US" sz="2000" b="1" dirty="0" smtClean="0"/>
              <a:t> to class.</a:t>
            </a:r>
            <a:r>
              <a:rPr lang="en-US" sz="2000" dirty="0" smtClean="0"/>
              <a:t>  It is not open book.</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What Hinders Kids from Walking or Biking to School?</a:t>
            </a:r>
            <a:endParaRPr lang="en-US" sz="3600" dirty="0"/>
          </a:p>
        </p:txBody>
      </p:sp>
      <p:sp>
        <p:nvSpPr>
          <p:cNvPr id="3" name="Content Placeholder 2"/>
          <p:cNvSpPr>
            <a:spLocks noGrp="1"/>
          </p:cNvSpPr>
          <p:nvPr>
            <p:ph idx="1"/>
          </p:nvPr>
        </p:nvSpPr>
        <p:spPr/>
        <p:txBody>
          <a:bodyPr/>
          <a:lstStyle/>
          <a:p>
            <a:r>
              <a:rPr lang="en-US" dirty="0" smtClean="0"/>
              <a:t>Distance</a:t>
            </a:r>
          </a:p>
          <a:p>
            <a:r>
              <a:rPr lang="en-US" dirty="0" smtClean="0"/>
              <a:t>Traffic</a:t>
            </a:r>
          </a:p>
          <a:p>
            <a:r>
              <a:rPr lang="en-US" dirty="0" smtClean="0"/>
              <a:t>Weather</a:t>
            </a:r>
          </a:p>
          <a:p>
            <a:r>
              <a:rPr lang="en-US" dirty="0" smtClean="0"/>
              <a:t>Crime</a:t>
            </a:r>
          </a:p>
          <a:p>
            <a:r>
              <a:rPr lang="en-US" dirty="0" smtClean="0"/>
              <a:t>School Policy</a:t>
            </a:r>
          </a:p>
          <a:p>
            <a:r>
              <a:rPr lang="en-US" dirty="0" smtClean="0"/>
              <a:t>Other</a:t>
            </a:r>
          </a:p>
          <a:p>
            <a:r>
              <a:rPr lang="en-US" dirty="0" smtClean="0"/>
              <a:t>No Barriers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en-US" dirty="0" smtClean="0"/>
              <a:t>Special Needs: Poor</a:t>
            </a:r>
            <a:endParaRPr lang="en-US" dirty="0"/>
          </a:p>
        </p:txBody>
      </p:sp>
      <p:sp>
        <p:nvSpPr>
          <p:cNvPr id="141315" name="Rectangle 3"/>
          <p:cNvSpPr>
            <a:spLocks noGrp="1" noChangeArrowheads="1"/>
          </p:cNvSpPr>
          <p:nvPr>
            <p:ph type="body" idx="1"/>
          </p:nvPr>
        </p:nvSpPr>
        <p:spPr/>
        <p:txBody>
          <a:bodyPr/>
          <a:lstStyle/>
          <a:p>
            <a:pPr eaLnBrk="1" hangingPunct="1"/>
            <a:r>
              <a:rPr lang="en-US" dirty="0"/>
              <a:t>Have less leisure time</a:t>
            </a:r>
          </a:p>
          <a:p>
            <a:pPr eaLnBrk="1" hangingPunct="1"/>
            <a:r>
              <a:rPr lang="en-US" dirty="0"/>
              <a:t>Less discretionary income</a:t>
            </a:r>
          </a:p>
          <a:p>
            <a:pPr eaLnBrk="1" hangingPunct="1"/>
            <a:r>
              <a:rPr lang="en-US" dirty="0"/>
              <a:t>Fewer parks and recreation</a:t>
            </a:r>
          </a:p>
          <a:p>
            <a:pPr eaLnBrk="1" hangingPunct="1"/>
            <a:r>
              <a:rPr lang="en-US" dirty="0"/>
              <a:t>Rely more on walking/bus but can’t reach all services</a:t>
            </a:r>
          </a:p>
          <a:p>
            <a:pPr eaLnBrk="1" hangingPunct="1"/>
            <a:r>
              <a:rPr lang="en-US" dirty="0"/>
              <a:t>Safety concerns in some areas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smtClean="0"/>
              <a:t>Transportation: Main points</a:t>
            </a:r>
          </a:p>
        </p:txBody>
      </p:sp>
      <p:sp>
        <p:nvSpPr>
          <p:cNvPr id="95235" name="Content Placeholder 2"/>
          <p:cNvSpPr>
            <a:spLocks noGrp="1"/>
          </p:cNvSpPr>
          <p:nvPr>
            <p:ph idx="1"/>
          </p:nvPr>
        </p:nvSpPr>
        <p:spPr/>
        <p:txBody>
          <a:bodyPr/>
          <a:lstStyle/>
          <a:p>
            <a:r>
              <a:rPr lang="en-US" smtClean="0"/>
              <a:t>Three types of urban transportation systems: organic, grid, hierarchical</a:t>
            </a:r>
          </a:p>
          <a:p>
            <a:r>
              <a:rPr lang="en-US" smtClean="0"/>
              <a:t>City building and rebuilding, until recently “new” communities not retrofit</a:t>
            </a:r>
          </a:p>
          <a:p>
            <a:r>
              <a:rPr lang="en-US" smtClean="0"/>
              <a:t>Biking: recreational or serious commuting, integrated or separate</a:t>
            </a:r>
          </a:p>
          <a:p>
            <a:r>
              <a:rPr lang="en-US" smtClean="0"/>
              <a:t>Transit systems: need for density and mixed use to be effective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a:t>Automobile Society</a:t>
            </a:r>
          </a:p>
        </p:txBody>
      </p:sp>
      <p:sp>
        <p:nvSpPr>
          <p:cNvPr id="133123" name="Rectangle 3"/>
          <p:cNvSpPr>
            <a:spLocks noGrp="1" noChangeArrowheads="1"/>
          </p:cNvSpPr>
          <p:nvPr>
            <p:ph type="body" idx="1"/>
          </p:nvPr>
        </p:nvSpPr>
        <p:spPr>
          <a:xfrm>
            <a:off x="1182688" y="1981200"/>
            <a:ext cx="7772400" cy="4114800"/>
          </a:xfrm>
        </p:spPr>
        <p:txBody>
          <a:bodyPr/>
          <a:lstStyle/>
          <a:p>
            <a:pPr eaLnBrk="1" hangingPunct="1"/>
            <a:r>
              <a:rPr lang="en-US" sz="2800"/>
              <a:t>Autos account (in USA) for 86% of all person trips; walking only 5%</a:t>
            </a:r>
          </a:p>
          <a:p>
            <a:pPr eaLnBrk="1" hangingPunct="1"/>
            <a:r>
              <a:rPr lang="en-US" sz="2800"/>
              <a:t>Nonmotorists tend to be younger, less educated, poorer and live in urbanized areas</a:t>
            </a:r>
          </a:p>
          <a:p>
            <a:pPr eaLnBrk="1" hangingPunct="1"/>
            <a:r>
              <a:rPr lang="en-US" sz="2800"/>
              <a:t>But not so much in other countries</a:t>
            </a:r>
          </a:p>
          <a:p>
            <a:pPr eaLnBrk="1" hangingPunct="1"/>
            <a:r>
              <a:rPr lang="en-US" sz="2800"/>
              <a:t>Reasons: gas price, urban form, safety, public incentives</a:t>
            </a:r>
          </a:p>
          <a:p>
            <a:pPr eaLnBrk="1" hangingPunct="1"/>
            <a:r>
              <a:rPr lang="en-US" sz="2800">
                <a:hlinkClick r:id="rId3" action="ppaction://hlinkfile"/>
              </a:rPr>
              <a:t>Chart illustrating differences</a:t>
            </a:r>
            <a:endParaRPr lang="en-US" sz="28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533400" y="152400"/>
            <a:ext cx="7696200" cy="838200"/>
          </a:xfrm>
        </p:spPr>
        <p:txBody>
          <a:bodyPr/>
          <a:lstStyle/>
          <a:p>
            <a:pPr algn="l"/>
            <a:r>
              <a:rPr lang="en-US">
                <a:latin typeface="Helvetica" charset="0"/>
              </a:rPr>
              <a:t>Transportation</a:t>
            </a:r>
            <a:endParaRPr lang="en-US"/>
          </a:p>
        </p:txBody>
      </p:sp>
      <p:pic>
        <p:nvPicPr>
          <p:cNvPr id="964611" name="Picture 3"/>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4560888" y="3387725"/>
            <a:ext cx="23812" cy="87313"/>
          </a:xfrm>
          <a:prstGeom prst="rect">
            <a:avLst/>
          </a:prstGeom>
          <a:noFill/>
          <a:ln w="12700">
            <a:noFill/>
            <a:miter lim="800000"/>
            <a:headEnd type="none" w="sm" len="sm"/>
            <a:tailEnd type="none" w="sm" len="sm"/>
          </a:ln>
          <a:effectLst/>
        </p:spPr>
      </p:pic>
      <p:sp>
        <p:nvSpPr>
          <p:cNvPr id="964612" name="Text Box 4"/>
          <p:cNvSpPr txBox="1">
            <a:spLocks noChangeArrowheads="1"/>
          </p:cNvSpPr>
          <p:nvPr/>
        </p:nvSpPr>
        <p:spPr bwMode="auto">
          <a:xfrm>
            <a:off x="533400" y="1412875"/>
            <a:ext cx="3733800" cy="1406525"/>
          </a:xfrm>
          <a:prstGeom prst="rect">
            <a:avLst/>
          </a:prstGeom>
          <a:noFill/>
          <a:ln w="12700">
            <a:noFill/>
            <a:miter lim="800000"/>
            <a:headEnd type="none" w="sm" len="sm"/>
            <a:tailEnd type="none" w="sm" len="sm"/>
          </a:ln>
          <a:effectLst/>
        </p:spPr>
        <p:txBody>
          <a:bodyPr>
            <a:prstTxWarp prst="textNoShape">
              <a:avLst/>
            </a:prstTxWarp>
            <a:spAutoFit/>
          </a:bodyPr>
          <a:lstStyle/>
          <a:p>
            <a:pPr marL="109538" indent="6350" algn="l" eaLnBrk="0" hangingPunct="0">
              <a:lnSpc>
                <a:spcPct val="90000"/>
              </a:lnSpc>
              <a:spcBef>
                <a:spcPct val="50000"/>
              </a:spcBef>
              <a:buClr>
                <a:schemeClr val="tx2"/>
              </a:buClr>
              <a:tabLst>
                <a:tab pos="1092200" algn="l"/>
              </a:tabLst>
            </a:pPr>
            <a:r>
              <a:rPr lang="en-US" sz="3200">
                <a:latin typeface="Helvetica" charset="0"/>
              </a:rPr>
              <a:t>Transit ridership has increased 75% since 1990.</a:t>
            </a:r>
            <a:endParaRPr lang="en-US" sz="2000">
              <a:latin typeface="Helvetica" charset="0"/>
            </a:endParaRPr>
          </a:p>
        </p:txBody>
      </p:sp>
      <p:sp>
        <p:nvSpPr>
          <p:cNvPr id="964613" name="Rectangle 5"/>
          <p:cNvSpPr>
            <a:spLocks noChangeArrowheads="1"/>
          </p:cNvSpPr>
          <p:nvPr/>
        </p:nvSpPr>
        <p:spPr bwMode="auto">
          <a:xfrm>
            <a:off x="5181600" y="4876800"/>
            <a:ext cx="3810000" cy="1600200"/>
          </a:xfrm>
          <a:prstGeom prst="rect">
            <a:avLst/>
          </a:prstGeom>
          <a:noFill/>
          <a:ln w="9525">
            <a:noFill/>
            <a:miter lim="800000"/>
            <a:headEnd/>
            <a:tailEnd/>
          </a:ln>
          <a:effectLst/>
        </p:spPr>
        <p:txBody>
          <a:bodyPr>
            <a:prstTxWarp prst="textNoShape">
              <a:avLst/>
            </a:prstTxWarp>
          </a:bodyPr>
          <a:lstStyle/>
          <a:p>
            <a:pPr marL="342900" indent="-342900" algn="l">
              <a:lnSpc>
                <a:spcPct val="110000"/>
              </a:lnSpc>
              <a:spcBef>
                <a:spcPct val="20000"/>
              </a:spcBef>
              <a:buClr>
                <a:schemeClr val="hlink"/>
              </a:buClr>
              <a:buSzPct val="80000"/>
              <a:buFont typeface="Wingdings" charset="2"/>
              <a:buChar char="Ø"/>
            </a:pPr>
            <a:endParaRPr lang="en-US" sz="2800">
              <a:effectLst>
                <a:outerShdw blurRad="38100" dist="38100" dir="2700000" algn="tl">
                  <a:srgbClr val="000000"/>
                </a:outerShdw>
              </a:effectLst>
            </a:endParaRPr>
          </a:p>
          <a:p>
            <a:pPr marL="342900" indent="-342900" algn="l">
              <a:spcBef>
                <a:spcPct val="20000"/>
              </a:spcBef>
              <a:buClr>
                <a:schemeClr val="hlink"/>
              </a:buClr>
              <a:buSzPct val="80000"/>
              <a:buFont typeface="Wingdings" charset="2"/>
              <a:buChar char="Ø"/>
            </a:pPr>
            <a:endParaRPr lang="en-US" sz="2800">
              <a:effectLst>
                <a:outerShdw blurRad="38100" dist="38100" dir="2700000" algn="tl">
                  <a:srgbClr val="000000"/>
                </a:outerShdw>
              </a:effectLst>
            </a:endParaRPr>
          </a:p>
        </p:txBody>
      </p:sp>
      <p:sp>
        <p:nvSpPr>
          <p:cNvPr id="964614" name="Text Box 6"/>
          <p:cNvSpPr txBox="1">
            <a:spLocks noChangeArrowheads="1"/>
          </p:cNvSpPr>
          <p:nvPr/>
        </p:nvSpPr>
        <p:spPr bwMode="auto">
          <a:xfrm>
            <a:off x="5105400" y="5041900"/>
            <a:ext cx="3733800" cy="366713"/>
          </a:xfrm>
          <a:prstGeom prst="rect">
            <a:avLst/>
          </a:prstGeom>
          <a:noFill/>
          <a:ln w="12700">
            <a:noFill/>
            <a:miter lim="800000"/>
            <a:headEnd type="none" w="sm" len="sm"/>
            <a:tailEnd type="none" w="sm" len="sm"/>
          </a:ln>
          <a:effectLst/>
        </p:spPr>
        <p:txBody>
          <a:bodyPr>
            <a:prstTxWarp prst="textNoShape">
              <a:avLst/>
            </a:prstTxWarp>
            <a:spAutoFit/>
          </a:bodyPr>
          <a:lstStyle/>
          <a:p>
            <a:pPr marL="339725" indent="-287338" algn="l" eaLnBrk="0" hangingPunct="0">
              <a:lnSpc>
                <a:spcPct val="90000"/>
              </a:lnSpc>
              <a:spcBef>
                <a:spcPct val="50000"/>
              </a:spcBef>
              <a:buClr>
                <a:schemeClr val="tx2"/>
              </a:buClr>
              <a:buFontTx/>
              <a:buChar char="•"/>
              <a:tabLst>
                <a:tab pos="1092200" algn="l"/>
              </a:tabLst>
            </a:pPr>
            <a:endParaRPr lang="en-US" sz="2000">
              <a:latin typeface="Times New Roman" charset="0"/>
            </a:endParaRPr>
          </a:p>
        </p:txBody>
      </p:sp>
      <p:pic>
        <p:nvPicPr>
          <p:cNvPr id="964615" name="Picture 7" descr="streetcar"/>
          <p:cNvPicPr>
            <a:picLocks noChangeAspect="1" noChangeArrowheads="1"/>
          </p:cNvPicPr>
          <p:nvPr/>
        </p:nvPicPr>
        <p:blipFill>
          <a:blip r:embed="rId5"/>
          <a:srcRect/>
          <a:stretch>
            <a:fillRect/>
          </a:stretch>
        </p:blipFill>
        <p:spPr bwMode="auto">
          <a:xfrm>
            <a:off x="4724400" y="914400"/>
            <a:ext cx="4191000" cy="2573338"/>
          </a:xfrm>
          <a:prstGeom prst="rect">
            <a:avLst/>
          </a:prstGeom>
          <a:noFill/>
        </p:spPr>
      </p:pic>
      <p:grpSp>
        <p:nvGrpSpPr>
          <p:cNvPr id="2" name="Group 8"/>
          <p:cNvGrpSpPr>
            <a:grpSpLocks/>
          </p:cNvGrpSpPr>
          <p:nvPr/>
        </p:nvGrpSpPr>
        <p:grpSpPr bwMode="auto">
          <a:xfrm>
            <a:off x="228600" y="3657600"/>
            <a:ext cx="4191000" cy="2697163"/>
            <a:chOff x="384" y="2544"/>
            <a:chExt cx="2448" cy="1604"/>
          </a:xfrm>
        </p:grpSpPr>
        <p:pic>
          <p:nvPicPr>
            <p:cNvPr id="964617" name="Picture 9" descr="MAX-Skidmore"/>
            <p:cNvPicPr>
              <a:picLocks noChangeAspect="1" noChangeArrowheads="1"/>
            </p:cNvPicPr>
            <p:nvPr/>
          </p:nvPicPr>
          <p:blipFill>
            <a:blip r:embed="rId6">
              <a:lum contrast="12000"/>
            </a:blip>
            <a:srcRect/>
            <a:stretch>
              <a:fillRect/>
            </a:stretch>
          </p:blipFill>
          <p:spPr bwMode="auto">
            <a:xfrm>
              <a:off x="384" y="2544"/>
              <a:ext cx="2448" cy="1604"/>
            </a:xfrm>
            <a:prstGeom prst="rect">
              <a:avLst/>
            </a:prstGeom>
            <a:noFill/>
          </p:spPr>
        </p:pic>
        <p:sp>
          <p:nvSpPr>
            <p:cNvPr id="964618" name="Text Box 10"/>
            <p:cNvSpPr txBox="1">
              <a:spLocks noChangeArrowheads="1"/>
            </p:cNvSpPr>
            <p:nvPr/>
          </p:nvSpPr>
          <p:spPr bwMode="auto">
            <a:xfrm>
              <a:off x="384" y="3984"/>
              <a:ext cx="768" cy="163"/>
            </a:xfrm>
            <a:prstGeom prst="rect">
              <a:avLst/>
            </a:prstGeom>
            <a:noFill/>
            <a:ln w="12700">
              <a:noFill/>
              <a:miter lim="800000"/>
              <a:headEnd type="none" w="sm" len="sm"/>
              <a:tailEnd type="none" w="sm" len="sm"/>
            </a:ln>
            <a:effectLst/>
          </p:spPr>
          <p:txBody>
            <a:bodyPr>
              <a:prstTxWarp prst="textNoShape">
                <a:avLst/>
              </a:prstTxWarp>
              <a:spAutoFit/>
            </a:bodyPr>
            <a:lstStyle/>
            <a:p>
              <a:pPr algn="l" eaLnBrk="0" hangingPunct="0">
                <a:spcBef>
                  <a:spcPct val="50000"/>
                </a:spcBef>
              </a:pPr>
              <a:r>
                <a:rPr lang="en-US" sz="1200" i="1">
                  <a:latin typeface="Times New Roman" charset="0"/>
                </a:rPr>
                <a:t>Tri-Met</a:t>
              </a:r>
              <a:endParaRPr lang="en-US" sz="3600">
                <a:latin typeface="Times New Roman" charset="0"/>
              </a:endParaRPr>
            </a:p>
          </p:txBody>
        </p:sp>
      </p:grpSp>
      <p:pic>
        <p:nvPicPr>
          <p:cNvPr id="964619" name="Picture 11"/>
          <p:cNvPicPr>
            <a:picLocks noChangeAspect="1" noChangeArrowheads="1"/>
          </p:cNvPicPr>
          <p:nvPr/>
        </p:nvPicPr>
        <p:blipFill>
          <a:blip r:embed="rId7"/>
          <a:srcRect/>
          <a:stretch>
            <a:fillRect/>
          </a:stretch>
        </p:blipFill>
        <p:spPr bwMode="auto">
          <a:xfrm>
            <a:off x="4876800" y="3657600"/>
            <a:ext cx="3733800" cy="264636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6658" name="Rectangle 2"/>
          <p:cNvSpPr>
            <a:spLocks noGrp="1" noChangeArrowheads="1"/>
          </p:cNvSpPr>
          <p:nvPr>
            <p:ph type="title"/>
          </p:nvPr>
        </p:nvSpPr>
        <p:spPr>
          <a:xfrm>
            <a:off x="5867400" y="2133600"/>
            <a:ext cx="3276600" cy="1143000"/>
          </a:xfrm>
        </p:spPr>
        <p:txBody>
          <a:bodyPr/>
          <a:lstStyle/>
          <a:p>
            <a:pPr algn="l"/>
            <a:r>
              <a:rPr lang="en-US" sz="3600">
                <a:latin typeface="Helvetica" charset="0"/>
              </a:rPr>
              <a:t>Bicycle commuters increase</a:t>
            </a:r>
            <a:br>
              <a:rPr lang="en-US" sz="3600">
                <a:latin typeface="Helvetica" charset="0"/>
              </a:rPr>
            </a:br>
            <a:r>
              <a:rPr lang="en-US" sz="3600">
                <a:latin typeface="Helvetica" charset="0"/>
              </a:rPr>
              <a:t>500%</a:t>
            </a:r>
            <a:br>
              <a:rPr lang="en-US" sz="3600">
                <a:latin typeface="Helvetica" charset="0"/>
              </a:rPr>
            </a:br>
            <a:r>
              <a:rPr lang="en-US" sz="3600">
                <a:latin typeface="Helvetica" charset="0"/>
              </a:rPr>
              <a:t/>
            </a:r>
            <a:br>
              <a:rPr lang="en-US" sz="3600">
                <a:latin typeface="Helvetica" charset="0"/>
              </a:rPr>
            </a:br>
            <a:r>
              <a:rPr lang="en-US" sz="3600">
                <a:latin typeface="Helvetica" charset="0"/>
              </a:rPr>
              <a:t>10,000 bikers every day to downtown</a:t>
            </a:r>
            <a:endParaRPr lang="en-US" sz="3600"/>
          </a:p>
        </p:txBody>
      </p:sp>
      <p:pic>
        <p:nvPicPr>
          <p:cNvPr id="966659" name="Picture 3"/>
          <p:cNvPicPr>
            <a:picLocks noChangeAspect="1" noChangeArrowheads="1"/>
          </p:cNvPicPr>
          <p:nvPr/>
        </p:nvPicPr>
        <p:blipFill>
          <a:blip r:embed="rId3"/>
          <a:srcRect/>
          <a:stretch>
            <a:fillRect/>
          </a:stretch>
        </p:blipFill>
        <p:spPr bwMode="auto">
          <a:xfrm>
            <a:off x="304800" y="381000"/>
            <a:ext cx="5410200" cy="5029200"/>
          </a:xfrm>
          <a:prstGeom prst="rect">
            <a:avLst/>
          </a:prstGeom>
          <a:noFill/>
        </p:spPr>
      </p:pic>
      <p:sp>
        <p:nvSpPr>
          <p:cNvPr id="966660" name="Rectangle 4"/>
          <p:cNvSpPr>
            <a:spLocks noChangeArrowheads="1"/>
          </p:cNvSpPr>
          <p:nvPr/>
        </p:nvSpPr>
        <p:spPr bwMode="auto">
          <a:xfrm>
            <a:off x="381000" y="838200"/>
            <a:ext cx="1828800" cy="2819400"/>
          </a:xfrm>
          <a:prstGeom prst="rect">
            <a:avLst/>
          </a:prstGeom>
          <a:noFill/>
          <a:ln w="9525">
            <a:noFill/>
            <a:miter lim="800000"/>
            <a:headEnd/>
            <a:tailEnd/>
          </a:ln>
          <a:effectLst/>
        </p:spPr>
        <p:txBody>
          <a:bodyPr anchor="ctr">
            <a:prstTxWarp prst="textNoShape">
              <a:avLst/>
            </a:prstTxWarp>
          </a:bodyPr>
          <a:lstStyle/>
          <a:p>
            <a:pPr algn="l"/>
            <a:endParaRPr lang="en-US" sz="4400" b="1">
              <a:solidFill>
                <a:schemeClr val="tx2"/>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xfrm>
            <a:off x="457200" y="277813"/>
            <a:ext cx="6019800" cy="1139825"/>
          </a:xfrm>
        </p:spPr>
        <p:txBody>
          <a:bodyPr/>
          <a:lstStyle/>
          <a:p>
            <a:pPr algn="l"/>
            <a:r>
              <a:rPr lang="en-US" altLang="zh-CN" sz="3400" dirty="0">
                <a:ea typeface="宋体" charset="-122"/>
                <a:cs typeface="宋体" charset="-122"/>
              </a:rPr>
              <a:t>Bicycle facilities</a:t>
            </a:r>
          </a:p>
        </p:txBody>
      </p:sp>
      <p:sp>
        <p:nvSpPr>
          <p:cNvPr id="342019" name="Rectangle 3"/>
          <p:cNvSpPr>
            <a:spLocks noGrp="1" noChangeArrowheads="1"/>
          </p:cNvSpPr>
          <p:nvPr>
            <p:ph type="body" idx="1"/>
          </p:nvPr>
        </p:nvSpPr>
        <p:spPr/>
        <p:txBody>
          <a:bodyPr/>
          <a:lstStyle/>
          <a:p>
            <a:r>
              <a:rPr lang="en-US" altLang="zh-CN" dirty="0">
                <a:ea typeface="宋体" charset="-122"/>
                <a:cs typeface="宋体" charset="-122"/>
              </a:rPr>
              <a:t>Separate trails</a:t>
            </a:r>
          </a:p>
          <a:p>
            <a:r>
              <a:rPr lang="en-US" altLang="zh-CN" dirty="0">
                <a:ea typeface="宋体" charset="-122"/>
                <a:cs typeface="宋体" charset="-122"/>
              </a:rPr>
              <a:t>Bike lanes on major roads</a:t>
            </a:r>
          </a:p>
          <a:p>
            <a:r>
              <a:rPr lang="en-US" altLang="zh-CN" dirty="0">
                <a:ea typeface="宋体" charset="-122"/>
                <a:cs typeface="宋体" charset="-122"/>
              </a:rPr>
              <a:t>Shared lanes on other roads</a:t>
            </a:r>
          </a:p>
          <a:p>
            <a:r>
              <a:rPr lang="en-US" altLang="zh-CN" dirty="0">
                <a:ea typeface="宋体" charset="-122"/>
                <a:cs typeface="宋体" charset="-122"/>
              </a:rPr>
              <a:t>Bicycle boulevards</a:t>
            </a:r>
          </a:p>
          <a:p>
            <a:pPr lvl="1"/>
            <a:r>
              <a:rPr lang="en-US" altLang="zh-CN" dirty="0">
                <a:ea typeface="宋体" charset="-122"/>
                <a:cs typeface="宋体" charset="-122"/>
              </a:rPr>
              <a:t>Neighborhood streets that discourage through motor vehicle traffic and give priority to bicycles</a:t>
            </a:r>
          </a:p>
          <a:p>
            <a:pPr>
              <a:buFontTx/>
              <a:buNone/>
            </a:pPr>
            <a:endParaRPr lang="en-US" altLang="zh-CN" dirty="0">
              <a:ea typeface="宋体" charset="-122"/>
              <a:cs typeface="宋体" charset="-122"/>
            </a:endParaRPr>
          </a:p>
          <a:p>
            <a:endParaRPr lang="zh-CN" altLang="en-US" dirty="0">
              <a:ea typeface="宋体" charset="-122"/>
              <a:cs typeface="宋体" charset="-122"/>
            </a:endParaRPr>
          </a:p>
        </p:txBody>
      </p:sp>
      <p:sp>
        <p:nvSpPr>
          <p:cNvPr id="342023" name="Rectangle 7"/>
          <p:cNvSpPr>
            <a:spLocks noChangeArrowheads="1"/>
          </p:cNvSpPr>
          <p:nvPr/>
        </p:nvSpPr>
        <p:spPr bwMode="auto">
          <a:xfrm>
            <a:off x="6237288" y="6184900"/>
            <a:ext cx="2587625" cy="569913"/>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en-US"/>
          </a:p>
        </p:txBody>
      </p:sp>
      <p:pic>
        <p:nvPicPr>
          <p:cNvPr id="342024" name="Picture 8" descr="bikepath"/>
          <p:cNvPicPr>
            <a:picLocks noChangeAspect="1" noChangeArrowheads="1"/>
          </p:cNvPicPr>
          <p:nvPr/>
        </p:nvPicPr>
        <p:blipFill>
          <a:blip r:embed="rId2"/>
          <a:srcRect/>
          <a:stretch>
            <a:fillRect/>
          </a:stretch>
        </p:blipFill>
        <p:spPr bwMode="auto">
          <a:xfrm>
            <a:off x="5734050" y="463550"/>
            <a:ext cx="3240088" cy="2138363"/>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a:xfrm>
            <a:off x="457200" y="277813"/>
            <a:ext cx="4419600" cy="1139825"/>
          </a:xfrm>
        </p:spPr>
        <p:txBody>
          <a:bodyPr/>
          <a:lstStyle/>
          <a:p>
            <a:r>
              <a:rPr lang="en-US" altLang="zh-CN" sz="3400" dirty="0">
                <a:ea typeface="宋体" charset="-122"/>
                <a:cs typeface="宋体" charset="-122"/>
              </a:rPr>
              <a:t>Bicycle facilities</a:t>
            </a:r>
          </a:p>
        </p:txBody>
      </p:sp>
      <p:sp>
        <p:nvSpPr>
          <p:cNvPr id="381955" name="Rectangle 3"/>
          <p:cNvSpPr>
            <a:spLocks noGrp="1" noChangeArrowheads="1"/>
          </p:cNvSpPr>
          <p:nvPr>
            <p:ph type="body" idx="1"/>
          </p:nvPr>
        </p:nvSpPr>
        <p:spPr>
          <a:xfrm>
            <a:off x="609600" y="1371600"/>
            <a:ext cx="4525963" cy="4648200"/>
          </a:xfrm>
        </p:spPr>
        <p:txBody>
          <a:bodyPr/>
          <a:lstStyle/>
          <a:p>
            <a:r>
              <a:rPr lang="en-US" altLang="zh-CN" sz="2800" dirty="0">
                <a:ea typeface="宋体" charset="-122"/>
                <a:cs typeface="宋体" charset="-122"/>
              </a:rPr>
              <a:t>Pavement markings to </a:t>
            </a:r>
            <a:br>
              <a:rPr lang="en-US" altLang="zh-CN" sz="2800" dirty="0">
                <a:ea typeface="宋体" charset="-122"/>
                <a:cs typeface="宋体" charset="-122"/>
              </a:rPr>
            </a:br>
            <a:r>
              <a:rPr lang="en-US" altLang="zh-CN" sz="2800" dirty="0">
                <a:ea typeface="宋体" charset="-122"/>
                <a:cs typeface="宋体" charset="-122"/>
              </a:rPr>
              <a:t>improve safety </a:t>
            </a:r>
          </a:p>
          <a:p>
            <a:r>
              <a:rPr lang="en-US" altLang="zh-CN" sz="2800" dirty="0">
                <a:ea typeface="宋体" charset="-122"/>
                <a:cs typeface="宋体" charset="-122"/>
              </a:rPr>
              <a:t>Special traffic signals</a:t>
            </a:r>
          </a:p>
          <a:p>
            <a:r>
              <a:rPr lang="en-US" altLang="zh-CN" sz="2800" dirty="0">
                <a:ea typeface="宋体" charset="-122"/>
                <a:cs typeface="宋体" charset="-122"/>
              </a:rPr>
              <a:t>Parking</a:t>
            </a:r>
          </a:p>
          <a:p>
            <a:pPr>
              <a:buFontTx/>
              <a:buNone/>
            </a:pPr>
            <a:endParaRPr lang="zh-CN" altLang="en-US" sz="2800" dirty="0">
              <a:ea typeface="宋体" charset="-122"/>
              <a:cs typeface="宋体" charset="-122"/>
            </a:endParaRPr>
          </a:p>
        </p:txBody>
      </p:sp>
      <p:sp>
        <p:nvSpPr>
          <p:cNvPr id="381956" name="Rectangle 4"/>
          <p:cNvSpPr>
            <a:spLocks noChangeArrowheads="1"/>
          </p:cNvSpPr>
          <p:nvPr/>
        </p:nvSpPr>
        <p:spPr bwMode="auto">
          <a:xfrm>
            <a:off x="6237288" y="6184900"/>
            <a:ext cx="2587625" cy="569913"/>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en-US"/>
          </a:p>
        </p:txBody>
      </p:sp>
      <p:pic>
        <p:nvPicPr>
          <p:cNvPr id="381957" name="Picture 5" descr="East end of the Broadway Bridge, &#10;westbound at Interstate (151704 bytes)"/>
          <p:cNvPicPr>
            <a:picLocks noChangeAspect="1" noChangeArrowheads="1"/>
          </p:cNvPicPr>
          <p:nvPr/>
        </p:nvPicPr>
        <p:blipFill>
          <a:blip r:embed="rId2"/>
          <a:srcRect/>
          <a:stretch>
            <a:fillRect/>
          </a:stretch>
        </p:blipFill>
        <p:spPr bwMode="auto">
          <a:xfrm>
            <a:off x="4627563" y="382588"/>
            <a:ext cx="4160837" cy="2774950"/>
          </a:xfrm>
          <a:prstGeom prst="rect">
            <a:avLst/>
          </a:prstGeom>
          <a:noFill/>
        </p:spPr>
      </p:pic>
      <p:pic>
        <p:nvPicPr>
          <p:cNvPr id="381960" name="Picture 8" descr="Scramble Signal">
            <a:hlinkClick r:id="rId3" tooltip="Scramble Signal"/>
          </p:cNvPr>
          <p:cNvPicPr>
            <a:picLocks noChangeAspect="1" noChangeArrowheads="1"/>
          </p:cNvPicPr>
          <p:nvPr/>
        </p:nvPicPr>
        <p:blipFill>
          <a:blip r:embed="rId4"/>
          <a:srcRect/>
          <a:stretch>
            <a:fillRect/>
          </a:stretch>
        </p:blipFill>
        <p:spPr bwMode="auto">
          <a:xfrm>
            <a:off x="3327400" y="3375025"/>
            <a:ext cx="2286000" cy="3048000"/>
          </a:xfrm>
          <a:prstGeom prst="rect">
            <a:avLst/>
          </a:prstGeom>
          <a:noFill/>
        </p:spPr>
      </p:pic>
      <p:pic>
        <p:nvPicPr>
          <p:cNvPr id="381962" name="Picture 10" descr="freshpotParking"/>
          <p:cNvPicPr>
            <a:picLocks noChangeAspect="1" noChangeArrowheads="1"/>
          </p:cNvPicPr>
          <p:nvPr/>
        </p:nvPicPr>
        <p:blipFill>
          <a:blip r:embed="rId5"/>
          <a:srcRect/>
          <a:stretch>
            <a:fillRect/>
          </a:stretch>
        </p:blipFill>
        <p:spPr bwMode="auto">
          <a:xfrm>
            <a:off x="23813" y="3500438"/>
            <a:ext cx="2882900" cy="1919287"/>
          </a:xfrm>
          <a:prstGeom prst="rect">
            <a:avLst/>
          </a:prstGeom>
          <a:noFill/>
        </p:spPr>
      </p:pic>
      <p:pic>
        <p:nvPicPr>
          <p:cNvPr id="381963" name="Picture 11" descr="IMG_0209"/>
          <p:cNvPicPr>
            <a:picLocks noChangeAspect="1" noChangeArrowheads="1"/>
          </p:cNvPicPr>
          <p:nvPr/>
        </p:nvPicPr>
        <p:blipFill>
          <a:blip r:embed="rId6"/>
          <a:srcRect l="21127" t="23767" r="10564" b="23767"/>
          <a:stretch>
            <a:fillRect/>
          </a:stretch>
        </p:blipFill>
        <p:spPr bwMode="auto">
          <a:xfrm>
            <a:off x="2638425" y="5199063"/>
            <a:ext cx="1620838" cy="1658937"/>
          </a:xfrm>
          <a:prstGeom prst="rect">
            <a:avLst/>
          </a:prstGeom>
          <a:noFill/>
        </p:spPr>
      </p:pic>
      <p:pic>
        <p:nvPicPr>
          <p:cNvPr id="381964" name="Picture 12" descr="SummerFlier-002-small"/>
          <p:cNvPicPr>
            <a:picLocks noChangeAspect="1" noChangeArrowheads="1"/>
          </p:cNvPicPr>
          <p:nvPr/>
        </p:nvPicPr>
        <p:blipFill>
          <a:blip r:embed="rId7"/>
          <a:srcRect t="8533"/>
          <a:stretch>
            <a:fillRect/>
          </a:stretch>
        </p:blipFill>
        <p:spPr bwMode="auto">
          <a:xfrm>
            <a:off x="5851525" y="3278188"/>
            <a:ext cx="3292475" cy="225901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112713" y="152400"/>
            <a:ext cx="8882062" cy="1143000"/>
          </a:xfrm>
        </p:spPr>
        <p:txBody>
          <a:bodyPr/>
          <a:lstStyle/>
          <a:p>
            <a:r>
              <a:rPr lang="en-US" sz="4000">
                <a:solidFill>
                  <a:schemeClr val="tx1"/>
                </a:solidFill>
              </a:rPr>
              <a:t>Mode Split Comparison:</a:t>
            </a:r>
            <a:br>
              <a:rPr lang="en-US" sz="4000">
                <a:solidFill>
                  <a:schemeClr val="tx1"/>
                </a:solidFill>
              </a:rPr>
            </a:br>
            <a:r>
              <a:rPr lang="en-US" sz="4000">
                <a:solidFill>
                  <a:schemeClr val="tx1"/>
                </a:solidFill>
              </a:rPr>
              <a:t>Europe and North America</a:t>
            </a:r>
          </a:p>
        </p:txBody>
      </p:sp>
      <p:sp>
        <p:nvSpPr>
          <p:cNvPr id="60419" name="Rectangle 3"/>
          <p:cNvSpPr>
            <a:spLocks noChangeArrowheads="1"/>
          </p:cNvSpPr>
          <p:nvPr/>
        </p:nvSpPr>
        <p:spPr bwMode="auto">
          <a:xfrm>
            <a:off x="473075" y="6477000"/>
            <a:ext cx="565150" cy="304800"/>
          </a:xfrm>
          <a:prstGeom prst="rect">
            <a:avLst/>
          </a:prstGeom>
          <a:noFill/>
          <a:ln w="9525">
            <a:noFill/>
            <a:miter lim="800000"/>
            <a:headEnd/>
            <a:tailEnd/>
          </a:ln>
        </p:spPr>
        <p:txBody>
          <a:bodyPr wrap="none" lIns="0" tIns="0" rIns="0" bIns="0">
            <a:prstTxWarp prst="textNoShape">
              <a:avLst/>
            </a:prstTxWarp>
            <a:spAutoFit/>
          </a:bodyPr>
          <a:lstStyle/>
          <a:p>
            <a:r>
              <a:rPr lang="en-US" sz="1000">
                <a:latin typeface="Tahoma" charset="0"/>
              </a:rPr>
              <a:t>data 1990</a:t>
            </a:r>
          </a:p>
          <a:p>
            <a:r>
              <a:rPr lang="en-US" sz="1000">
                <a:latin typeface="Tahoma" charset="0"/>
              </a:rPr>
              <a:t>or later</a:t>
            </a:r>
            <a:endParaRPr lang="en-US" sz="1200">
              <a:latin typeface="Tahoma" charset="0"/>
            </a:endParaRPr>
          </a:p>
        </p:txBody>
      </p:sp>
      <p:sp>
        <p:nvSpPr>
          <p:cNvPr id="60420" name="Rectangle 4"/>
          <p:cNvSpPr>
            <a:spLocks noChangeArrowheads="1"/>
          </p:cNvSpPr>
          <p:nvPr/>
        </p:nvSpPr>
        <p:spPr bwMode="auto">
          <a:xfrm>
            <a:off x="1584325" y="1539875"/>
            <a:ext cx="7294563" cy="4265613"/>
          </a:xfrm>
          <a:prstGeom prst="rect">
            <a:avLst/>
          </a:prstGeom>
          <a:noFill/>
          <a:ln w="9525">
            <a:solidFill>
              <a:schemeClr val="tx1"/>
            </a:solidFill>
            <a:miter lim="800000"/>
            <a:headEnd/>
            <a:tailEnd/>
          </a:ln>
        </p:spPr>
        <p:txBody>
          <a:bodyPr>
            <a:prstTxWarp prst="textNoShape">
              <a:avLst/>
            </a:prstTxWarp>
          </a:bodyPr>
          <a:lstStyle/>
          <a:p>
            <a:endParaRPr lang="en-US"/>
          </a:p>
        </p:txBody>
      </p:sp>
      <p:sp>
        <p:nvSpPr>
          <p:cNvPr id="60421" name="Freeform 5"/>
          <p:cNvSpPr>
            <a:spLocks/>
          </p:cNvSpPr>
          <p:nvPr/>
        </p:nvSpPr>
        <p:spPr bwMode="auto">
          <a:xfrm>
            <a:off x="1169988" y="5805488"/>
            <a:ext cx="7743825" cy="427037"/>
          </a:xfrm>
          <a:custGeom>
            <a:avLst/>
            <a:gdLst>
              <a:gd name="T0" fmla="*/ 2147483647 w 14343"/>
              <a:gd name="T1" fmla="*/ 0 h 834"/>
              <a:gd name="T2" fmla="*/ 2147483647 w 14343"/>
              <a:gd name="T3" fmla="*/ 0 h 834"/>
              <a:gd name="T4" fmla="*/ 2147483647 w 14343"/>
              <a:gd name="T5" fmla="*/ 2147483647 h 834"/>
              <a:gd name="T6" fmla="*/ 0 w 14343"/>
              <a:gd name="T7" fmla="*/ 2147483647 h 834"/>
              <a:gd name="T8" fmla="*/ 2147483647 w 14343"/>
              <a:gd name="T9" fmla="*/ 0 h 834"/>
              <a:gd name="T10" fmla="*/ 0 60000 65536"/>
              <a:gd name="T11" fmla="*/ 0 60000 65536"/>
              <a:gd name="T12" fmla="*/ 0 60000 65536"/>
              <a:gd name="T13" fmla="*/ 0 60000 65536"/>
              <a:gd name="T14" fmla="*/ 0 60000 65536"/>
              <a:gd name="T15" fmla="*/ 0 w 14343"/>
              <a:gd name="T16" fmla="*/ 0 h 834"/>
              <a:gd name="T17" fmla="*/ 14343 w 14343"/>
              <a:gd name="T18" fmla="*/ 834 h 834"/>
            </a:gdLst>
            <a:ahLst/>
            <a:cxnLst>
              <a:cxn ang="T10">
                <a:pos x="T0" y="T1"/>
              </a:cxn>
              <a:cxn ang="T11">
                <a:pos x="T2" y="T3"/>
              </a:cxn>
              <a:cxn ang="T12">
                <a:pos x="T4" y="T5"/>
              </a:cxn>
              <a:cxn ang="T13">
                <a:pos x="T6" y="T7"/>
              </a:cxn>
              <a:cxn ang="T14">
                <a:pos x="T8" y="T9"/>
              </a:cxn>
            </a:cxnLst>
            <a:rect l="T15" t="T16" r="T17" b="T18"/>
            <a:pathLst>
              <a:path w="14343" h="834">
                <a:moveTo>
                  <a:pt x="833" y="0"/>
                </a:moveTo>
                <a:lnTo>
                  <a:pt x="14343" y="0"/>
                </a:lnTo>
                <a:lnTo>
                  <a:pt x="13509" y="834"/>
                </a:lnTo>
                <a:lnTo>
                  <a:pt x="0" y="834"/>
                </a:lnTo>
                <a:lnTo>
                  <a:pt x="833" y="0"/>
                </a:lnTo>
                <a:close/>
              </a:path>
            </a:pathLst>
          </a:custGeom>
          <a:noFill/>
          <a:ln w="9525">
            <a:noFill/>
            <a:round/>
            <a:headEnd/>
            <a:tailEnd/>
          </a:ln>
        </p:spPr>
        <p:txBody>
          <a:bodyPr>
            <a:prstTxWarp prst="textNoShape">
              <a:avLst/>
            </a:prstTxWarp>
          </a:bodyPr>
          <a:lstStyle/>
          <a:p>
            <a:endParaRPr lang="en-US"/>
          </a:p>
        </p:txBody>
      </p:sp>
      <p:sp>
        <p:nvSpPr>
          <p:cNvPr id="60422" name="Line 6"/>
          <p:cNvSpPr>
            <a:spLocks noChangeShapeType="1"/>
          </p:cNvSpPr>
          <p:nvPr/>
        </p:nvSpPr>
        <p:spPr bwMode="auto">
          <a:xfrm>
            <a:off x="1619250" y="5805488"/>
            <a:ext cx="7294563" cy="1587"/>
          </a:xfrm>
          <a:prstGeom prst="line">
            <a:avLst/>
          </a:prstGeom>
          <a:noFill/>
          <a:ln w="0">
            <a:solidFill>
              <a:srgbClr val="000000"/>
            </a:solidFill>
            <a:prstDash val="sysDot"/>
            <a:round/>
            <a:headEnd/>
            <a:tailEnd/>
          </a:ln>
        </p:spPr>
        <p:txBody>
          <a:bodyPr>
            <a:prstTxWarp prst="textNoShape">
              <a:avLst/>
            </a:prstTxWarp>
          </a:bodyPr>
          <a:lstStyle/>
          <a:p>
            <a:endParaRPr lang="en-US"/>
          </a:p>
        </p:txBody>
      </p:sp>
      <p:sp>
        <p:nvSpPr>
          <p:cNvPr id="60423" name="Line 7"/>
          <p:cNvSpPr>
            <a:spLocks noChangeShapeType="1"/>
          </p:cNvSpPr>
          <p:nvPr/>
        </p:nvSpPr>
        <p:spPr bwMode="auto">
          <a:xfrm>
            <a:off x="1619250" y="1539875"/>
            <a:ext cx="7294563" cy="1588"/>
          </a:xfrm>
          <a:prstGeom prst="line">
            <a:avLst/>
          </a:prstGeom>
          <a:noFill/>
          <a:ln w="0">
            <a:solidFill>
              <a:srgbClr val="000000"/>
            </a:solidFill>
            <a:prstDash val="sysDot"/>
            <a:round/>
            <a:headEnd/>
            <a:tailEnd/>
          </a:ln>
        </p:spPr>
        <p:txBody>
          <a:bodyPr>
            <a:prstTxWarp prst="textNoShape">
              <a:avLst/>
            </a:prstTxWarp>
          </a:bodyPr>
          <a:lstStyle/>
          <a:p>
            <a:endParaRPr lang="en-US"/>
          </a:p>
        </p:txBody>
      </p:sp>
      <p:sp>
        <p:nvSpPr>
          <p:cNvPr id="60424" name="Line 8"/>
          <p:cNvSpPr>
            <a:spLocks noChangeShapeType="1"/>
          </p:cNvSpPr>
          <p:nvPr/>
        </p:nvSpPr>
        <p:spPr bwMode="auto">
          <a:xfrm flipV="1">
            <a:off x="1169988" y="5805488"/>
            <a:ext cx="449262" cy="427037"/>
          </a:xfrm>
          <a:prstGeom prst="line">
            <a:avLst/>
          </a:prstGeom>
          <a:noFill/>
          <a:ln w="0">
            <a:solidFill>
              <a:srgbClr val="000000"/>
            </a:solidFill>
            <a:prstDash val="sysDot"/>
            <a:round/>
            <a:headEnd/>
            <a:tailEnd/>
          </a:ln>
        </p:spPr>
        <p:txBody>
          <a:bodyPr>
            <a:prstTxWarp prst="textNoShape">
              <a:avLst/>
            </a:prstTxWarp>
          </a:bodyPr>
          <a:lstStyle/>
          <a:p>
            <a:endParaRPr lang="en-US"/>
          </a:p>
        </p:txBody>
      </p:sp>
      <p:sp>
        <p:nvSpPr>
          <p:cNvPr id="60425" name="Line 9"/>
          <p:cNvSpPr>
            <a:spLocks noChangeShapeType="1"/>
          </p:cNvSpPr>
          <p:nvPr/>
        </p:nvSpPr>
        <p:spPr bwMode="auto">
          <a:xfrm flipV="1">
            <a:off x="1169988" y="1539875"/>
            <a:ext cx="449262" cy="427038"/>
          </a:xfrm>
          <a:prstGeom prst="line">
            <a:avLst/>
          </a:prstGeom>
          <a:noFill/>
          <a:ln w="0">
            <a:solidFill>
              <a:srgbClr val="000000"/>
            </a:solidFill>
            <a:prstDash val="sysDot"/>
            <a:round/>
            <a:headEnd/>
            <a:tailEnd/>
          </a:ln>
        </p:spPr>
        <p:txBody>
          <a:bodyPr>
            <a:prstTxWarp prst="textNoShape">
              <a:avLst/>
            </a:prstTxWarp>
          </a:bodyPr>
          <a:lstStyle/>
          <a:p>
            <a:endParaRPr lang="en-US"/>
          </a:p>
        </p:txBody>
      </p:sp>
      <p:sp>
        <p:nvSpPr>
          <p:cNvPr id="60426" name="Line 10"/>
          <p:cNvSpPr>
            <a:spLocks noChangeShapeType="1"/>
          </p:cNvSpPr>
          <p:nvPr/>
        </p:nvSpPr>
        <p:spPr bwMode="auto">
          <a:xfrm>
            <a:off x="1619250" y="5805488"/>
            <a:ext cx="7294563" cy="1587"/>
          </a:xfrm>
          <a:prstGeom prst="line">
            <a:avLst/>
          </a:prstGeom>
          <a:noFill/>
          <a:ln w="12700">
            <a:solidFill>
              <a:srgbClr val="000000"/>
            </a:solidFill>
            <a:round/>
            <a:headEnd/>
            <a:tailEnd/>
          </a:ln>
        </p:spPr>
        <p:txBody>
          <a:bodyPr>
            <a:prstTxWarp prst="textNoShape">
              <a:avLst/>
            </a:prstTxWarp>
          </a:bodyPr>
          <a:lstStyle/>
          <a:p>
            <a:endParaRPr lang="en-US"/>
          </a:p>
        </p:txBody>
      </p:sp>
      <p:sp>
        <p:nvSpPr>
          <p:cNvPr id="60427" name="Line 11"/>
          <p:cNvSpPr>
            <a:spLocks noChangeShapeType="1"/>
          </p:cNvSpPr>
          <p:nvPr/>
        </p:nvSpPr>
        <p:spPr bwMode="auto">
          <a:xfrm flipV="1">
            <a:off x="8913813" y="1539875"/>
            <a:ext cx="1587" cy="426561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60428" name="Line 12"/>
          <p:cNvSpPr>
            <a:spLocks noChangeShapeType="1"/>
          </p:cNvSpPr>
          <p:nvPr/>
        </p:nvSpPr>
        <p:spPr bwMode="auto">
          <a:xfrm flipH="1">
            <a:off x="1619250" y="1539875"/>
            <a:ext cx="7294563" cy="1588"/>
          </a:xfrm>
          <a:prstGeom prst="line">
            <a:avLst/>
          </a:prstGeom>
          <a:noFill/>
          <a:ln w="12700">
            <a:solidFill>
              <a:schemeClr val="tx1"/>
            </a:solidFill>
            <a:round/>
            <a:headEnd/>
            <a:tailEnd/>
          </a:ln>
        </p:spPr>
        <p:txBody>
          <a:bodyPr>
            <a:prstTxWarp prst="textNoShape">
              <a:avLst/>
            </a:prstTxWarp>
          </a:bodyPr>
          <a:lstStyle/>
          <a:p>
            <a:endParaRPr lang="en-US"/>
          </a:p>
        </p:txBody>
      </p:sp>
      <p:sp>
        <p:nvSpPr>
          <p:cNvPr id="60429" name="Line 13"/>
          <p:cNvSpPr>
            <a:spLocks noChangeShapeType="1"/>
          </p:cNvSpPr>
          <p:nvPr/>
        </p:nvSpPr>
        <p:spPr bwMode="auto">
          <a:xfrm>
            <a:off x="1619250" y="1539875"/>
            <a:ext cx="1588" cy="426561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60430" name="Line 14"/>
          <p:cNvSpPr>
            <a:spLocks noChangeShapeType="1"/>
          </p:cNvSpPr>
          <p:nvPr/>
        </p:nvSpPr>
        <p:spPr bwMode="auto">
          <a:xfrm flipH="1">
            <a:off x="1169988" y="5805488"/>
            <a:ext cx="449262" cy="427037"/>
          </a:xfrm>
          <a:prstGeom prst="line">
            <a:avLst/>
          </a:prstGeom>
          <a:noFill/>
          <a:ln w="12700">
            <a:solidFill>
              <a:srgbClr val="000000"/>
            </a:solidFill>
            <a:round/>
            <a:headEnd/>
            <a:tailEnd/>
          </a:ln>
        </p:spPr>
        <p:txBody>
          <a:bodyPr>
            <a:prstTxWarp prst="textNoShape">
              <a:avLst/>
            </a:prstTxWarp>
          </a:bodyPr>
          <a:lstStyle/>
          <a:p>
            <a:endParaRPr lang="en-US"/>
          </a:p>
        </p:txBody>
      </p:sp>
      <p:sp>
        <p:nvSpPr>
          <p:cNvPr id="60431" name="Line 15"/>
          <p:cNvSpPr>
            <a:spLocks noChangeShapeType="1"/>
          </p:cNvSpPr>
          <p:nvPr/>
        </p:nvSpPr>
        <p:spPr bwMode="auto">
          <a:xfrm flipV="1">
            <a:off x="1169988" y="1966913"/>
            <a:ext cx="1587" cy="4265612"/>
          </a:xfrm>
          <a:prstGeom prst="line">
            <a:avLst/>
          </a:prstGeom>
          <a:noFill/>
          <a:ln w="12700">
            <a:solidFill>
              <a:srgbClr val="000000"/>
            </a:solidFill>
            <a:round/>
            <a:headEnd/>
            <a:tailEnd/>
          </a:ln>
        </p:spPr>
        <p:txBody>
          <a:bodyPr>
            <a:prstTxWarp prst="textNoShape">
              <a:avLst/>
            </a:prstTxWarp>
          </a:bodyPr>
          <a:lstStyle/>
          <a:p>
            <a:endParaRPr lang="en-US"/>
          </a:p>
        </p:txBody>
      </p:sp>
      <p:sp>
        <p:nvSpPr>
          <p:cNvPr id="60432" name="Line 16"/>
          <p:cNvSpPr>
            <a:spLocks noChangeShapeType="1"/>
          </p:cNvSpPr>
          <p:nvPr/>
        </p:nvSpPr>
        <p:spPr bwMode="auto">
          <a:xfrm flipV="1">
            <a:off x="1169988" y="1539875"/>
            <a:ext cx="449262" cy="427038"/>
          </a:xfrm>
          <a:prstGeom prst="line">
            <a:avLst/>
          </a:prstGeom>
          <a:noFill/>
          <a:ln w="12700">
            <a:solidFill>
              <a:schemeClr val="tx1"/>
            </a:solidFill>
            <a:round/>
            <a:headEnd/>
            <a:tailEnd/>
          </a:ln>
        </p:spPr>
        <p:txBody>
          <a:bodyPr>
            <a:prstTxWarp prst="textNoShape">
              <a:avLst/>
            </a:prstTxWarp>
          </a:bodyPr>
          <a:lstStyle/>
          <a:p>
            <a:endParaRPr lang="en-US"/>
          </a:p>
        </p:txBody>
      </p:sp>
      <p:sp>
        <p:nvSpPr>
          <p:cNvPr id="60433" name="Line 17"/>
          <p:cNvSpPr>
            <a:spLocks noChangeShapeType="1"/>
          </p:cNvSpPr>
          <p:nvPr/>
        </p:nvSpPr>
        <p:spPr bwMode="auto">
          <a:xfrm>
            <a:off x="1619250" y="1539875"/>
            <a:ext cx="1588" cy="4265613"/>
          </a:xfrm>
          <a:prstGeom prst="line">
            <a:avLst/>
          </a:prstGeom>
          <a:noFill/>
          <a:ln w="12700">
            <a:solidFill>
              <a:schemeClr val="tx1"/>
            </a:solidFill>
            <a:round/>
            <a:headEnd/>
            <a:tailEnd/>
          </a:ln>
        </p:spPr>
        <p:txBody>
          <a:bodyPr>
            <a:prstTxWarp prst="textNoShape">
              <a:avLst/>
            </a:prstTxWarp>
          </a:bodyPr>
          <a:lstStyle/>
          <a:p>
            <a:endParaRPr lang="en-US"/>
          </a:p>
        </p:txBody>
      </p:sp>
      <p:sp>
        <p:nvSpPr>
          <p:cNvPr id="60434" name="Line 18"/>
          <p:cNvSpPr>
            <a:spLocks noChangeShapeType="1"/>
          </p:cNvSpPr>
          <p:nvPr/>
        </p:nvSpPr>
        <p:spPr bwMode="auto">
          <a:xfrm>
            <a:off x="1619250" y="5805488"/>
            <a:ext cx="7294563" cy="1587"/>
          </a:xfrm>
          <a:prstGeom prst="line">
            <a:avLst/>
          </a:prstGeom>
          <a:noFill/>
          <a:ln w="12700">
            <a:solidFill>
              <a:schemeClr val="tx1"/>
            </a:solidFill>
            <a:round/>
            <a:headEnd/>
            <a:tailEnd/>
          </a:ln>
        </p:spPr>
        <p:txBody>
          <a:bodyPr>
            <a:prstTxWarp prst="textNoShape">
              <a:avLst/>
            </a:prstTxWarp>
          </a:bodyPr>
          <a:lstStyle/>
          <a:p>
            <a:endParaRPr lang="en-US"/>
          </a:p>
        </p:txBody>
      </p:sp>
      <p:sp>
        <p:nvSpPr>
          <p:cNvPr id="60435" name="Line 19"/>
          <p:cNvSpPr>
            <a:spLocks noChangeShapeType="1"/>
          </p:cNvSpPr>
          <p:nvPr/>
        </p:nvSpPr>
        <p:spPr bwMode="auto">
          <a:xfrm flipH="1">
            <a:off x="8462963" y="5805488"/>
            <a:ext cx="450850" cy="427037"/>
          </a:xfrm>
          <a:prstGeom prst="line">
            <a:avLst/>
          </a:prstGeom>
          <a:noFill/>
          <a:ln w="12700">
            <a:solidFill>
              <a:schemeClr val="tx1"/>
            </a:solidFill>
            <a:round/>
            <a:headEnd/>
            <a:tailEnd/>
          </a:ln>
        </p:spPr>
        <p:txBody>
          <a:bodyPr>
            <a:prstTxWarp prst="textNoShape">
              <a:avLst/>
            </a:prstTxWarp>
          </a:bodyPr>
          <a:lstStyle/>
          <a:p>
            <a:endParaRPr lang="en-US"/>
          </a:p>
        </p:txBody>
      </p:sp>
      <p:sp>
        <p:nvSpPr>
          <p:cNvPr id="60436" name="Line 20"/>
          <p:cNvSpPr>
            <a:spLocks noChangeShapeType="1"/>
          </p:cNvSpPr>
          <p:nvPr/>
        </p:nvSpPr>
        <p:spPr bwMode="auto">
          <a:xfrm flipH="1">
            <a:off x="1169988" y="6232525"/>
            <a:ext cx="7292975" cy="1588"/>
          </a:xfrm>
          <a:prstGeom prst="line">
            <a:avLst/>
          </a:prstGeom>
          <a:noFill/>
          <a:ln w="12700">
            <a:solidFill>
              <a:srgbClr val="000000"/>
            </a:solidFill>
            <a:round/>
            <a:headEnd/>
            <a:tailEnd/>
          </a:ln>
        </p:spPr>
        <p:txBody>
          <a:bodyPr>
            <a:prstTxWarp prst="textNoShape">
              <a:avLst/>
            </a:prstTxWarp>
          </a:bodyPr>
          <a:lstStyle/>
          <a:p>
            <a:endParaRPr lang="en-US"/>
          </a:p>
        </p:txBody>
      </p:sp>
      <p:sp>
        <p:nvSpPr>
          <p:cNvPr id="60437" name="Line 21"/>
          <p:cNvSpPr>
            <a:spLocks noChangeShapeType="1"/>
          </p:cNvSpPr>
          <p:nvPr/>
        </p:nvSpPr>
        <p:spPr bwMode="auto">
          <a:xfrm flipV="1">
            <a:off x="1169988" y="5805488"/>
            <a:ext cx="449262" cy="427037"/>
          </a:xfrm>
          <a:prstGeom prst="line">
            <a:avLst/>
          </a:prstGeom>
          <a:noFill/>
          <a:ln w="12700">
            <a:solidFill>
              <a:srgbClr val="000000"/>
            </a:solidFill>
            <a:round/>
            <a:headEnd/>
            <a:tailEnd/>
          </a:ln>
        </p:spPr>
        <p:txBody>
          <a:bodyPr>
            <a:prstTxWarp prst="textNoShape">
              <a:avLst/>
            </a:prstTxWarp>
          </a:bodyPr>
          <a:lstStyle/>
          <a:p>
            <a:endParaRPr lang="en-US"/>
          </a:p>
        </p:txBody>
      </p:sp>
      <p:sp>
        <p:nvSpPr>
          <p:cNvPr id="60438" name="Line 22"/>
          <p:cNvSpPr>
            <a:spLocks noChangeShapeType="1"/>
          </p:cNvSpPr>
          <p:nvPr/>
        </p:nvSpPr>
        <p:spPr bwMode="auto">
          <a:xfrm>
            <a:off x="1282700" y="6124575"/>
            <a:ext cx="7292975" cy="1588"/>
          </a:xfrm>
          <a:prstGeom prst="line">
            <a:avLst/>
          </a:prstGeom>
          <a:noFill/>
          <a:ln w="12700">
            <a:solidFill>
              <a:schemeClr val="tx1"/>
            </a:solidFill>
            <a:round/>
            <a:headEnd/>
            <a:tailEnd/>
          </a:ln>
        </p:spPr>
        <p:txBody>
          <a:bodyPr>
            <a:prstTxWarp prst="textNoShape">
              <a:avLst/>
            </a:prstTxWarp>
          </a:bodyPr>
          <a:lstStyle/>
          <a:p>
            <a:endParaRPr lang="en-US"/>
          </a:p>
        </p:txBody>
      </p:sp>
      <p:sp>
        <p:nvSpPr>
          <p:cNvPr id="60439" name="Line 23"/>
          <p:cNvSpPr>
            <a:spLocks noChangeShapeType="1"/>
          </p:cNvSpPr>
          <p:nvPr/>
        </p:nvSpPr>
        <p:spPr bwMode="auto">
          <a:xfrm>
            <a:off x="1395413" y="6019800"/>
            <a:ext cx="7292975" cy="1588"/>
          </a:xfrm>
          <a:prstGeom prst="line">
            <a:avLst/>
          </a:prstGeom>
          <a:noFill/>
          <a:ln w="12700">
            <a:solidFill>
              <a:schemeClr val="tx1"/>
            </a:solidFill>
            <a:round/>
            <a:headEnd/>
            <a:tailEnd/>
          </a:ln>
        </p:spPr>
        <p:txBody>
          <a:bodyPr>
            <a:prstTxWarp prst="textNoShape">
              <a:avLst/>
            </a:prstTxWarp>
          </a:bodyPr>
          <a:lstStyle/>
          <a:p>
            <a:endParaRPr lang="en-US"/>
          </a:p>
        </p:txBody>
      </p:sp>
      <p:sp>
        <p:nvSpPr>
          <p:cNvPr id="60440" name="Line 24"/>
          <p:cNvSpPr>
            <a:spLocks noChangeShapeType="1"/>
          </p:cNvSpPr>
          <p:nvPr/>
        </p:nvSpPr>
        <p:spPr bwMode="auto">
          <a:xfrm>
            <a:off x="1506538" y="5911850"/>
            <a:ext cx="7292975" cy="1588"/>
          </a:xfrm>
          <a:prstGeom prst="line">
            <a:avLst/>
          </a:prstGeom>
          <a:noFill/>
          <a:ln w="12700">
            <a:solidFill>
              <a:schemeClr val="tx1"/>
            </a:solidFill>
            <a:round/>
            <a:headEnd/>
            <a:tailEnd/>
          </a:ln>
        </p:spPr>
        <p:txBody>
          <a:bodyPr>
            <a:prstTxWarp prst="textNoShape">
              <a:avLst/>
            </a:prstTxWarp>
          </a:bodyPr>
          <a:lstStyle/>
          <a:p>
            <a:endParaRPr lang="en-US"/>
          </a:p>
        </p:txBody>
      </p:sp>
      <p:grpSp>
        <p:nvGrpSpPr>
          <p:cNvPr id="2" name="Group 25"/>
          <p:cNvGrpSpPr>
            <a:grpSpLocks/>
          </p:cNvGrpSpPr>
          <p:nvPr/>
        </p:nvGrpSpPr>
        <p:grpSpPr bwMode="auto">
          <a:xfrm>
            <a:off x="7770813" y="2271713"/>
            <a:ext cx="954087" cy="3592512"/>
            <a:chOff x="4713" y="1373"/>
            <a:chExt cx="601" cy="2263"/>
          </a:xfrm>
        </p:grpSpPr>
        <p:grpSp>
          <p:nvGrpSpPr>
            <p:cNvPr id="3" name="Group 26"/>
            <p:cNvGrpSpPr>
              <a:grpSpLocks/>
            </p:cNvGrpSpPr>
            <p:nvPr/>
          </p:nvGrpSpPr>
          <p:grpSpPr bwMode="auto">
            <a:xfrm>
              <a:off x="4713" y="1642"/>
              <a:ext cx="218" cy="1994"/>
              <a:chOff x="4713" y="1642"/>
              <a:chExt cx="218" cy="1994"/>
            </a:xfrm>
          </p:grpSpPr>
          <p:sp>
            <p:nvSpPr>
              <p:cNvPr id="60667" name="Freeform 27"/>
              <p:cNvSpPr>
                <a:spLocks/>
              </p:cNvSpPr>
              <p:nvPr/>
            </p:nvSpPr>
            <p:spPr bwMode="auto">
              <a:xfrm>
                <a:off x="4713" y="1642"/>
                <a:ext cx="218" cy="6"/>
              </a:xfrm>
              <a:custGeom>
                <a:avLst/>
                <a:gdLst>
                  <a:gd name="T0" fmla="*/ 0 w 639"/>
                  <a:gd name="T1" fmla="*/ 0 h 20"/>
                  <a:gd name="T2" fmla="*/ 0 w 639"/>
                  <a:gd name="T3" fmla="*/ 0 h 20"/>
                  <a:gd name="T4" fmla="*/ 0 w 639"/>
                  <a:gd name="T5" fmla="*/ 0 h 20"/>
                  <a:gd name="T6" fmla="*/ 0 w 639"/>
                  <a:gd name="T7" fmla="*/ 0 h 20"/>
                  <a:gd name="T8" fmla="*/ 0 w 639"/>
                  <a:gd name="T9" fmla="*/ 0 h 20"/>
                  <a:gd name="T10" fmla="*/ 0 60000 65536"/>
                  <a:gd name="T11" fmla="*/ 0 60000 65536"/>
                  <a:gd name="T12" fmla="*/ 0 60000 65536"/>
                  <a:gd name="T13" fmla="*/ 0 60000 65536"/>
                  <a:gd name="T14" fmla="*/ 0 60000 65536"/>
                  <a:gd name="T15" fmla="*/ 0 w 639"/>
                  <a:gd name="T16" fmla="*/ 0 h 20"/>
                  <a:gd name="T17" fmla="*/ 639 w 639"/>
                  <a:gd name="T18" fmla="*/ 20 h 20"/>
                </a:gdLst>
                <a:ahLst/>
                <a:cxnLst>
                  <a:cxn ang="T10">
                    <a:pos x="T0" y="T1"/>
                  </a:cxn>
                  <a:cxn ang="T11">
                    <a:pos x="T2" y="T3"/>
                  </a:cxn>
                  <a:cxn ang="T12">
                    <a:pos x="T4" y="T5"/>
                  </a:cxn>
                  <a:cxn ang="T13">
                    <a:pos x="T6" y="T7"/>
                  </a:cxn>
                  <a:cxn ang="T14">
                    <a:pos x="T8" y="T9"/>
                  </a:cxn>
                </a:cxnLst>
                <a:rect l="T15" t="T16" r="T17" b="T18"/>
                <a:pathLst>
                  <a:path w="639" h="20">
                    <a:moveTo>
                      <a:pt x="20" y="0"/>
                    </a:moveTo>
                    <a:lnTo>
                      <a:pt x="0" y="20"/>
                    </a:lnTo>
                    <a:lnTo>
                      <a:pt x="620" y="20"/>
                    </a:lnTo>
                    <a:lnTo>
                      <a:pt x="639" y="0"/>
                    </a:lnTo>
                    <a:lnTo>
                      <a:pt x="20" y="0"/>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68" name="Freeform 28"/>
              <p:cNvSpPr>
                <a:spLocks/>
              </p:cNvSpPr>
              <p:nvPr/>
            </p:nvSpPr>
            <p:spPr bwMode="auto">
              <a:xfrm>
                <a:off x="4924" y="1642"/>
                <a:ext cx="7" cy="1994"/>
              </a:xfrm>
              <a:custGeom>
                <a:avLst/>
                <a:gdLst>
                  <a:gd name="T0" fmla="*/ 0 w 19"/>
                  <a:gd name="T1" fmla="*/ 2 h 6190"/>
                  <a:gd name="T2" fmla="*/ 0 w 19"/>
                  <a:gd name="T3" fmla="*/ 0 h 6190"/>
                  <a:gd name="T4" fmla="*/ 0 w 19"/>
                  <a:gd name="T5" fmla="*/ 0 h 6190"/>
                  <a:gd name="T6" fmla="*/ 0 w 19"/>
                  <a:gd name="T7" fmla="*/ 2 h 6190"/>
                  <a:gd name="T8" fmla="*/ 0 w 19"/>
                  <a:gd name="T9" fmla="*/ 2 h 6190"/>
                  <a:gd name="T10" fmla="*/ 0 60000 65536"/>
                  <a:gd name="T11" fmla="*/ 0 60000 65536"/>
                  <a:gd name="T12" fmla="*/ 0 60000 65536"/>
                  <a:gd name="T13" fmla="*/ 0 60000 65536"/>
                  <a:gd name="T14" fmla="*/ 0 60000 65536"/>
                  <a:gd name="T15" fmla="*/ 0 w 19"/>
                  <a:gd name="T16" fmla="*/ 0 h 6190"/>
                  <a:gd name="T17" fmla="*/ 19 w 19"/>
                  <a:gd name="T18" fmla="*/ 6190 h 6190"/>
                </a:gdLst>
                <a:ahLst/>
                <a:cxnLst>
                  <a:cxn ang="T10">
                    <a:pos x="T0" y="T1"/>
                  </a:cxn>
                  <a:cxn ang="T11">
                    <a:pos x="T2" y="T3"/>
                  </a:cxn>
                  <a:cxn ang="T12">
                    <a:pos x="T4" y="T5"/>
                  </a:cxn>
                  <a:cxn ang="T13">
                    <a:pos x="T6" y="T7"/>
                  </a:cxn>
                  <a:cxn ang="T14">
                    <a:pos x="T8" y="T9"/>
                  </a:cxn>
                </a:cxnLst>
                <a:rect l="T15" t="T16" r="T17" b="T18"/>
                <a:pathLst>
                  <a:path w="19" h="6190">
                    <a:moveTo>
                      <a:pt x="19" y="6171"/>
                    </a:moveTo>
                    <a:lnTo>
                      <a:pt x="19" y="0"/>
                    </a:lnTo>
                    <a:lnTo>
                      <a:pt x="0" y="20"/>
                    </a:lnTo>
                    <a:lnTo>
                      <a:pt x="0" y="6190"/>
                    </a:lnTo>
                    <a:lnTo>
                      <a:pt x="19" y="6171"/>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69" name="Rectangle 29"/>
              <p:cNvSpPr>
                <a:spLocks noChangeArrowheads="1"/>
              </p:cNvSpPr>
              <p:nvPr/>
            </p:nvSpPr>
            <p:spPr bwMode="auto">
              <a:xfrm>
                <a:off x="4713" y="1648"/>
                <a:ext cx="211" cy="1988"/>
              </a:xfrm>
              <a:prstGeom prst="rect">
                <a:avLst/>
              </a:prstGeom>
              <a:solidFill>
                <a:schemeClr val="tx1"/>
              </a:solidFill>
              <a:ln w="12700">
                <a:solidFill>
                  <a:schemeClr val="tx1"/>
                </a:solidFill>
                <a:miter lim="800000"/>
                <a:headEnd/>
                <a:tailEnd/>
              </a:ln>
            </p:spPr>
            <p:txBody>
              <a:bodyPr>
                <a:prstTxWarp prst="textNoShape">
                  <a:avLst/>
                </a:prstTxWarp>
              </a:bodyPr>
              <a:lstStyle/>
              <a:p>
                <a:endParaRPr lang="en-US"/>
              </a:p>
            </p:txBody>
          </p:sp>
        </p:grpSp>
        <p:grpSp>
          <p:nvGrpSpPr>
            <p:cNvPr id="4" name="Group 30"/>
            <p:cNvGrpSpPr>
              <a:grpSpLocks/>
            </p:cNvGrpSpPr>
            <p:nvPr/>
          </p:nvGrpSpPr>
          <p:grpSpPr bwMode="auto">
            <a:xfrm>
              <a:off x="5097" y="1373"/>
              <a:ext cx="217" cy="2263"/>
              <a:chOff x="5097" y="1373"/>
              <a:chExt cx="217" cy="2263"/>
            </a:xfrm>
          </p:grpSpPr>
          <p:sp>
            <p:nvSpPr>
              <p:cNvPr id="60664" name="Freeform 31"/>
              <p:cNvSpPr>
                <a:spLocks/>
              </p:cNvSpPr>
              <p:nvPr/>
            </p:nvSpPr>
            <p:spPr bwMode="auto">
              <a:xfrm>
                <a:off x="5097" y="1373"/>
                <a:ext cx="217" cy="6"/>
              </a:xfrm>
              <a:custGeom>
                <a:avLst/>
                <a:gdLst>
                  <a:gd name="T0" fmla="*/ 0 w 639"/>
                  <a:gd name="T1" fmla="*/ 0 h 19"/>
                  <a:gd name="T2" fmla="*/ 0 w 639"/>
                  <a:gd name="T3" fmla="*/ 0 h 19"/>
                  <a:gd name="T4" fmla="*/ 0 w 639"/>
                  <a:gd name="T5" fmla="*/ 0 h 19"/>
                  <a:gd name="T6" fmla="*/ 0 w 639"/>
                  <a:gd name="T7" fmla="*/ 0 h 19"/>
                  <a:gd name="T8" fmla="*/ 0 w 639"/>
                  <a:gd name="T9" fmla="*/ 0 h 19"/>
                  <a:gd name="T10" fmla="*/ 0 60000 65536"/>
                  <a:gd name="T11" fmla="*/ 0 60000 65536"/>
                  <a:gd name="T12" fmla="*/ 0 60000 65536"/>
                  <a:gd name="T13" fmla="*/ 0 60000 65536"/>
                  <a:gd name="T14" fmla="*/ 0 60000 65536"/>
                  <a:gd name="T15" fmla="*/ 0 w 639"/>
                  <a:gd name="T16" fmla="*/ 0 h 19"/>
                  <a:gd name="T17" fmla="*/ 639 w 639"/>
                  <a:gd name="T18" fmla="*/ 19 h 19"/>
                </a:gdLst>
                <a:ahLst/>
                <a:cxnLst>
                  <a:cxn ang="T10">
                    <a:pos x="T0" y="T1"/>
                  </a:cxn>
                  <a:cxn ang="T11">
                    <a:pos x="T2" y="T3"/>
                  </a:cxn>
                  <a:cxn ang="T12">
                    <a:pos x="T4" y="T5"/>
                  </a:cxn>
                  <a:cxn ang="T13">
                    <a:pos x="T6" y="T7"/>
                  </a:cxn>
                  <a:cxn ang="T14">
                    <a:pos x="T8" y="T9"/>
                  </a:cxn>
                </a:cxnLst>
                <a:rect l="T15" t="T16" r="T17" b="T18"/>
                <a:pathLst>
                  <a:path w="639" h="19">
                    <a:moveTo>
                      <a:pt x="19" y="0"/>
                    </a:moveTo>
                    <a:lnTo>
                      <a:pt x="0" y="19"/>
                    </a:lnTo>
                    <a:lnTo>
                      <a:pt x="619" y="19"/>
                    </a:lnTo>
                    <a:lnTo>
                      <a:pt x="639" y="0"/>
                    </a:lnTo>
                    <a:lnTo>
                      <a:pt x="19" y="0"/>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65" name="Freeform 32"/>
              <p:cNvSpPr>
                <a:spLocks/>
              </p:cNvSpPr>
              <p:nvPr/>
            </p:nvSpPr>
            <p:spPr bwMode="auto">
              <a:xfrm>
                <a:off x="5307" y="1373"/>
                <a:ext cx="7" cy="2263"/>
              </a:xfrm>
              <a:custGeom>
                <a:avLst/>
                <a:gdLst>
                  <a:gd name="T0" fmla="*/ 0 w 20"/>
                  <a:gd name="T1" fmla="*/ 3 h 7023"/>
                  <a:gd name="T2" fmla="*/ 0 w 20"/>
                  <a:gd name="T3" fmla="*/ 0 h 7023"/>
                  <a:gd name="T4" fmla="*/ 0 w 20"/>
                  <a:gd name="T5" fmla="*/ 0 h 7023"/>
                  <a:gd name="T6" fmla="*/ 0 w 20"/>
                  <a:gd name="T7" fmla="*/ 3 h 7023"/>
                  <a:gd name="T8" fmla="*/ 0 w 20"/>
                  <a:gd name="T9" fmla="*/ 3 h 7023"/>
                  <a:gd name="T10" fmla="*/ 0 60000 65536"/>
                  <a:gd name="T11" fmla="*/ 0 60000 65536"/>
                  <a:gd name="T12" fmla="*/ 0 60000 65536"/>
                  <a:gd name="T13" fmla="*/ 0 60000 65536"/>
                  <a:gd name="T14" fmla="*/ 0 60000 65536"/>
                  <a:gd name="T15" fmla="*/ 0 w 20"/>
                  <a:gd name="T16" fmla="*/ 0 h 7023"/>
                  <a:gd name="T17" fmla="*/ 20 w 20"/>
                  <a:gd name="T18" fmla="*/ 7023 h 7023"/>
                </a:gdLst>
                <a:ahLst/>
                <a:cxnLst>
                  <a:cxn ang="T10">
                    <a:pos x="T0" y="T1"/>
                  </a:cxn>
                  <a:cxn ang="T11">
                    <a:pos x="T2" y="T3"/>
                  </a:cxn>
                  <a:cxn ang="T12">
                    <a:pos x="T4" y="T5"/>
                  </a:cxn>
                  <a:cxn ang="T13">
                    <a:pos x="T6" y="T7"/>
                  </a:cxn>
                  <a:cxn ang="T14">
                    <a:pos x="T8" y="T9"/>
                  </a:cxn>
                </a:cxnLst>
                <a:rect l="T15" t="T16" r="T17" b="T18"/>
                <a:pathLst>
                  <a:path w="20" h="7023">
                    <a:moveTo>
                      <a:pt x="20" y="7004"/>
                    </a:moveTo>
                    <a:lnTo>
                      <a:pt x="20" y="0"/>
                    </a:lnTo>
                    <a:lnTo>
                      <a:pt x="0" y="19"/>
                    </a:lnTo>
                    <a:lnTo>
                      <a:pt x="0" y="7023"/>
                    </a:lnTo>
                    <a:lnTo>
                      <a:pt x="20" y="7004"/>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66" name="Rectangle 33"/>
              <p:cNvSpPr>
                <a:spLocks noChangeArrowheads="1"/>
              </p:cNvSpPr>
              <p:nvPr/>
            </p:nvSpPr>
            <p:spPr bwMode="auto">
              <a:xfrm>
                <a:off x="5097" y="1379"/>
                <a:ext cx="210" cy="2257"/>
              </a:xfrm>
              <a:prstGeom prst="rect">
                <a:avLst/>
              </a:prstGeom>
              <a:solidFill>
                <a:schemeClr val="tx1"/>
              </a:solidFill>
              <a:ln w="12700">
                <a:solidFill>
                  <a:schemeClr val="tx1"/>
                </a:solidFill>
                <a:miter lim="800000"/>
                <a:headEnd/>
                <a:tailEnd/>
              </a:ln>
            </p:spPr>
            <p:txBody>
              <a:bodyPr>
                <a:prstTxWarp prst="textNoShape">
                  <a:avLst/>
                </a:prstTxWarp>
              </a:bodyPr>
              <a:lstStyle/>
              <a:p>
                <a:endParaRPr lang="en-US"/>
              </a:p>
            </p:txBody>
          </p:sp>
        </p:grpSp>
      </p:grpSp>
      <p:grpSp>
        <p:nvGrpSpPr>
          <p:cNvPr id="5" name="Group 34"/>
          <p:cNvGrpSpPr>
            <a:grpSpLocks/>
          </p:cNvGrpSpPr>
          <p:nvPr/>
        </p:nvGrpSpPr>
        <p:grpSpPr bwMode="auto">
          <a:xfrm>
            <a:off x="7659688" y="5364163"/>
            <a:ext cx="952500" cy="608012"/>
            <a:chOff x="4643" y="3321"/>
            <a:chExt cx="600" cy="383"/>
          </a:xfrm>
        </p:grpSpPr>
        <p:grpSp>
          <p:nvGrpSpPr>
            <p:cNvPr id="6" name="Group 35"/>
            <p:cNvGrpSpPr>
              <a:grpSpLocks/>
            </p:cNvGrpSpPr>
            <p:nvPr/>
          </p:nvGrpSpPr>
          <p:grpSpPr bwMode="auto">
            <a:xfrm>
              <a:off x="4643" y="3321"/>
              <a:ext cx="217" cy="383"/>
              <a:chOff x="4643" y="3321"/>
              <a:chExt cx="217" cy="383"/>
            </a:xfrm>
          </p:grpSpPr>
          <p:sp>
            <p:nvSpPr>
              <p:cNvPr id="60659" name="Freeform 36"/>
              <p:cNvSpPr>
                <a:spLocks/>
              </p:cNvSpPr>
              <p:nvPr/>
            </p:nvSpPr>
            <p:spPr bwMode="auto">
              <a:xfrm>
                <a:off x="4643" y="3321"/>
                <a:ext cx="217" cy="7"/>
              </a:xfrm>
              <a:custGeom>
                <a:avLst/>
                <a:gdLst>
                  <a:gd name="T0" fmla="*/ 0 w 638"/>
                  <a:gd name="T1" fmla="*/ 0 h 20"/>
                  <a:gd name="T2" fmla="*/ 0 w 638"/>
                  <a:gd name="T3" fmla="*/ 0 h 20"/>
                  <a:gd name="T4" fmla="*/ 0 w 638"/>
                  <a:gd name="T5" fmla="*/ 0 h 20"/>
                  <a:gd name="T6" fmla="*/ 0 w 638"/>
                  <a:gd name="T7" fmla="*/ 0 h 20"/>
                  <a:gd name="T8" fmla="*/ 0 w 638"/>
                  <a:gd name="T9" fmla="*/ 0 h 20"/>
                  <a:gd name="T10" fmla="*/ 0 60000 65536"/>
                  <a:gd name="T11" fmla="*/ 0 60000 65536"/>
                  <a:gd name="T12" fmla="*/ 0 60000 65536"/>
                  <a:gd name="T13" fmla="*/ 0 60000 65536"/>
                  <a:gd name="T14" fmla="*/ 0 60000 65536"/>
                  <a:gd name="T15" fmla="*/ 0 w 638"/>
                  <a:gd name="T16" fmla="*/ 0 h 20"/>
                  <a:gd name="T17" fmla="*/ 638 w 638"/>
                  <a:gd name="T18" fmla="*/ 20 h 20"/>
                </a:gdLst>
                <a:ahLst/>
                <a:cxnLst>
                  <a:cxn ang="T10">
                    <a:pos x="T0" y="T1"/>
                  </a:cxn>
                  <a:cxn ang="T11">
                    <a:pos x="T2" y="T3"/>
                  </a:cxn>
                  <a:cxn ang="T12">
                    <a:pos x="T4" y="T5"/>
                  </a:cxn>
                  <a:cxn ang="T13">
                    <a:pos x="T6" y="T7"/>
                  </a:cxn>
                  <a:cxn ang="T14">
                    <a:pos x="T8" y="T9"/>
                  </a:cxn>
                </a:cxnLst>
                <a:rect l="T15" t="T16" r="T17" b="T18"/>
                <a:pathLst>
                  <a:path w="638" h="20">
                    <a:moveTo>
                      <a:pt x="20" y="0"/>
                    </a:moveTo>
                    <a:lnTo>
                      <a:pt x="0" y="20"/>
                    </a:lnTo>
                    <a:lnTo>
                      <a:pt x="618" y="20"/>
                    </a:lnTo>
                    <a:lnTo>
                      <a:pt x="638" y="0"/>
                    </a:lnTo>
                    <a:lnTo>
                      <a:pt x="20" y="0"/>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660" name="Freeform 37"/>
              <p:cNvSpPr>
                <a:spLocks/>
              </p:cNvSpPr>
              <p:nvPr/>
            </p:nvSpPr>
            <p:spPr bwMode="auto">
              <a:xfrm>
                <a:off x="4853" y="3321"/>
                <a:ext cx="7" cy="383"/>
              </a:xfrm>
              <a:custGeom>
                <a:avLst/>
                <a:gdLst>
                  <a:gd name="T0" fmla="*/ 0 w 20"/>
                  <a:gd name="T1" fmla="*/ 0 h 1187"/>
                  <a:gd name="T2" fmla="*/ 0 w 20"/>
                  <a:gd name="T3" fmla="*/ 0 h 1187"/>
                  <a:gd name="T4" fmla="*/ 0 w 20"/>
                  <a:gd name="T5" fmla="*/ 0 h 1187"/>
                  <a:gd name="T6" fmla="*/ 0 w 20"/>
                  <a:gd name="T7" fmla="*/ 0 h 1187"/>
                  <a:gd name="T8" fmla="*/ 0 w 20"/>
                  <a:gd name="T9" fmla="*/ 0 h 1187"/>
                  <a:gd name="T10" fmla="*/ 0 60000 65536"/>
                  <a:gd name="T11" fmla="*/ 0 60000 65536"/>
                  <a:gd name="T12" fmla="*/ 0 60000 65536"/>
                  <a:gd name="T13" fmla="*/ 0 60000 65536"/>
                  <a:gd name="T14" fmla="*/ 0 60000 65536"/>
                  <a:gd name="T15" fmla="*/ 0 w 20"/>
                  <a:gd name="T16" fmla="*/ 0 h 1187"/>
                  <a:gd name="T17" fmla="*/ 20 w 20"/>
                  <a:gd name="T18" fmla="*/ 1187 h 1187"/>
                </a:gdLst>
                <a:ahLst/>
                <a:cxnLst>
                  <a:cxn ang="T10">
                    <a:pos x="T0" y="T1"/>
                  </a:cxn>
                  <a:cxn ang="T11">
                    <a:pos x="T2" y="T3"/>
                  </a:cxn>
                  <a:cxn ang="T12">
                    <a:pos x="T4" y="T5"/>
                  </a:cxn>
                  <a:cxn ang="T13">
                    <a:pos x="T6" y="T7"/>
                  </a:cxn>
                  <a:cxn ang="T14">
                    <a:pos x="T8" y="T9"/>
                  </a:cxn>
                </a:cxnLst>
                <a:rect l="T15" t="T16" r="T17" b="T18"/>
                <a:pathLst>
                  <a:path w="20" h="1187">
                    <a:moveTo>
                      <a:pt x="20" y="1167"/>
                    </a:moveTo>
                    <a:lnTo>
                      <a:pt x="20" y="0"/>
                    </a:lnTo>
                    <a:lnTo>
                      <a:pt x="0" y="20"/>
                    </a:lnTo>
                    <a:lnTo>
                      <a:pt x="0" y="1187"/>
                    </a:lnTo>
                    <a:lnTo>
                      <a:pt x="20" y="1167"/>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661" name="Rectangle 38"/>
              <p:cNvSpPr>
                <a:spLocks noChangeArrowheads="1"/>
              </p:cNvSpPr>
              <p:nvPr/>
            </p:nvSpPr>
            <p:spPr bwMode="auto">
              <a:xfrm>
                <a:off x="4643" y="3328"/>
                <a:ext cx="210" cy="376"/>
              </a:xfrm>
              <a:prstGeom prst="rect">
                <a:avLst/>
              </a:prstGeom>
              <a:solidFill>
                <a:srgbClr val="CCCCFF"/>
              </a:solidFill>
              <a:ln w="12700">
                <a:solidFill>
                  <a:srgbClr val="000000"/>
                </a:solidFill>
                <a:miter lim="800000"/>
                <a:headEnd/>
                <a:tailEnd/>
              </a:ln>
            </p:spPr>
            <p:txBody>
              <a:bodyPr>
                <a:prstTxWarp prst="textNoShape">
                  <a:avLst/>
                </a:prstTxWarp>
              </a:bodyPr>
              <a:lstStyle/>
              <a:p>
                <a:endParaRPr lang="en-US"/>
              </a:p>
            </p:txBody>
          </p:sp>
        </p:grpSp>
        <p:grpSp>
          <p:nvGrpSpPr>
            <p:cNvPr id="7" name="Group 39"/>
            <p:cNvGrpSpPr>
              <a:grpSpLocks/>
            </p:cNvGrpSpPr>
            <p:nvPr/>
          </p:nvGrpSpPr>
          <p:grpSpPr bwMode="auto">
            <a:xfrm>
              <a:off x="5025" y="3617"/>
              <a:ext cx="218" cy="87"/>
              <a:chOff x="5025" y="3617"/>
              <a:chExt cx="218" cy="87"/>
            </a:xfrm>
          </p:grpSpPr>
          <p:sp>
            <p:nvSpPr>
              <p:cNvPr id="60656" name="Freeform 40"/>
              <p:cNvSpPr>
                <a:spLocks/>
              </p:cNvSpPr>
              <p:nvPr/>
            </p:nvSpPr>
            <p:spPr bwMode="auto">
              <a:xfrm>
                <a:off x="5025" y="3617"/>
                <a:ext cx="218" cy="6"/>
              </a:xfrm>
              <a:custGeom>
                <a:avLst/>
                <a:gdLst>
                  <a:gd name="T0" fmla="*/ 0 w 639"/>
                  <a:gd name="T1" fmla="*/ 0 h 20"/>
                  <a:gd name="T2" fmla="*/ 0 w 639"/>
                  <a:gd name="T3" fmla="*/ 0 h 20"/>
                  <a:gd name="T4" fmla="*/ 0 w 639"/>
                  <a:gd name="T5" fmla="*/ 0 h 20"/>
                  <a:gd name="T6" fmla="*/ 0 w 639"/>
                  <a:gd name="T7" fmla="*/ 0 h 20"/>
                  <a:gd name="T8" fmla="*/ 0 w 639"/>
                  <a:gd name="T9" fmla="*/ 0 h 20"/>
                  <a:gd name="T10" fmla="*/ 0 60000 65536"/>
                  <a:gd name="T11" fmla="*/ 0 60000 65536"/>
                  <a:gd name="T12" fmla="*/ 0 60000 65536"/>
                  <a:gd name="T13" fmla="*/ 0 60000 65536"/>
                  <a:gd name="T14" fmla="*/ 0 60000 65536"/>
                  <a:gd name="T15" fmla="*/ 0 w 639"/>
                  <a:gd name="T16" fmla="*/ 0 h 20"/>
                  <a:gd name="T17" fmla="*/ 639 w 639"/>
                  <a:gd name="T18" fmla="*/ 20 h 20"/>
                </a:gdLst>
                <a:ahLst/>
                <a:cxnLst>
                  <a:cxn ang="T10">
                    <a:pos x="T0" y="T1"/>
                  </a:cxn>
                  <a:cxn ang="T11">
                    <a:pos x="T2" y="T3"/>
                  </a:cxn>
                  <a:cxn ang="T12">
                    <a:pos x="T4" y="T5"/>
                  </a:cxn>
                  <a:cxn ang="T13">
                    <a:pos x="T6" y="T7"/>
                  </a:cxn>
                  <a:cxn ang="T14">
                    <a:pos x="T8" y="T9"/>
                  </a:cxn>
                </a:cxnLst>
                <a:rect l="T15" t="T16" r="T17" b="T18"/>
                <a:pathLst>
                  <a:path w="639" h="20">
                    <a:moveTo>
                      <a:pt x="20" y="0"/>
                    </a:moveTo>
                    <a:lnTo>
                      <a:pt x="0" y="20"/>
                    </a:lnTo>
                    <a:lnTo>
                      <a:pt x="620" y="20"/>
                    </a:lnTo>
                    <a:lnTo>
                      <a:pt x="639" y="0"/>
                    </a:lnTo>
                    <a:lnTo>
                      <a:pt x="20" y="0"/>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657" name="Freeform 41"/>
              <p:cNvSpPr>
                <a:spLocks/>
              </p:cNvSpPr>
              <p:nvPr/>
            </p:nvSpPr>
            <p:spPr bwMode="auto">
              <a:xfrm>
                <a:off x="5237" y="3617"/>
                <a:ext cx="6" cy="87"/>
              </a:xfrm>
              <a:custGeom>
                <a:avLst/>
                <a:gdLst>
                  <a:gd name="T0" fmla="*/ 0 w 19"/>
                  <a:gd name="T1" fmla="*/ 0 h 270"/>
                  <a:gd name="T2" fmla="*/ 0 w 19"/>
                  <a:gd name="T3" fmla="*/ 0 h 270"/>
                  <a:gd name="T4" fmla="*/ 0 w 19"/>
                  <a:gd name="T5" fmla="*/ 0 h 270"/>
                  <a:gd name="T6" fmla="*/ 0 w 19"/>
                  <a:gd name="T7" fmla="*/ 0 h 270"/>
                  <a:gd name="T8" fmla="*/ 0 w 19"/>
                  <a:gd name="T9" fmla="*/ 0 h 270"/>
                  <a:gd name="T10" fmla="*/ 0 60000 65536"/>
                  <a:gd name="T11" fmla="*/ 0 60000 65536"/>
                  <a:gd name="T12" fmla="*/ 0 60000 65536"/>
                  <a:gd name="T13" fmla="*/ 0 60000 65536"/>
                  <a:gd name="T14" fmla="*/ 0 60000 65536"/>
                  <a:gd name="T15" fmla="*/ 0 w 19"/>
                  <a:gd name="T16" fmla="*/ 0 h 270"/>
                  <a:gd name="T17" fmla="*/ 19 w 19"/>
                  <a:gd name="T18" fmla="*/ 270 h 270"/>
                </a:gdLst>
                <a:ahLst/>
                <a:cxnLst>
                  <a:cxn ang="T10">
                    <a:pos x="T0" y="T1"/>
                  </a:cxn>
                  <a:cxn ang="T11">
                    <a:pos x="T2" y="T3"/>
                  </a:cxn>
                  <a:cxn ang="T12">
                    <a:pos x="T4" y="T5"/>
                  </a:cxn>
                  <a:cxn ang="T13">
                    <a:pos x="T6" y="T7"/>
                  </a:cxn>
                  <a:cxn ang="T14">
                    <a:pos x="T8" y="T9"/>
                  </a:cxn>
                </a:cxnLst>
                <a:rect l="T15" t="T16" r="T17" b="T18"/>
                <a:pathLst>
                  <a:path w="19" h="270">
                    <a:moveTo>
                      <a:pt x="19" y="250"/>
                    </a:moveTo>
                    <a:lnTo>
                      <a:pt x="19" y="0"/>
                    </a:lnTo>
                    <a:lnTo>
                      <a:pt x="0" y="20"/>
                    </a:lnTo>
                    <a:lnTo>
                      <a:pt x="0" y="270"/>
                    </a:lnTo>
                    <a:lnTo>
                      <a:pt x="19" y="250"/>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658" name="Rectangle 42"/>
              <p:cNvSpPr>
                <a:spLocks noChangeArrowheads="1"/>
              </p:cNvSpPr>
              <p:nvPr/>
            </p:nvSpPr>
            <p:spPr bwMode="auto">
              <a:xfrm>
                <a:off x="5025" y="3623"/>
                <a:ext cx="212" cy="81"/>
              </a:xfrm>
              <a:prstGeom prst="rect">
                <a:avLst/>
              </a:prstGeom>
              <a:solidFill>
                <a:srgbClr val="CCCCFF"/>
              </a:solidFill>
              <a:ln w="12700">
                <a:solidFill>
                  <a:srgbClr val="000000"/>
                </a:solidFill>
                <a:miter lim="800000"/>
                <a:headEnd/>
                <a:tailEnd/>
              </a:ln>
            </p:spPr>
            <p:txBody>
              <a:bodyPr>
                <a:prstTxWarp prst="textNoShape">
                  <a:avLst/>
                </a:prstTxWarp>
              </a:bodyPr>
              <a:lstStyle/>
              <a:p>
                <a:endParaRPr lang="en-US"/>
              </a:p>
            </p:txBody>
          </p:sp>
        </p:grpSp>
      </p:grpSp>
      <p:grpSp>
        <p:nvGrpSpPr>
          <p:cNvPr id="8" name="Group 43"/>
          <p:cNvGrpSpPr>
            <a:grpSpLocks/>
          </p:cNvGrpSpPr>
          <p:nvPr/>
        </p:nvGrpSpPr>
        <p:grpSpPr bwMode="auto">
          <a:xfrm>
            <a:off x="7548563" y="5640388"/>
            <a:ext cx="950912" cy="436562"/>
            <a:chOff x="4573" y="3495"/>
            <a:chExt cx="599" cy="275"/>
          </a:xfrm>
        </p:grpSpPr>
        <p:grpSp>
          <p:nvGrpSpPr>
            <p:cNvPr id="9" name="Group 44"/>
            <p:cNvGrpSpPr>
              <a:grpSpLocks/>
            </p:cNvGrpSpPr>
            <p:nvPr/>
          </p:nvGrpSpPr>
          <p:grpSpPr bwMode="auto">
            <a:xfrm>
              <a:off x="4573" y="3495"/>
              <a:ext cx="217" cy="275"/>
              <a:chOff x="4573" y="3495"/>
              <a:chExt cx="217" cy="275"/>
            </a:xfrm>
          </p:grpSpPr>
          <p:sp>
            <p:nvSpPr>
              <p:cNvPr id="60651" name="Freeform 45"/>
              <p:cNvSpPr>
                <a:spLocks/>
              </p:cNvSpPr>
              <p:nvPr/>
            </p:nvSpPr>
            <p:spPr bwMode="auto">
              <a:xfrm>
                <a:off x="4573" y="3495"/>
                <a:ext cx="217" cy="7"/>
              </a:xfrm>
              <a:custGeom>
                <a:avLst/>
                <a:gdLst>
                  <a:gd name="T0" fmla="*/ 0 w 639"/>
                  <a:gd name="T1" fmla="*/ 0 h 20"/>
                  <a:gd name="T2" fmla="*/ 0 w 639"/>
                  <a:gd name="T3" fmla="*/ 0 h 20"/>
                  <a:gd name="T4" fmla="*/ 0 w 639"/>
                  <a:gd name="T5" fmla="*/ 0 h 20"/>
                  <a:gd name="T6" fmla="*/ 0 w 639"/>
                  <a:gd name="T7" fmla="*/ 0 h 20"/>
                  <a:gd name="T8" fmla="*/ 0 w 639"/>
                  <a:gd name="T9" fmla="*/ 0 h 20"/>
                  <a:gd name="T10" fmla="*/ 0 60000 65536"/>
                  <a:gd name="T11" fmla="*/ 0 60000 65536"/>
                  <a:gd name="T12" fmla="*/ 0 60000 65536"/>
                  <a:gd name="T13" fmla="*/ 0 60000 65536"/>
                  <a:gd name="T14" fmla="*/ 0 60000 65536"/>
                  <a:gd name="T15" fmla="*/ 0 w 639"/>
                  <a:gd name="T16" fmla="*/ 0 h 20"/>
                  <a:gd name="T17" fmla="*/ 639 w 639"/>
                  <a:gd name="T18" fmla="*/ 20 h 20"/>
                </a:gdLst>
                <a:ahLst/>
                <a:cxnLst>
                  <a:cxn ang="T10">
                    <a:pos x="T0" y="T1"/>
                  </a:cxn>
                  <a:cxn ang="T11">
                    <a:pos x="T2" y="T3"/>
                  </a:cxn>
                  <a:cxn ang="T12">
                    <a:pos x="T4" y="T5"/>
                  </a:cxn>
                  <a:cxn ang="T13">
                    <a:pos x="T6" y="T7"/>
                  </a:cxn>
                  <a:cxn ang="T14">
                    <a:pos x="T8" y="T9"/>
                  </a:cxn>
                </a:cxnLst>
                <a:rect l="T15" t="T16" r="T17" b="T18"/>
                <a:pathLst>
                  <a:path w="639" h="20">
                    <a:moveTo>
                      <a:pt x="19" y="0"/>
                    </a:moveTo>
                    <a:lnTo>
                      <a:pt x="0" y="20"/>
                    </a:lnTo>
                    <a:lnTo>
                      <a:pt x="619" y="20"/>
                    </a:lnTo>
                    <a:lnTo>
                      <a:pt x="639" y="0"/>
                    </a:lnTo>
                    <a:lnTo>
                      <a:pt x="19" y="0"/>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652" name="Freeform 46"/>
              <p:cNvSpPr>
                <a:spLocks/>
              </p:cNvSpPr>
              <p:nvPr/>
            </p:nvSpPr>
            <p:spPr bwMode="auto">
              <a:xfrm>
                <a:off x="4783" y="3495"/>
                <a:ext cx="7" cy="275"/>
              </a:xfrm>
              <a:custGeom>
                <a:avLst/>
                <a:gdLst>
                  <a:gd name="T0" fmla="*/ 0 w 20"/>
                  <a:gd name="T1" fmla="*/ 0 h 854"/>
                  <a:gd name="T2" fmla="*/ 0 w 20"/>
                  <a:gd name="T3" fmla="*/ 0 h 854"/>
                  <a:gd name="T4" fmla="*/ 0 w 20"/>
                  <a:gd name="T5" fmla="*/ 0 h 854"/>
                  <a:gd name="T6" fmla="*/ 0 w 20"/>
                  <a:gd name="T7" fmla="*/ 0 h 854"/>
                  <a:gd name="T8" fmla="*/ 0 w 20"/>
                  <a:gd name="T9" fmla="*/ 0 h 854"/>
                  <a:gd name="T10" fmla="*/ 0 60000 65536"/>
                  <a:gd name="T11" fmla="*/ 0 60000 65536"/>
                  <a:gd name="T12" fmla="*/ 0 60000 65536"/>
                  <a:gd name="T13" fmla="*/ 0 60000 65536"/>
                  <a:gd name="T14" fmla="*/ 0 60000 65536"/>
                  <a:gd name="T15" fmla="*/ 0 w 20"/>
                  <a:gd name="T16" fmla="*/ 0 h 854"/>
                  <a:gd name="T17" fmla="*/ 20 w 20"/>
                  <a:gd name="T18" fmla="*/ 854 h 854"/>
                </a:gdLst>
                <a:ahLst/>
                <a:cxnLst>
                  <a:cxn ang="T10">
                    <a:pos x="T0" y="T1"/>
                  </a:cxn>
                  <a:cxn ang="T11">
                    <a:pos x="T2" y="T3"/>
                  </a:cxn>
                  <a:cxn ang="T12">
                    <a:pos x="T4" y="T5"/>
                  </a:cxn>
                  <a:cxn ang="T13">
                    <a:pos x="T6" y="T7"/>
                  </a:cxn>
                  <a:cxn ang="T14">
                    <a:pos x="T8" y="T9"/>
                  </a:cxn>
                </a:cxnLst>
                <a:rect l="T15" t="T16" r="T17" b="T18"/>
                <a:pathLst>
                  <a:path w="20" h="854">
                    <a:moveTo>
                      <a:pt x="20" y="835"/>
                    </a:moveTo>
                    <a:lnTo>
                      <a:pt x="20" y="0"/>
                    </a:lnTo>
                    <a:lnTo>
                      <a:pt x="0" y="20"/>
                    </a:lnTo>
                    <a:lnTo>
                      <a:pt x="0" y="854"/>
                    </a:lnTo>
                    <a:lnTo>
                      <a:pt x="20" y="835"/>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653" name="Rectangle 47"/>
              <p:cNvSpPr>
                <a:spLocks noChangeArrowheads="1"/>
              </p:cNvSpPr>
              <p:nvPr/>
            </p:nvSpPr>
            <p:spPr bwMode="auto">
              <a:xfrm>
                <a:off x="4573" y="3502"/>
                <a:ext cx="210" cy="268"/>
              </a:xfrm>
              <a:prstGeom prst="rect">
                <a:avLst/>
              </a:prstGeom>
              <a:solidFill>
                <a:schemeClr val="tx2"/>
              </a:solidFill>
              <a:ln w="12700">
                <a:solidFill>
                  <a:srgbClr val="000000"/>
                </a:solidFill>
                <a:miter lim="800000"/>
                <a:headEnd/>
                <a:tailEnd/>
              </a:ln>
            </p:spPr>
            <p:txBody>
              <a:bodyPr>
                <a:prstTxWarp prst="textNoShape">
                  <a:avLst/>
                </a:prstTxWarp>
              </a:bodyPr>
              <a:lstStyle/>
              <a:p>
                <a:endParaRPr lang="en-US"/>
              </a:p>
            </p:txBody>
          </p:sp>
        </p:grpSp>
        <p:grpSp>
          <p:nvGrpSpPr>
            <p:cNvPr id="10" name="Group 48"/>
            <p:cNvGrpSpPr>
              <a:grpSpLocks/>
            </p:cNvGrpSpPr>
            <p:nvPr/>
          </p:nvGrpSpPr>
          <p:grpSpPr bwMode="auto">
            <a:xfrm>
              <a:off x="4955" y="3522"/>
              <a:ext cx="217" cy="248"/>
              <a:chOff x="4955" y="3522"/>
              <a:chExt cx="217" cy="248"/>
            </a:xfrm>
          </p:grpSpPr>
          <p:sp>
            <p:nvSpPr>
              <p:cNvPr id="60648" name="Freeform 49"/>
              <p:cNvSpPr>
                <a:spLocks/>
              </p:cNvSpPr>
              <p:nvPr/>
            </p:nvSpPr>
            <p:spPr bwMode="auto">
              <a:xfrm>
                <a:off x="4955" y="3522"/>
                <a:ext cx="217" cy="7"/>
              </a:xfrm>
              <a:custGeom>
                <a:avLst/>
                <a:gdLst>
                  <a:gd name="T0" fmla="*/ 0 w 638"/>
                  <a:gd name="T1" fmla="*/ 0 h 20"/>
                  <a:gd name="T2" fmla="*/ 0 w 638"/>
                  <a:gd name="T3" fmla="*/ 0 h 20"/>
                  <a:gd name="T4" fmla="*/ 0 w 638"/>
                  <a:gd name="T5" fmla="*/ 0 h 20"/>
                  <a:gd name="T6" fmla="*/ 0 w 638"/>
                  <a:gd name="T7" fmla="*/ 0 h 20"/>
                  <a:gd name="T8" fmla="*/ 0 w 638"/>
                  <a:gd name="T9" fmla="*/ 0 h 20"/>
                  <a:gd name="T10" fmla="*/ 0 60000 65536"/>
                  <a:gd name="T11" fmla="*/ 0 60000 65536"/>
                  <a:gd name="T12" fmla="*/ 0 60000 65536"/>
                  <a:gd name="T13" fmla="*/ 0 60000 65536"/>
                  <a:gd name="T14" fmla="*/ 0 60000 65536"/>
                  <a:gd name="T15" fmla="*/ 0 w 638"/>
                  <a:gd name="T16" fmla="*/ 0 h 20"/>
                  <a:gd name="T17" fmla="*/ 638 w 638"/>
                  <a:gd name="T18" fmla="*/ 20 h 20"/>
                </a:gdLst>
                <a:ahLst/>
                <a:cxnLst>
                  <a:cxn ang="T10">
                    <a:pos x="T0" y="T1"/>
                  </a:cxn>
                  <a:cxn ang="T11">
                    <a:pos x="T2" y="T3"/>
                  </a:cxn>
                  <a:cxn ang="T12">
                    <a:pos x="T4" y="T5"/>
                  </a:cxn>
                  <a:cxn ang="T13">
                    <a:pos x="T6" y="T7"/>
                  </a:cxn>
                  <a:cxn ang="T14">
                    <a:pos x="T8" y="T9"/>
                  </a:cxn>
                </a:cxnLst>
                <a:rect l="T15" t="T16" r="T17" b="T18"/>
                <a:pathLst>
                  <a:path w="638" h="20">
                    <a:moveTo>
                      <a:pt x="19" y="0"/>
                    </a:moveTo>
                    <a:lnTo>
                      <a:pt x="0" y="20"/>
                    </a:lnTo>
                    <a:lnTo>
                      <a:pt x="618" y="20"/>
                    </a:lnTo>
                    <a:lnTo>
                      <a:pt x="638" y="0"/>
                    </a:lnTo>
                    <a:lnTo>
                      <a:pt x="19" y="0"/>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649" name="Freeform 50"/>
              <p:cNvSpPr>
                <a:spLocks/>
              </p:cNvSpPr>
              <p:nvPr/>
            </p:nvSpPr>
            <p:spPr bwMode="auto">
              <a:xfrm>
                <a:off x="5165" y="3522"/>
                <a:ext cx="7" cy="248"/>
              </a:xfrm>
              <a:custGeom>
                <a:avLst/>
                <a:gdLst>
                  <a:gd name="T0" fmla="*/ 0 w 20"/>
                  <a:gd name="T1" fmla="*/ 0 h 770"/>
                  <a:gd name="T2" fmla="*/ 0 w 20"/>
                  <a:gd name="T3" fmla="*/ 0 h 770"/>
                  <a:gd name="T4" fmla="*/ 0 w 20"/>
                  <a:gd name="T5" fmla="*/ 0 h 770"/>
                  <a:gd name="T6" fmla="*/ 0 w 20"/>
                  <a:gd name="T7" fmla="*/ 0 h 770"/>
                  <a:gd name="T8" fmla="*/ 0 w 20"/>
                  <a:gd name="T9" fmla="*/ 0 h 770"/>
                  <a:gd name="T10" fmla="*/ 0 60000 65536"/>
                  <a:gd name="T11" fmla="*/ 0 60000 65536"/>
                  <a:gd name="T12" fmla="*/ 0 60000 65536"/>
                  <a:gd name="T13" fmla="*/ 0 60000 65536"/>
                  <a:gd name="T14" fmla="*/ 0 60000 65536"/>
                  <a:gd name="T15" fmla="*/ 0 w 20"/>
                  <a:gd name="T16" fmla="*/ 0 h 770"/>
                  <a:gd name="T17" fmla="*/ 20 w 20"/>
                  <a:gd name="T18" fmla="*/ 770 h 770"/>
                </a:gdLst>
                <a:ahLst/>
                <a:cxnLst>
                  <a:cxn ang="T10">
                    <a:pos x="T0" y="T1"/>
                  </a:cxn>
                  <a:cxn ang="T11">
                    <a:pos x="T2" y="T3"/>
                  </a:cxn>
                  <a:cxn ang="T12">
                    <a:pos x="T4" y="T5"/>
                  </a:cxn>
                  <a:cxn ang="T13">
                    <a:pos x="T6" y="T7"/>
                  </a:cxn>
                  <a:cxn ang="T14">
                    <a:pos x="T8" y="T9"/>
                  </a:cxn>
                </a:cxnLst>
                <a:rect l="T15" t="T16" r="T17" b="T18"/>
                <a:pathLst>
                  <a:path w="20" h="770">
                    <a:moveTo>
                      <a:pt x="20" y="751"/>
                    </a:moveTo>
                    <a:lnTo>
                      <a:pt x="20" y="0"/>
                    </a:lnTo>
                    <a:lnTo>
                      <a:pt x="0" y="20"/>
                    </a:lnTo>
                    <a:lnTo>
                      <a:pt x="0" y="770"/>
                    </a:lnTo>
                    <a:lnTo>
                      <a:pt x="20" y="751"/>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650" name="Rectangle 51"/>
              <p:cNvSpPr>
                <a:spLocks noChangeArrowheads="1"/>
              </p:cNvSpPr>
              <p:nvPr/>
            </p:nvSpPr>
            <p:spPr bwMode="auto">
              <a:xfrm>
                <a:off x="4955" y="3529"/>
                <a:ext cx="210" cy="241"/>
              </a:xfrm>
              <a:prstGeom prst="rect">
                <a:avLst/>
              </a:prstGeom>
              <a:solidFill>
                <a:schemeClr val="tx2"/>
              </a:solidFill>
              <a:ln w="12700">
                <a:solidFill>
                  <a:srgbClr val="000000"/>
                </a:solidFill>
                <a:miter lim="800000"/>
                <a:headEnd/>
                <a:tailEnd/>
              </a:ln>
            </p:spPr>
            <p:txBody>
              <a:bodyPr>
                <a:prstTxWarp prst="textNoShape">
                  <a:avLst/>
                </a:prstTxWarp>
              </a:bodyPr>
              <a:lstStyle/>
              <a:p>
                <a:endParaRPr lang="en-US"/>
              </a:p>
            </p:txBody>
          </p:sp>
        </p:grpSp>
      </p:grpSp>
      <p:grpSp>
        <p:nvGrpSpPr>
          <p:cNvPr id="11" name="Group 254"/>
          <p:cNvGrpSpPr>
            <a:grpSpLocks/>
          </p:cNvGrpSpPr>
          <p:nvPr/>
        </p:nvGrpSpPr>
        <p:grpSpPr bwMode="auto">
          <a:xfrm>
            <a:off x="1357313" y="3211513"/>
            <a:ext cx="6151562" cy="2971800"/>
            <a:chOff x="855" y="2023"/>
            <a:chExt cx="3875" cy="1872"/>
          </a:xfrm>
        </p:grpSpPr>
        <p:grpSp>
          <p:nvGrpSpPr>
            <p:cNvPr id="12" name="Group 53"/>
            <p:cNvGrpSpPr>
              <a:grpSpLocks/>
            </p:cNvGrpSpPr>
            <p:nvPr/>
          </p:nvGrpSpPr>
          <p:grpSpPr bwMode="auto">
            <a:xfrm>
              <a:off x="1066" y="2023"/>
              <a:ext cx="3664" cy="1671"/>
              <a:chOff x="884" y="1965"/>
              <a:chExt cx="3664" cy="1671"/>
            </a:xfrm>
          </p:grpSpPr>
          <p:grpSp>
            <p:nvGrpSpPr>
              <p:cNvPr id="13" name="Group 54"/>
              <p:cNvGrpSpPr>
                <a:grpSpLocks/>
              </p:cNvGrpSpPr>
              <p:nvPr/>
            </p:nvGrpSpPr>
            <p:grpSpPr bwMode="auto">
              <a:xfrm>
                <a:off x="884" y="2421"/>
                <a:ext cx="218" cy="1215"/>
                <a:chOff x="884" y="2421"/>
                <a:chExt cx="218" cy="1215"/>
              </a:xfrm>
            </p:grpSpPr>
            <p:sp>
              <p:nvSpPr>
                <p:cNvPr id="60643" name="Freeform 55"/>
                <p:cNvSpPr>
                  <a:spLocks/>
                </p:cNvSpPr>
                <p:nvPr/>
              </p:nvSpPr>
              <p:spPr bwMode="auto">
                <a:xfrm>
                  <a:off x="884" y="2421"/>
                  <a:ext cx="218" cy="6"/>
                </a:xfrm>
                <a:custGeom>
                  <a:avLst/>
                  <a:gdLst>
                    <a:gd name="T0" fmla="*/ 0 w 639"/>
                    <a:gd name="T1" fmla="*/ 0 h 19"/>
                    <a:gd name="T2" fmla="*/ 0 w 639"/>
                    <a:gd name="T3" fmla="*/ 0 h 19"/>
                    <a:gd name="T4" fmla="*/ 0 w 639"/>
                    <a:gd name="T5" fmla="*/ 0 h 19"/>
                    <a:gd name="T6" fmla="*/ 0 w 639"/>
                    <a:gd name="T7" fmla="*/ 0 h 19"/>
                    <a:gd name="T8" fmla="*/ 0 w 639"/>
                    <a:gd name="T9" fmla="*/ 0 h 19"/>
                    <a:gd name="T10" fmla="*/ 0 60000 65536"/>
                    <a:gd name="T11" fmla="*/ 0 60000 65536"/>
                    <a:gd name="T12" fmla="*/ 0 60000 65536"/>
                    <a:gd name="T13" fmla="*/ 0 60000 65536"/>
                    <a:gd name="T14" fmla="*/ 0 60000 65536"/>
                    <a:gd name="T15" fmla="*/ 0 w 639"/>
                    <a:gd name="T16" fmla="*/ 0 h 19"/>
                    <a:gd name="T17" fmla="*/ 639 w 639"/>
                    <a:gd name="T18" fmla="*/ 19 h 19"/>
                  </a:gdLst>
                  <a:ahLst/>
                  <a:cxnLst>
                    <a:cxn ang="T10">
                      <a:pos x="T0" y="T1"/>
                    </a:cxn>
                    <a:cxn ang="T11">
                      <a:pos x="T2" y="T3"/>
                    </a:cxn>
                    <a:cxn ang="T12">
                      <a:pos x="T4" y="T5"/>
                    </a:cxn>
                    <a:cxn ang="T13">
                      <a:pos x="T6" y="T7"/>
                    </a:cxn>
                    <a:cxn ang="T14">
                      <a:pos x="T8" y="T9"/>
                    </a:cxn>
                  </a:cxnLst>
                  <a:rect l="T15" t="T16" r="T17" b="T18"/>
                  <a:pathLst>
                    <a:path w="639" h="19">
                      <a:moveTo>
                        <a:pt x="20" y="0"/>
                      </a:moveTo>
                      <a:lnTo>
                        <a:pt x="0" y="19"/>
                      </a:lnTo>
                      <a:lnTo>
                        <a:pt x="620" y="19"/>
                      </a:lnTo>
                      <a:lnTo>
                        <a:pt x="639" y="0"/>
                      </a:lnTo>
                      <a:lnTo>
                        <a:pt x="20" y="0"/>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44" name="Freeform 56"/>
                <p:cNvSpPr>
                  <a:spLocks/>
                </p:cNvSpPr>
                <p:nvPr/>
              </p:nvSpPr>
              <p:spPr bwMode="auto">
                <a:xfrm>
                  <a:off x="1096" y="2421"/>
                  <a:ext cx="6" cy="1215"/>
                </a:xfrm>
                <a:custGeom>
                  <a:avLst/>
                  <a:gdLst>
                    <a:gd name="T0" fmla="*/ 0 w 19"/>
                    <a:gd name="T1" fmla="*/ 1 h 3771"/>
                    <a:gd name="T2" fmla="*/ 0 w 19"/>
                    <a:gd name="T3" fmla="*/ 0 h 3771"/>
                    <a:gd name="T4" fmla="*/ 0 w 19"/>
                    <a:gd name="T5" fmla="*/ 0 h 3771"/>
                    <a:gd name="T6" fmla="*/ 0 w 19"/>
                    <a:gd name="T7" fmla="*/ 1 h 3771"/>
                    <a:gd name="T8" fmla="*/ 0 w 19"/>
                    <a:gd name="T9" fmla="*/ 1 h 3771"/>
                    <a:gd name="T10" fmla="*/ 0 60000 65536"/>
                    <a:gd name="T11" fmla="*/ 0 60000 65536"/>
                    <a:gd name="T12" fmla="*/ 0 60000 65536"/>
                    <a:gd name="T13" fmla="*/ 0 60000 65536"/>
                    <a:gd name="T14" fmla="*/ 0 60000 65536"/>
                    <a:gd name="T15" fmla="*/ 0 w 19"/>
                    <a:gd name="T16" fmla="*/ 0 h 3771"/>
                    <a:gd name="T17" fmla="*/ 19 w 19"/>
                    <a:gd name="T18" fmla="*/ 3771 h 3771"/>
                  </a:gdLst>
                  <a:ahLst/>
                  <a:cxnLst>
                    <a:cxn ang="T10">
                      <a:pos x="T0" y="T1"/>
                    </a:cxn>
                    <a:cxn ang="T11">
                      <a:pos x="T2" y="T3"/>
                    </a:cxn>
                    <a:cxn ang="T12">
                      <a:pos x="T4" y="T5"/>
                    </a:cxn>
                    <a:cxn ang="T13">
                      <a:pos x="T6" y="T7"/>
                    </a:cxn>
                    <a:cxn ang="T14">
                      <a:pos x="T8" y="T9"/>
                    </a:cxn>
                  </a:cxnLst>
                  <a:rect l="T15" t="T16" r="T17" b="T18"/>
                  <a:pathLst>
                    <a:path w="19" h="3771">
                      <a:moveTo>
                        <a:pt x="19" y="3752"/>
                      </a:moveTo>
                      <a:lnTo>
                        <a:pt x="19" y="0"/>
                      </a:lnTo>
                      <a:lnTo>
                        <a:pt x="0" y="19"/>
                      </a:lnTo>
                      <a:lnTo>
                        <a:pt x="0" y="3771"/>
                      </a:lnTo>
                      <a:lnTo>
                        <a:pt x="19" y="3752"/>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45" name="Rectangle 57"/>
                <p:cNvSpPr>
                  <a:spLocks noChangeArrowheads="1"/>
                </p:cNvSpPr>
                <p:nvPr/>
              </p:nvSpPr>
              <p:spPr bwMode="auto">
                <a:xfrm>
                  <a:off x="884" y="2427"/>
                  <a:ext cx="212" cy="1209"/>
                </a:xfrm>
                <a:prstGeom prst="rect">
                  <a:avLst/>
                </a:prstGeom>
                <a:solidFill>
                  <a:schemeClr val="tx1"/>
                </a:solidFill>
                <a:ln w="12700">
                  <a:solidFill>
                    <a:schemeClr val="tx1"/>
                  </a:solidFill>
                  <a:miter lim="800000"/>
                  <a:headEnd/>
                  <a:tailEnd/>
                </a:ln>
              </p:spPr>
              <p:txBody>
                <a:bodyPr>
                  <a:prstTxWarp prst="textNoShape">
                    <a:avLst/>
                  </a:prstTxWarp>
                </a:bodyPr>
                <a:lstStyle/>
                <a:p>
                  <a:endParaRPr lang="en-US"/>
                </a:p>
              </p:txBody>
            </p:sp>
          </p:grpSp>
          <p:grpSp>
            <p:nvGrpSpPr>
              <p:cNvPr id="14" name="Group 58"/>
              <p:cNvGrpSpPr>
                <a:grpSpLocks/>
              </p:cNvGrpSpPr>
              <p:nvPr/>
            </p:nvGrpSpPr>
            <p:grpSpPr bwMode="auto">
              <a:xfrm>
                <a:off x="1268" y="2501"/>
                <a:ext cx="217" cy="1135"/>
                <a:chOff x="1268" y="2501"/>
                <a:chExt cx="217" cy="1135"/>
              </a:xfrm>
            </p:grpSpPr>
            <p:sp>
              <p:nvSpPr>
                <p:cNvPr id="60640" name="Freeform 59"/>
                <p:cNvSpPr>
                  <a:spLocks/>
                </p:cNvSpPr>
                <p:nvPr/>
              </p:nvSpPr>
              <p:spPr bwMode="auto">
                <a:xfrm>
                  <a:off x="1268" y="2501"/>
                  <a:ext cx="217" cy="7"/>
                </a:xfrm>
                <a:custGeom>
                  <a:avLst/>
                  <a:gdLst>
                    <a:gd name="T0" fmla="*/ 0 w 640"/>
                    <a:gd name="T1" fmla="*/ 0 h 20"/>
                    <a:gd name="T2" fmla="*/ 0 w 640"/>
                    <a:gd name="T3" fmla="*/ 0 h 20"/>
                    <a:gd name="T4" fmla="*/ 0 w 640"/>
                    <a:gd name="T5" fmla="*/ 0 h 20"/>
                    <a:gd name="T6" fmla="*/ 0 w 640"/>
                    <a:gd name="T7" fmla="*/ 0 h 20"/>
                    <a:gd name="T8" fmla="*/ 0 w 640"/>
                    <a:gd name="T9" fmla="*/ 0 h 20"/>
                    <a:gd name="T10" fmla="*/ 0 60000 65536"/>
                    <a:gd name="T11" fmla="*/ 0 60000 65536"/>
                    <a:gd name="T12" fmla="*/ 0 60000 65536"/>
                    <a:gd name="T13" fmla="*/ 0 60000 65536"/>
                    <a:gd name="T14" fmla="*/ 0 60000 65536"/>
                    <a:gd name="T15" fmla="*/ 0 w 640"/>
                    <a:gd name="T16" fmla="*/ 0 h 20"/>
                    <a:gd name="T17" fmla="*/ 640 w 640"/>
                    <a:gd name="T18" fmla="*/ 20 h 20"/>
                  </a:gdLst>
                  <a:ahLst/>
                  <a:cxnLst>
                    <a:cxn ang="T10">
                      <a:pos x="T0" y="T1"/>
                    </a:cxn>
                    <a:cxn ang="T11">
                      <a:pos x="T2" y="T3"/>
                    </a:cxn>
                    <a:cxn ang="T12">
                      <a:pos x="T4" y="T5"/>
                    </a:cxn>
                    <a:cxn ang="T13">
                      <a:pos x="T6" y="T7"/>
                    </a:cxn>
                    <a:cxn ang="T14">
                      <a:pos x="T8" y="T9"/>
                    </a:cxn>
                  </a:cxnLst>
                  <a:rect l="T15" t="T16" r="T17" b="T18"/>
                  <a:pathLst>
                    <a:path w="640" h="20">
                      <a:moveTo>
                        <a:pt x="20" y="0"/>
                      </a:moveTo>
                      <a:lnTo>
                        <a:pt x="0" y="20"/>
                      </a:lnTo>
                      <a:lnTo>
                        <a:pt x="620" y="20"/>
                      </a:lnTo>
                      <a:lnTo>
                        <a:pt x="640" y="0"/>
                      </a:lnTo>
                      <a:lnTo>
                        <a:pt x="20" y="0"/>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41" name="Freeform 60"/>
                <p:cNvSpPr>
                  <a:spLocks/>
                </p:cNvSpPr>
                <p:nvPr/>
              </p:nvSpPr>
              <p:spPr bwMode="auto">
                <a:xfrm>
                  <a:off x="1478" y="2501"/>
                  <a:ext cx="7" cy="1135"/>
                </a:xfrm>
                <a:custGeom>
                  <a:avLst/>
                  <a:gdLst>
                    <a:gd name="T0" fmla="*/ 0 w 20"/>
                    <a:gd name="T1" fmla="*/ 1 h 3521"/>
                    <a:gd name="T2" fmla="*/ 0 w 20"/>
                    <a:gd name="T3" fmla="*/ 0 h 3521"/>
                    <a:gd name="T4" fmla="*/ 0 w 20"/>
                    <a:gd name="T5" fmla="*/ 0 h 3521"/>
                    <a:gd name="T6" fmla="*/ 0 w 20"/>
                    <a:gd name="T7" fmla="*/ 1 h 3521"/>
                    <a:gd name="T8" fmla="*/ 0 w 20"/>
                    <a:gd name="T9" fmla="*/ 1 h 3521"/>
                    <a:gd name="T10" fmla="*/ 0 60000 65536"/>
                    <a:gd name="T11" fmla="*/ 0 60000 65536"/>
                    <a:gd name="T12" fmla="*/ 0 60000 65536"/>
                    <a:gd name="T13" fmla="*/ 0 60000 65536"/>
                    <a:gd name="T14" fmla="*/ 0 60000 65536"/>
                    <a:gd name="T15" fmla="*/ 0 w 20"/>
                    <a:gd name="T16" fmla="*/ 0 h 3521"/>
                    <a:gd name="T17" fmla="*/ 20 w 20"/>
                    <a:gd name="T18" fmla="*/ 3521 h 3521"/>
                  </a:gdLst>
                  <a:ahLst/>
                  <a:cxnLst>
                    <a:cxn ang="T10">
                      <a:pos x="T0" y="T1"/>
                    </a:cxn>
                    <a:cxn ang="T11">
                      <a:pos x="T2" y="T3"/>
                    </a:cxn>
                    <a:cxn ang="T12">
                      <a:pos x="T4" y="T5"/>
                    </a:cxn>
                    <a:cxn ang="T13">
                      <a:pos x="T6" y="T7"/>
                    </a:cxn>
                    <a:cxn ang="T14">
                      <a:pos x="T8" y="T9"/>
                    </a:cxn>
                  </a:cxnLst>
                  <a:rect l="T15" t="T16" r="T17" b="T18"/>
                  <a:pathLst>
                    <a:path w="20" h="3521">
                      <a:moveTo>
                        <a:pt x="20" y="3502"/>
                      </a:moveTo>
                      <a:lnTo>
                        <a:pt x="20" y="0"/>
                      </a:lnTo>
                      <a:lnTo>
                        <a:pt x="0" y="20"/>
                      </a:lnTo>
                      <a:lnTo>
                        <a:pt x="0" y="3521"/>
                      </a:lnTo>
                      <a:lnTo>
                        <a:pt x="20" y="3502"/>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42" name="Rectangle 61"/>
                <p:cNvSpPr>
                  <a:spLocks noChangeArrowheads="1"/>
                </p:cNvSpPr>
                <p:nvPr/>
              </p:nvSpPr>
              <p:spPr bwMode="auto">
                <a:xfrm>
                  <a:off x="1268" y="2508"/>
                  <a:ext cx="210" cy="1128"/>
                </a:xfrm>
                <a:prstGeom prst="rect">
                  <a:avLst/>
                </a:prstGeom>
                <a:solidFill>
                  <a:schemeClr val="tx1"/>
                </a:solidFill>
                <a:ln w="12700">
                  <a:solidFill>
                    <a:schemeClr val="tx1"/>
                  </a:solidFill>
                  <a:miter lim="800000"/>
                  <a:headEnd/>
                  <a:tailEnd/>
                </a:ln>
              </p:spPr>
              <p:txBody>
                <a:bodyPr>
                  <a:prstTxWarp prst="textNoShape">
                    <a:avLst/>
                  </a:prstTxWarp>
                </a:bodyPr>
                <a:lstStyle/>
                <a:p>
                  <a:endParaRPr lang="en-US"/>
                </a:p>
              </p:txBody>
            </p:sp>
          </p:grpSp>
          <p:grpSp>
            <p:nvGrpSpPr>
              <p:cNvPr id="15" name="Group 62"/>
              <p:cNvGrpSpPr>
                <a:grpSpLocks/>
              </p:cNvGrpSpPr>
              <p:nvPr/>
            </p:nvGrpSpPr>
            <p:grpSpPr bwMode="auto">
              <a:xfrm>
                <a:off x="1651" y="2314"/>
                <a:ext cx="217" cy="1322"/>
                <a:chOff x="1651" y="2314"/>
                <a:chExt cx="217" cy="1322"/>
              </a:xfrm>
            </p:grpSpPr>
            <p:sp>
              <p:nvSpPr>
                <p:cNvPr id="60637" name="Freeform 63"/>
                <p:cNvSpPr>
                  <a:spLocks/>
                </p:cNvSpPr>
                <p:nvPr/>
              </p:nvSpPr>
              <p:spPr bwMode="auto">
                <a:xfrm>
                  <a:off x="1651" y="2314"/>
                  <a:ext cx="217" cy="5"/>
                </a:xfrm>
                <a:custGeom>
                  <a:avLst/>
                  <a:gdLst>
                    <a:gd name="T0" fmla="*/ 0 w 639"/>
                    <a:gd name="T1" fmla="*/ 0 h 19"/>
                    <a:gd name="T2" fmla="*/ 0 w 639"/>
                    <a:gd name="T3" fmla="*/ 0 h 19"/>
                    <a:gd name="T4" fmla="*/ 0 w 639"/>
                    <a:gd name="T5" fmla="*/ 0 h 19"/>
                    <a:gd name="T6" fmla="*/ 0 w 639"/>
                    <a:gd name="T7" fmla="*/ 0 h 19"/>
                    <a:gd name="T8" fmla="*/ 0 w 639"/>
                    <a:gd name="T9" fmla="*/ 0 h 19"/>
                    <a:gd name="T10" fmla="*/ 0 60000 65536"/>
                    <a:gd name="T11" fmla="*/ 0 60000 65536"/>
                    <a:gd name="T12" fmla="*/ 0 60000 65536"/>
                    <a:gd name="T13" fmla="*/ 0 60000 65536"/>
                    <a:gd name="T14" fmla="*/ 0 60000 65536"/>
                    <a:gd name="T15" fmla="*/ 0 w 639"/>
                    <a:gd name="T16" fmla="*/ 0 h 19"/>
                    <a:gd name="T17" fmla="*/ 639 w 639"/>
                    <a:gd name="T18" fmla="*/ 19 h 19"/>
                  </a:gdLst>
                  <a:ahLst/>
                  <a:cxnLst>
                    <a:cxn ang="T10">
                      <a:pos x="T0" y="T1"/>
                    </a:cxn>
                    <a:cxn ang="T11">
                      <a:pos x="T2" y="T3"/>
                    </a:cxn>
                    <a:cxn ang="T12">
                      <a:pos x="T4" y="T5"/>
                    </a:cxn>
                    <a:cxn ang="T13">
                      <a:pos x="T6" y="T7"/>
                    </a:cxn>
                    <a:cxn ang="T14">
                      <a:pos x="T8" y="T9"/>
                    </a:cxn>
                  </a:cxnLst>
                  <a:rect l="T15" t="T16" r="T17" b="T18"/>
                  <a:pathLst>
                    <a:path w="639" h="19">
                      <a:moveTo>
                        <a:pt x="19" y="0"/>
                      </a:moveTo>
                      <a:lnTo>
                        <a:pt x="0" y="19"/>
                      </a:lnTo>
                      <a:lnTo>
                        <a:pt x="619" y="19"/>
                      </a:lnTo>
                      <a:lnTo>
                        <a:pt x="639" y="0"/>
                      </a:lnTo>
                      <a:lnTo>
                        <a:pt x="19" y="0"/>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38" name="Freeform 64"/>
                <p:cNvSpPr>
                  <a:spLocks/>
                </p:cNvSpPr>
                <p:nvPr/>
              </p:nvSpPr>
              <p:spPr bwMode="auto">
                <a:xfrm>
                  <a:off x="1862" y="2314"/>
                  <a:ext cx="6" cy="1322"/>
                </a:xfrm>
                <a:custGeom>
                  <a:avLst/>
                  <a:gdLst>
                    <a:gd name="T0" fmla="*/ 0 w 20"/>
                    <a:gd name="T1" fmla="*/ 2 h 4105"/>
                    <a:gd name="T2" fmla="*/ 0 w 20"/>
                    <a:gd name="T3" fmla="*/ 0 h 4105"/>
                    <a:gd name="T4" fmla="*/ 0 w 20"/>
                    <a:gd name="T5" fmla="*/ 0 h 4105"/>
                    <a:gd name="T6" fmla="*/ 0 w 20"/>
                    <a:gd name="T7" fmla="*/ 2 h 4105"/>
                    <a:gd name="T8" fmla="*/ 0 w 20"/>
                    <a:gd name="T9" fmla="*/ 2 h 4105"/>
                    <a:gd name="T10" fmla="*/ 0 60000 65536"/>
                    <a:gd name="T11" fmla="*/ 0 60000 65536"/>
                    <a:gd name="T12" fmla="*/ 0 60000 65536"/>
                    <a:gd name="T13" fmla="*/ 0 60000 65536"/>
                    <a:gd name="T14" fmla="*/ 0 60000 65536"/>
                    <a:gd name="T15" fmla="*/ 0 w 20"/>
                    <a:gd name="T16" fmla="*/ 0 h 4105"/>
                    <a:gd name="T17" fmla="*/ 20 w 20"/>
                    <a:gd name="T18" fmla="*/ 4105 h 4105"/>
                  </a:gdLst>
                  <a:ahLst/>
                  <a:cxnLst>
                    <a:cxn ang="T10">
                      <a:pos x="T0" y="T1"/>
                    </a:cxn>
                    <a:cxn ang="T11">
                      <a:pos x="T2" y="T3"/>
                    </a:cxn>
                    <a:cxn ang="T12">
                      <a:pos x="T4" y="T5"/>
                    </a:cxn>
                    <a:cxn ang="T13">
                      <a:pos x="T6" y="T7"/>
                    </a:cxn>
                    <a:cxn ang="T14">
                      <a:pos x="T8" y="T9"/>
                    </a:cxn>
                  </a:cxnLst>
                  <a:rect l="T15" t="T16" r="T17" b="T18"/>
                  <a:pathLst>
                    <a:path w="20" h="4105">
                      <a:moveTo>
                        <a:pt x="20" y="4086"/>
                      </a:moveTo>
                      <a:lnTo>
                        <a:pt x="20" y="0"/>
                      </a:lnTo>
                      <a:lnTo>
                        <a:pt x="0" y="19"/>
                      </a:lnTo>
                      <a:lnTo>
                        <a:pt x="0" y="4105"/>
                      </a:lnTo>
                      <a:lnTo>
                        <a:pt x="20" y="4086"/>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39" name="Rectangle 65"/>
                <p:cNvSpPr>
                  <a:spLocks noChangeArrowheads="1"/>
                </p:cNvSpPr>
                <p:nvPr/>
              </p:nvSpPr>
              <p:spPr bwMode="auto">
                <a:xfrm>
                  <a:off x="1651" y="2319"/>
                  <a:ext cx="211" cy="1317"/>
                </a:xfrm>
                <a:prstGeom prst="rect">
                  <a:avLst/>
                </a:prstGeom>
                <a:solidFill>
                  <a:schemeClr val="tx1"/>
                </a:solidFill>
                <a:ln w="12700">
                  <a:solidFill>
                    <a:schemeClr val="tx1"/>
                  </a:solidFill>
                  <a:miter lim="800000"/>
                  <a:headEnd/>
                  <a:tailEnd/>
                </a:ln>
              </p:spPr>
              <p:txBody>
                <a:bodyPr>
                  <a:prstTxWarp prst="textNoShape">
                    <a:avLst/>
                  </a:prstTxWarp>
                </a:bodyPr>
                <a:lstStyle/>
                <a:p>
                  <a:endParaRPr lang="en-US"/>
                </a:p>
              </p:txBody>
            </p:sp>
          </p:grpSp>
          <p:grpSp>
            <p:nvGrpSpPr>
              <p:cNvPr id="16" name="Group 66"/>
              <p:cNvGrpSpPr>
                <a:grpSpLocks/>
              </p:cNvGrpSpPr>
              <p:nvPr/>
            </p:nvGrpSpPr>
            <p:grpSpPr bwMode="auto">
              <a:xfrm>
                <a:off x="2034" y="2609"/>
                <a:ext cx="216" cy="1027"/>
                <a:chOff x="2034" y="2609"/>
                <a:chExt cx="216" cy="1027"/>
              </a:xfrm>
            </p:grpSpPr>
            <p:sp>
              <p:nvSpPr>
                <p:cNvPr id="60634" name="Freeform 67"/>
                <p:cNvSpPr>
                  <a:spLocks/>
                </p:cNvSpPr>
                <p:nvPr/>
              </p:nvSpPr>
              <p:spPr bwMode="auto">
                <a:xfrm>
                  <a:off x="2034" y="2609"/>
                  <a:ext cx="216" cy="6"/>
                </a:xfrm>
                <a:custGeom>
                  <a:avLst/>
                  <a:gdLst>
                    <a:gd name="T0" fmla="*/ 0 w 638"/>
                    <a:gd name="T1" fmla="*/ 0 h 20"/>
                    <a:gd name="T2" fmla="*/ 0 w 638"/>
                    <a:gd name="T3" fmla="*/ 0 h 20"/>
                    <a:gd name="T4" fmla="*/ 0 w 638"/>
                    <a:gd name="T5" fmla="*/ 0 h 20"/>
                    <a:gd name="T6" fmla="*/ 0 w 638"/>
                    <a:gd name="T7" fmla="*/ 0 h 20"/>
                    <a:gd name="T8" fmla="*/ 0 w 638"/>
                    <a:gd name="T9" fmla="*/ 0 h 20"/>
                    <a:gd name="T10" fmla="*/ 0 60000 65536"/>
                    <a:gd name="T11" fmla="*/ 0 60000 65536"/>
                    <a:gd name="T12" fmla="*/ 0 60000 65536"/>
                    <a:gd name="T13" fmla="*/ 0 60000 65536"/>
                    <a:gd name="T14" fmla="*/ 0 60000 65536"/>
                    <a:gd name="T15" fmla="*/ 0 w 638"/>
                    <a:gd name="T16" fmla="*/ 0 h 20"/>
                    <a:gd name="T17" fmla="*/ 638 w 638"/>
                    <a:gd name="T18" fmla="*/ 20 h 20"/>
                  </a:gdLst>
                  <a:ahLst/>
                  <a:cxnLst>
                    <a:cxn ang="T10">
                      <a:pos x="T0" y="T1"/>
                    </a:cxn>
                    <a:cxn ang="T11">
                      <a:pos x="T2" y="T3"/>
                    </a:cxn>
                    <a:cxn ang="T12">
                      <a:pos x="T4" y="T5"/>
                    </a:cxn>
                    <a:cxn ang="T13">
                      <a:pos x="T6" y="T7"/>
                    </a:cxn>
                    <a:cxn ang="T14">
                      <a:pos x="T8" y="T9"/>
                    </a:cxn>
                  </a:cxnLst>
                  <a:rect l="T15" t="T16" r="T17" b="T18"/>
                  <a:pathLst>
                    <a:path w="638" h="20">
                      <a:moveTo>
                        <a:pt x="20" y="0"/>
                      </a:moveTo>
                      <a:lnTo>
                        <a:pt x="0" y="20"/>
                      </a:lnTo>
                      <a:lnTo>
                        <a:pt x="618" y="20"/>
                      </a:lnTo>
                      <a:lnTo>
                        <a:pt x="638" y="0"/>
                      </a:lnTo>
                      <a:lnTo>
                        <a:pt x="20" y="0"/>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35" name="Freeform 68"/>
                <p:cNvSpPr>
                  <a:spLocks/>
                </p:cNvSpPr>
                <p:nvPr/>
              </p:nvSpPr>
              <p:spPr bwMode="auto">
                <a:xfrm>
                  <a:off x="2244" y="2609"/>
                  <a:ext cx="6" cy="1027"/>
                </a:xfrm>
                <a:custGeom>
                  <a:avLst/>
                  <a:gdLst>
                    <a:gd name="T0" fmla="*/ 0 w 20"/>
                    <a:gd name="T1" fmla="*/ 1 h 3188"/>
                    <a:gd name="T2" fmla="*/ 0 w 20"/>
                    <a:gd name="T3" fmla="*/ 0 h 3188"/>
                    <a:gd name="T4" fmla="*/ 0 w 20"/>
                    <a:gd name="T5" fmla="*/ 0 h 3188"/>
                    <a:gd name="T6" fmla="*/ 0 w 20"/>
                    <a:gd name="T7" fmla="*/ 1 h 3188"/>
                    <a:gd name="T8" fmla="*/ 0 w 20"/>
                    <a:gd name="T9" fmla="*/ 1 h 3188"/>
                    <a:gd name="T10" fmla="*/ 0 60000 65536"/>
                    <a:gd name="T11" fmla="*/ 0 60000 65536"/>
                    <a:gd name="T12" fmla="*/ 0 60000 65536"/>
                    <a:gd name="T13" fmla="*/ 0 60000 65536"/>
                    <a:gd name="T14" fmla="*/ 0 60000 65536"/>
                    <a:gd name="T15" fmla="*/ 0 w 20"/>
                    <a:gd name="T16" fmla="*/ 0 h 3188"/>
                    <a:gd name="T17" fmla="*/ 20 w 20"/>
                    <a:gd name="T18" fmla="*/ 3188 h 3188"/>
                  </a:gdLst>
                  <a:ahLst/>
                  <a:cxnLst>
                    <a:cxn ang="T10">
                      <a:pos x="T0" y="T1"/>
                    </a:cxn>
                    <a:cxn ang="T11">
                      <a:pos x="T2" y="T3"/>
                    </a:cxn>
                    <a:cxn ang="T12">
                      <a:pos x="T4" y="T5"/>
                    </a:cxn>
                    <a:cxn ang="T13">
                      <a:pos x="T6" y="T7"/>
                    </a:cxn>
                    <a:cxn ang="T14">
                      <a:pos x="T8" y="T9"/>
                    </a:cxn>
                  </a:cxnLst>
                  <a:rect l="T15" t="T16" r="T17" b="T18"/>
                  <a:pathLst>
                    <a:path w="20" h="3188">
                      <a:moveTo>
                        <a:pt x="20" y="3169"/>
                      </a:moveTo>
                      <a:lnTo>
                        <a:pt x="20" y="0"/>
                      </a:lnTo>
                      <a:lnTo>
                        <a:pt x="0" y="20"/>
                      </a:lnTo>
                      <a:lnTo>
                        <a:pt x="0" y="3188"/>
                      </a:lnTo>
                      <a:lnTo>
                        <a:pt x="20" y="3169"/>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36" name="Rectangle 69"/>
                <p:cNvSpPr>
                  <a:spLocks noChangeArrowheads="1"/>
                </p:cNvSpPr>
                <p:nvPr/>
              </p:nvSpPr>
              <p:spPr bwMode="auto">
                <a:xfrm>
                  <a:off x="2034" y="2615"/>
                  <a:ext cx="210" cy="1021"/>
                </a:xfrm>
                <a:prstGeom prst="rect">
                  <a:avLst/>
                </a:prstGeom>
                <a:solidFill>
                  <a:schemeClr val="tx1"/>
                </a:solidFill>
                <a:ln w="12700">
                  <a:solidFill>
                    <a:schemeClr val="tx1"/>
                  </a:solidFill>
                  <a:miter lim="800000"/>
                  <a:headEnd/>
                  <a:tailEnd/>
                </a:ln>
              </p:spPr>
              <p:txBody>
                <a:bodyPr>
                  <a:prstTxWarp prst="textNoShape">
                    <a:avLst/>
                  </a:prstTxWarp>
                </a:bodyPr>
                <a:lstStyle/>
                <a:p>
                  <a:endParaRPr lang="en-US"/>
                </a:p>
              </p:txBody>
            </p:sp>
          </p:grpSp>
          <p:grpSp>
            <p:nvGrpSpPr>
              <p:cNvPr id="17" name="Group 70"/>
              <p:cNvGrpSpPr>
                <a:grpSpLocks/>
              </p:cNvGrpSpPr>
              <p:nvPr/>
            </p:nvGrpSpPr>
            <p:grpSpPr bwMode="auto">
              <a:xfrm>
                <a:off x="2417" y="2663"/>
                <a:ext cx="217" cy="973"/>
                <a:chOff x="2417" y="2663"/>
                <a:chExt cx="217" cy="973"/>
              </a:xfrm>
            </p:grpSpPr>
            <p:sp>
              <p:nvSpPr>
                <p:cNvPr id="60631" name="Freeform 71"/>
                <p:cNvSpPr>
                  <a:spLocks/>
                </p:cNvSpPr>
                <p:nvPr/>
              </p:nvSpPr>
              <p:spPr bwMode="auto">
                <a:xfrm>
                  <a:off x="2417" y="2663"/>
                  <a:ext cx="217" cy="6"/>
                </a:xfrm>
                <a:custGeom>
                  <a:avLst/>
                  <a:gdLst>
                    <a:gd name="T0" fmla="*/ 0 w 639"/>
                    <a:gd name="T1" fmla="*/ 0 h 20"/>
                    <a:gd name="T2" fmla="*/ 0 w 639"/>
                    <a:gd name="T3" fmla="*/ 0 h 20"/>
                    <a:gd name="T4" fmla="*/ 0 w 639"/>
                    <a:gd name="T5" fmla="*/ 0 h 20"/>
                    <a:gd name="T6" fmla="*/ 0 w 639"/>
                    <a:gd name="T7" fmla="*/ 0 h 20"/>
                    <a:gd name="T8" fmla="*/ 0 w 639"/>
                    <a:gd name="T9" fmla="*/ 0 h 20"/>
                    <a:gd name="T10" fmla="*/ 0 60000 65536"/>
                    <a:gd name="T11" fmla="*/ 0 60000 65536"/>
                    <a:gd name="T12" fmla="*/ 0 60000 65536"/>
                    <a:gd name="T13" fmla="*/ 0 60000 65536"/>
                    <a:gd name="T14" fmla="*/ 0 60000 65536"/>
                    <a:gd name="T15" fmla="*/ 0 w 639"/>
                    <a:gd name="T16" fmla="*/ 0 h 20"/>
                    <a:gd name="T17" fmla="*/ 639 w 639"/>
                    <a:gd name="T18" fmla="*/ 20 h 20"/>
                  </a:gdLst>
                  <a:ahLst/>
                  <a:cxnLst>
                    <a:cxn ang="T10">
                      <a:pos x="T0" y="T1"/>
                    </a:cxn>
                    <a:cxn ang="T11">
                      <a:pos x="T2" y="T3"/>
                    </a:cxn>
                    <a:cxn ang="T12">
                      <a:pos x="T4" y="T5"/>
                    </a:cxn>
                    <a:cxn ang="T13">
                      <a:pos x="T6" y="T7"/>
                    </a:cxn>
                    <a:cxn ang="T14">
                      <a:pos x="T8" y="T9"/>
                    </a:cxn>
                  </a:cxnLst>
                  <a:rect l="T15" t="T16" r="T17" b="T18"/>
                  <a:pathLst>
                    <a:path w="639" h="20">
                      <a:moveTo>
                        <a:pt x="20" y="0"/>
                      </a:moveTo>
                      <a:lnTo>
                        <a:pt x="0" y="20"/>
                      </a:lnTo>
                      <a:lnTo>
                        <a:pt x="620" y="20"/>
                      </a:lnTo>
                      <a:lnTo>
                        <a:pt x="639" y="0"/>
                      </a:lnTo>
                      <a:lnTo>
                        <a:pt x="20" y="0"/>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32" name="Freeform 72"/>
                <p:cNvSpPr>
                  <a:spLocks/>
                </p:cNvSpPr>
                <p:nvPr/>
              </p:nvSpPr>
              <p:spPr bwMode="auto">
                <a:xfrm>
                  <a:off x="2627" y="2663"/>
                  <a:ext cx="7" cy="973"/>
                </a:xfrm>
                <a:custGeom>
                  <a:avLst/>
                  <a:gdLst>
                    <a:gd name="T0" fmla="*/ 0 w 19"/>
                    <a:gd name="T1" fmla="*/ 1 h 3021"/>
                    <a:gd name="T2" fmla="*/ 0 w 19"/>
                    <a:gd name="T3" fmla="*/ 0 h 3021"/>
                    <a:gd name="T4" fmla="*/ 0 w 19"/>
                    <a:gd name="T5" fmla="*/ 0 h 3021"/>
                    <a:gd name="T6" fmla="*/ 0 w 19"/>
                    <a:gd name="T7" fmla="*/ 1 h 3021"/>
                    <a:gd name="T8" fmla="*/ 0 w 19"/>
                    <a:gd name="T9" fmla="*/ 1 h 3021"/>
                    <a:gd name="T10" fmla="*/ 0 60000 65536"/>
                    <a:gd name="T11" fmla="*/ 0 60000 65536"/>
                    <a:gd name="T12" fmla="*/ 0 60000 65536"/>
                    <a:gd name="T13" fmla="*/ 0 60000 65536"/>
                    <a:gd name="T14" fmla="*/ 0 60000 65536"/>
                    <a:gd name="T15" fmla="*/ 0 w 19"/>
                    <a:gd name="T16" fmla="*/ 0 h 3021"/>
                    <a:gd name="T17" fmla="*/ 19 w 19"/>
                    <a:gd name="T18" fmla="*/ 3021 h 3021"/>
                  </a:gdLst>
                  <a:ahLst/>
                  <a:cxnLst>
                    <a:cxn ang="T10">
                      <a:pos x="T0" y="T1"/>
                    </a:cxn>
                    <a:cxn ang="T11">
                      <a:pos x="T2" y="T3"/>
                    </a:cxn>
                    <a:cxn ang="T12">
                      <a:pos x="T4" y="T5"/>
                    </a:cxn>
                    <a:cxn ang="T13">
                      <a:pos x="T6" y="T7"/>
                    </a:cxn>
                    <a:cxn ang="T14">
                      <a:pos x="T8" y="T9"/>
                    </a:cxn>
                  </a:cxnLst>
                  <a:rect l="T15" t="T16" r="T17" b="T18"/>
                  <a:pathLst>
                    <a:path w="19" h="3021">
                      <a:moveTo>
                        <a:pt x="19" y="3002"/>
                      </a:moveTo>
                      <a:lnTo>
                        <a:pt x="19" y="0"/>
                      </a:lnTo>
                      <a:lnTo>
                        <a:pt x="0" y="20"/>
                      </a:lnTo>
                      <a:lnTo>
                        <a:pt x="0" y="3021"/>
                      </a:lnTo>
                      <a:lnTo>
                        <a:pt x="19" y="3002"/>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33" name="Rectangle 73"/>
                <p:cNvSpPr>
                  <a:spLocks noChangeArrowheads="1"/>
                </p:cNvSpPr>
                <p:nvPr/>
              </p:nvSpPr>
              <p:spPr bwMode="auto">
                <a:xfrm>
                  <a:off x="2417" y="2669"/>
                  <a:ext cx="210" cy="967"/>
                </a:xfrm>
                <a:prstGeom prst="rect">
                  <a:avLst/>
                </a:prstGeom>
                <a:solidFill>
                  <a:schemeClr val="tx1"/>
                </a:solidFill>
                <a:ln w="12700">
                  <a:solidFill>
                    <a:schemeClr val="tx1"/>
                  </a:solidFill>
                  <a:miter lim="800000"/>
                  <a:headEnd/>
                  <a:tailEnd/>
                </a:ln>
              </p:spPr>
              <p:txBody>
                <a:bodyPr>
                  <a:prstTxWarp prst="textNoShape">
                    <a:avLst/>
                  </a:prstTxWarp>
                </a:bodyPr>
                <a:lstStyle/>
                <a:p>
                  <a:endParaRPr lang="en-US"/>
                </a:p>
              </p:txBody>
            </p:sp>
          </p:grpSp>
          <p:grpSp>
            <p:nvGrpSpPr>
              <p:cNvPr id="18" name="Group 74"/>
              <p:cNvGrpSpPr>
                <a:grpSpLocks/>
              </p:cNvGrpSpPr>
              <p:nvPr/>
            </p:nvGrpSpPr>
            <p:grpSpPr bwMode="auto">
              <a:xfrm>
                <a:off x="2799" y="2582"/>
                <a:ext cx="218" cy="1054"/>
                <a:chOff x="2799" y="2582"/>
                <a:chExt cx="218" cy="1054"/>
              </a:xfrm>
            </p:grpSpPr>
            <p:sp>
              <p:nvSpPr>
                <p:cNvPr id="60628" name="Freeform 75"/>
                <p:cNvSpPr>
                  <a:spLocks/>
                </p:cNvSpPr>
                <p:nvPr/>
              </p:nvSpPr>
              <p:spPr bwMode="auto">
                <a:xfrm>
                  <a:off x="2799" y="2582"/>
                  <a:ext cx="218" cy="6"/>
                </a:xfrm>
                <a:custGeom>
                  <a:avLst/>
                  <a:gdLst>
                    <a:gd name="T0" fmla="*/ 0 w 638"/>
                    <a:gd name="T1" fmla="*/ 0 h 20"/>
                    <a:gd name="T2" fmla="*/ 0 w 638"/>
                    <a:gd name="T3" fmla="*/ 0 h 20"/>
                    <a:gd name="T4" fmla="*/ 0 w 638"/>
                    <a:gd name="T5" fmla="*/ 0 h 20"/>
                    <a:gd name="T6" fmla="*/ 0 w 638"/>
                    <a:gd name="T7" fmla="*/ 0 h 20"/>
                    <a:gd name="T8" fmla="*/ 0 w 638"/>
                    <a:gd name="T9" fmla="*/ 0 h 20"/>
                    <a:gd name="T10" fmla="*/ 0 60000 65536"/>
                    <a:gd name="T11" fmla="*/ 0 60000 65536"/>
                    <a:gd name="T12" fmla="*/ 0 60000 65536"/>
                    <a:gd name="T13" fmla="*/ 0 60000 65536"/>
                    <a:gd name="T14" fmla="*/ 0 60000 65536"/>
                    <a:gd name="T15" fmla="*/ 0 w 638"/>
                    <a:gd name="T16" fmla="*/ 0 h 20"/>
                    <a:gd name="T17" fmla="*/ 638 w 638"/>
                    <a:gd name="T18" fmla="*/ 20 h 20"/>
                  </a:gdLst>
                  <a:ahLst/>
                  <a:cxnLst>
                    <a:cxn ang="T10">
                      <a:pos x="T0" y="T1"/>
                    </a:cxn>
                    <a:cxn ang="T11">
                      <a:pos x="T2" y="T3"/>
                    </a:cxn>
                    <a:cxn ang="T12">
                      <a:pos x="T4" y="T5"/>
                    </a:cxn>
                    <a:cxn ang="T13">
                      <a:pos x="T6" y="T7"/>
                    </a:cxn>
                    <a:cxn ang="T14">
                      <a:pos x="T8" y="T9"/>
                    </a:cxn>
                  </a:cxnLst>
                  <a:rect l="T15" t="T16" r="T17" b="T18"/>
                  <a:pathLst>
                    <a:path w="638" h="20">
                      <a:moveTo>
                        <a:pt x="20" y="0"/>
                      </a:moveTo>
                      <a:lnTo>
                        <a:pt x="0" y="20"/>
                      </a:lnTo>
                      <a:lnTo>
                        <a:pt x="619" y="20"/>
                      </a:lnTo>
                      <a:lnTo>
                        <a:pt x="638" y="0"/>
                      </a:lnTo>
                      <a:lnTo>
                        <a:pt x="20" y="0"/>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29" name="Freeform 76"/>
                <p:cNvSpPr>
                  <a:spLocks/>
                </p:cNvSpPr>
                <p:nvPr/>
              </p:nvSpPr>
              <p:spPr bwMode="auto">
                <a:xfrm>
                  <a:off x="3010" y="2582"/>
                  <a:ext cx="7" cy="1054"/>
                </a:xfrm>
                <a:custGeom>
                  <a:avLst/>
                  <a:gdLst>
                    <a:gd name="T0" fmla="*/ 0 w 19"/>
                    <a:gd name="T1" fmla="*/ 1 h 3271"/>
                    <a:gd name="T2" fmla="*/ 0 w 19"/>
                    <a:gd name="T3" fmla="*/ 0 h 3271"/>
                    <a:gd name="T4" fmla="*/ 0 w 19"/>
                    <a:gd name="T5" fmla="*/ 0 h 3271"/>
                    <a:gd name="T6" fmla="*/ 0 w 19"/>
                    <a:gd name="T7" fmla="*/ 1 h 3271"/>
                    <a:gd name="T8" fmla="*/ 0 w 19"/>
                    <a:gd name="T9" fmla="*/ 1 h 3271"/>
                    <a:gd name="T10" fmla="*/ 0 60000 65536"/>
                    <a:gd name="T11" fmla="*/ 0 60000 65536"/>
                    <a:gd name="T12" fmla="*/ 0 60000 65536"/>
                    <a:gd name="T13" fmla="*/ 0 60000 65536"/>
                    <a:gd name="T14" fmla="*/ 0 60000 65536"/>
                    <a:gd name="T15" fmla="*/ 0 w 19"/>
                    <a:gd name="T16" fmla="*/ 0 h 3271"/>
                    <a:gd name="T17" fmla="*/ 19 w 19"/>
                    <a:gd name="T18" fmla="*/ 3271 h 3271"/>
                  </a:gdLst>
                  <a:ahLst/>
                  <a:cxnLst>
                    <a:cxn ang="T10">
                      <a:pos x="T0" y="T1"/>
                    </a:cxn>
                    <a:cxn ang="T11">
                      <a:pos x="T2" y="T3"/>
                    </a:cxn>
                    <a:cxn ang="T12">
                      <a:pos x="T4" y="T5"/>
                    </a:cxn>
                    <a:cxn ang="T13">
                      <a:pos x="T6" y="T7"/>
                    </a:cxn>
                    <a:cxn ang="T14">
                      <a:pos x="T8" y="T9"/>
                    </a:cxn>
                  </a:cxnLst>
                  <a:rect l="T15" t="T16" r="T17" b="T18"/>
                  <a:pathLst>
                    <a:path w="19" h="3271">
                      <a:moveTo>
                        <a:pt x="19" y="3252"/>
                      </a:moveTo>
                      <a:lnTo>
                        <a:pt x="19" y="0"/>
                      </a:lnTo>
                      <a:lnTo>
                        <a:pt x="0" y="20"/>
                      </a:lnTo>
                      <a:lnTo>
                        <a:pt x="0" y="3271"/>
                      </a:lnTo>
                      <a:lnTo>
                        <a:pt x="19" y="3252"/>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30" name="Rectangle 77"/>
                <p:cNvSpPr>
                  <a:spLocks noChangeArrowheads="1"/>
                </p:cNvSpPr>
                <p:nvPr/>
              </p:nvSpPr>
              <p:spPr bwMode="auto">
                <a:xfrm>
                  <a:off x="2799" y="2588"/>
                  <a:ext cx="211" cy="1048"/>
                </a:xfrm>
                <a:prstGeom prst="rect">
                  <a:avLst/>
                </a:prstGeom>
                <a:solidFill>
                  <a:schemeClr val="tx1"/>
                </a:solidFill>
                <a:ln w="12700">
                  <a:solidFill>
                    <a:schemeClr val="tx1"/>
                  </a:solidFill>
                  <a:miter lim="800000"/>
                  <a:headEnd/>
                  <a:tailEnd/>
                </a:ln>
              </p:spPr>
              <p:txBody>
                <a:bodyPr>
                  <a:prstTxWarp prst="textNoShape">
                    <a:avLst/>
                  </a:prstTxWarp>
                </a:bodyPr>
                <a:lstStyle/>
                <a:p>
                  <a:endParaRPr lang="en-US"/>
                </a:p>
              </p:txBody>
            </p:sp>
          </p:grpSp>
          <p:grpSp>
            <p:nvGrpSpPr>
              <p:cNvPr id="19" name="Group 78"/>
              <p:cNvGrpSpPr>
                <a:grpSpLocks/>
              </p:cNvGrpSpPr>
              <p:nvPr/>
            </p:nvGrpSpPr>
            <p:grpSpPr bwMode="auto">
              <a:xfrm>
                <a:off x="3183" y="2341"/>
                <a:ext cx="216" cy="1295"/>
                <a:chOff x="3183" y="2341"/>
                <a:chExt cx="216" cy="1295"/>
              </a:xfrm>
            </p:grpSpPr>
            <p:sp>
              <p:nvSpPr>
                <p:cNvPr id="60625" name="Freeform 79"/>
                <p:cNvSpPr>
                  <a:spLocks/>
                </p:cNvSpPr>
                <p:nvPr/>
              </p:nvSpPr>
              <p:spPr bwMode="auto">
                <a:xfrm>
                  <a:off x="3183" y="2341"/>
                  <a:ext cx="216" cy="6"/>
                </a:xfrm>
                <a:custGeom>
                  <a:avLst/>
                  <a:gdLst>
                    <a:gd name="T0" fmla="*/ 0 w 637"/>
                    <a:gd name="T1" fmla="*/ 0 h 19"/>
                    <a:gd name="T2" fmla="*/ 0 w 637"/>
                    <a:gd name="T3" fmla="*/ 0 h 19"/>
                    <a:gd name="T4" fmla="*/ 0 w 637"/>
                    <a:gd name="T5" fmla="*/ 0 h 19"/>
                    <a:gd name="T6" fmla="*/ 0 w 637"/>
                    <a:gd name="T7" fmla="*/ 0 h 19"/>
                    <a:gd name="T8" fmla="*/ 0 w 637"/>
                    <a:gd name="T9" fmla="*/ 0 h 19"/>
                    <a:gd name="T10" fmla="*/ 0 60000 65536"/>
                    <a:gd name="T11" fmla="*/ 0 60000 65536"/>
                    <a:gd name="T12" fmla="*/ 0 60000 65536"/>
                    <a:gd name="T13" fmla="*/ 0 60000 65536"/>
                    <a:gd name="T14" fmla="*/ 0 60000 65536"/>
                    <a:gd name="T15" fmla="*/ 0 w 637"/>
                    <a:gd name="T16" fmla="*/ 0 h 19"/>
                    <a:gd name="T17" fmla="*/ 637 w 637"/>
                    <a:gd name="T18" fmla="*/ 19 h 19"/>
                  </a:gdLst>
                  <a:ahLst/>
                  <a:cxnLst>
                    <a:cxn ang="T10">
                      <a:pos x="T0" y="T1"/>
                    </a:cxn>
                    <a:cxn ang="T11">
                      <a:pos x="T2" y="T3"/>
                    </a:cxn>
                    <a:cxn ang="T12">
                      <a:pos x="T4" y="T5"/>
                    </a:cxn>
                    <a:cxn ang="T13">
                      <a:pos x="T6" y="T7"/>
                    </a:cxn>
                    <a:cxn ang="T14">
                      <a:pos x="T8" y="T9"/>
                    </a:cxn>
                  </a:cxnLst>
                  <a:rect l="T15" t="T16" r="T17" b="T18"/>
                  <a:pathLst>
                    <a:path w="637" h="19">
                      <a:moveTo>
                        <a:pt x="19" y="0"/>
                      </a:moveTo>
                      <a:lnTo>
                        <a:pt x="0" y="19"/>
                      </a:lnTo>
                      <a:lnTo>
                        <a:pt x="617" y="19"/>
                      </a:lnTo>
                      <a:lnTo>
                        <a:pt x="637" y="0"/>
                      </a:lnTo>
                      <a:lnTo>
                        <a:pt x="19" y="0"/>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26" name="Freeform 80"/>
                <p:cNvSpPr>
                  <a:spLocks/>
                </p:cNvSpPr>
                <p:nvPr/>
              </p:nvSpPr>
              <p:spPr bwMode="auto">
                <a:xfrm>
                  <a:off x="3392" y="2341"/>
                  <a:ext cx="7" cy="1295"/>
                </a:xfrm>
                <a:custGeom>
                  <a:avLst/>
                  <a:gdLst>
                    <a:gd name="T0" fmla="*/ 0 w 20"/>
                    <a:gd name="T1" fmla="*/ 2 h 4021"/>
                    <a:gd name="T2" fmla="*/ 0 w 20"/>
                    <a:gd name="T3" fmla="*/ 0 h 4021"/>
                    <a:gd name="T4" fmla="*/ 0 w 20"/>
                    <a:gd name="T5" fmla="*/ 0 h 4021"/>
                    <a:gd name="T6" fmla="*/ 0 w 20"/>
                    <a:gd name="T7" fmla="*/ 2 h 4021"/>
                    <a:gd name="T8" fmla="*/ 0 w 20"/>
                    <a:gd name="T9" fmla="*/ 2 h 4021"/>
                    <a:gd name="T10" fmla="*/ 0 60000 65536"/>
                    <a:gd name="T11" fmla="*/ 0 60000 65536"/>
                    <a:gd name="T12" fmla="*/ 0 60000 65536"/>
                    <a:gd name="T13" fmla="*/ 0 60000 65536"/>
                    <a:gd name="T14" fmla="*/ 0 60000 65536"/>
                    <a:gd name="T15" fmla="*/ 0 w 20"/>
                    <a:gd name="T16" fmla="*/ 0 h 4021"/>
                    <a:gd name="T17" fmla="*/ 20 w 20"/>
                    <a:gd name="T18" fmla="*/ 4021 h 4021"/>
                  </a:gdLst>
                  <a:ahLst/>
                  <a:cxnLst>
                    <a:cxn ang="T10">
                      <a:pos x="T0" y="T1"/>
                    </a:cxn>
                    <a:cxn ang="T11">
                      <a:pos x="T2" y="T3"/>
                    </a:cxn>
                    <a:cxn ang="T12">
                      <a:pos x="T4" y="T5"/>
                    </a:cxn>
                    <a:cxn ang="T13">
                      <a:pos x="T6" y="T7"/>
                    </a:cxn>
                    <a:cxn ang="T14">
                      <a:pos x="T8" y="T9"/>
                    </a:cxn>
                  </a:cxnLst>
                  <a:rect l="T15" t="T16" r="T17" b="T18"/>
                  <a:pathLst>
                    <a:path w="20" h="4021">
                      <a:moveTo>
                        <a:pt x="20" y="4002"/>
                      </a:moveTo>
                      <a:lnTo>
                        <a:pt x="20" y="0"/>
                      </a:lnTo>
                      <a:lnTo>
                        <a:pt x="0" y="19"/>
                      </a:lnTo>
                      <a:lnTo>
                        <a:pt x="0" y="4021"/>
                      </a:lnTo>
                      <a:lnTo>
                        <a:pt x="20" y="4002"/>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27" name="Rectangle 81"/>
                <p:cNvSpPr>
                  <a:spLocks noChangeArrowheads="1"/>
                </p:cNvSpPr>
                <p:nvPr/>
              </p:nvSpPr>
              <p:spPr bwMode="auto">
                <a:xfrm>
                  <a:off x="3183" y="2347"/>
                  <a:ext cx="209" cy="1289"/>
                </a:xfrm>
                <a:prstGeom prst="rect">
                  <a:avLst/>
                </a:prstGeom>
                <a:solidFill>
                  <a:schemeClr val="tx1"/>
                </a:solidFill>
                <a:ln w="12700">
                  <a:solidFill>
                    <a:schemeClr val="tx1"/>
                  </a:solidFill>
                  <a:miter lim="800000"/>
                  <a:headEnd/>
                  <a:tailEnd/>
                </a:ln>
              </p:spPr>
              <p:txBody>
                <a:bodyPr>
                  <a:prstTxWarp prst="textNoShape">
                    <a:avLst/>
                  </a:prstTxWarp>
                </a:bodyPr>
                <a:lstStyle/>
                <a:p>
                  <a:endParaRPr lang="en-US"/>
                </a:p>
              </p:txBody>
            </p:sp>
          </p:grpSp>
          <p:grpSp>
            <p:nvGrpSpPr>
              <p:cNvPr id="20" name="Group 82"/>
              <p:cNvGrpSpPr>
                <a:grpSpLocks/>
              </p:cNvGrpSpPr>
              <p:nvPr/>
            </p:nvGrpSpPr>
            <p:grpSpPr bwMode="auto">
              <a:xfrm>
                <a:off x="3565" y="1965"/>
                <a:ext cx="217" cy="1671"/>
                <a:chOff x="3565" y="1965"/>
                <a:chExt cx="217" cy="1671"/>
              </a:xfrm>
            </p:grpSpPr>
            <p:sp>
              <p:nvSpPr>
                <p:cNvPr id="60622" name="Freeform 83"/>
                <p:cNvSpPr>
                  <a:spLocks/>
                </p:cNvSpPr>
                <p:nvPr/>
              </p:nvSpPr>
              <p:spPr bwMode="auto">
                <a:xfrm>
                  <a:off x="3565" y="1965"/>
                  <a:ext cx="217" cy="6"/>
                </a:xfrm>
                <a:custGeom>
                  <a:avLst/>
                  <a:gdLst>
                    <a:gd name="T0" fmla="*/ 0 w 639"/>
                    <a:gd name="T1" fmla="*/ 0 h 19"/>
                    <a:gd name="T2" fmla="*/ 0 w 639"/>
                    <a:gd name="T3" fmla="*/ 0 h 19"/>
                    <a:gd name="T4" fmla="*/ 0 w 639"/>
                    <a:gd name="T5" fmla="*/ 0 h 19"/>
                    <a:gd name="T6" fmla="*/ 0 w 639"/>
                    <a:gd name="T7" fmla="*/ 0 h 19"/>
                    <a:gd name="T8" fmla="*/ 0 w 639"/>
                    <a:gd name="T9" fmla="*/ 0 h 19"/>
                    <a:gd name="T10" fmla="*/ 0 60000 65536"/>
                    <a:gd name="T11" fmla="*/ 0 60000 65536"/>
                    <a:gd name="T12" fmla="*/ 0 60000 65536"/>
                    <a:gd name="T13" fmla="*/ 0 60000 65536"/>
                    <a:gd name="T14" fmla="*/ 0 60000 65536"/>
                    <a:gd name="T15" fmla="*/ 0 w 639"/>
                    <a:gd name="T16" fmla="*/ 0 h 19"/>
                    <a:gd name="T17" fmla="*/ 639 w 639"/>
                    <a:gd name="T18" fmla="*/ 19 h 19"/>
                  </a:gdLst>
                  <a:ahLst/>
                  <a:cxnLst>
                    <a:cxn ang="T10">
                      <a:pos x="T0" y="T1"/>
                    </a:cxn>
                    <a:cxn ang="T11">
                      <a:pos x="T2" y="T3"/>
                    </a:cxn>
                    <a:cxn ang="T12">
                      <a:pos x="T4" y="T5"/>
                    </a:cxn>
                    <a:cxn ang="T13">
                      <a:pos x="T6" y="T7"/>
                    </a:cxn>
                    <a:cxn ang="T14">
                      <a:pos x="T8" y="T9"/>
                    </a:cxn>
                  </a:cxnLst>
                  <a:rect l="T15" t="T16" r="T17" b="T18"/>
                  <a:pathLst>
                    <a:path w="639" h="19">
                      <a:moveTo>
                        <a:pt x="19" y="0"/>
                      </a:moveTo>
                      <a:lnTo>
                        <a:pt x="0" y="19"/>
                      </a:lnTo>
                      <a:lnTo>
                        <a:pt x="619" y="19"/>
                      </a:lnTo>
                      <a:lnTo>
                        <a:pt x="639" y="0"/>
                      </a:lnTo>
                      <a:lnTo>
                        <a:pt x="19" y="0"/>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23" name="Freeform 84"/>
                <p:cNvSpPr>
                  <a:spLocks/>
                </p:cNvSpPr>
                <p:nvPr/>
              </p:nvSpPr>
              <p:spPr bwMode="auto">
                <a:xfrm>
                  <a:off x="3776" y="1965"/>
                  <a:ext cx="6" cy="1671"/>
                </a:xfrm>
                <a:custGeom>
                  <a:avLst/>
                  <a:gdLst>
                    <a:gd name="T0" fmla="*/ 0 w 20"/>
                    <a:gd name="T1" fmla="*/ 2 h 5188"/>
                    <a:gd name="T2" fmla="*/ 0 w 20"/>
                    <a:gd name="T3" fmla="*/ 0 h 5188"/>
                    <a:gd name="T4" fmla="*/ 0 w 20"/>
                    <a:gd name="T5" fmla="*/ 0 h 5188"/>
                    <a:gd name="T6" fmla="*/ 0 w 20"/>
                    <a:gd name="T7" fmla="*/ 2 h 5188"/>
                    <a:gd name="T8" fmla="*/ 0 w 20"/>
                    <a:gd name="T9" fmla="*/ 2 h 5188"/>
                    <a:gd name="T10" fmla="*/ 0 60000 65536"/>
                    <a:gd name="T11" fmla="*/ 0 60000 65536"/>
                    <a:gd name="T12" fmla="*/ 0 60000 65536"/>
                    <a:gd name="T13" fmla="*/ 0 60000 65536"/>
                    <a:gd name="T14" fmla="*/ 0 60000 65536"/>
                    <a:gd name="T15" fmla="*/ 0 w 20"/>
                    <a:gd name="T16" fmla="*/ 0 h 5188"/>
                    <a:gd name="T17" fmla="*/ 20 w 20"/>
                    <a:gd name="T18" fmla="*/ 5188 h 5188"/>
                  </a:gdLst>
                  <a:ahLst/>
                  <a:cxnLst>
                    <a:cxn ang="T10">
                      <a:pos x="T0" y="T1"/>
                    </a:cxn>
                    <a:cxn ang="T11">
                      <a:pos x="T2" y="T3"/>
                    </a:cxn>
                    <a:cxn ang="T12">
                      <a:pos x="T4" y="T5"/>
                    </a:cxn>
                    <a:cxn ang="T13">
                      <a:pos x="T6" y="T7"/>
                    </a:cxn>
                    <a:cxn ang="T14">
                      <a:pos x="T8" y="T9"/>
                    </a:cxn>
                  </a:cxnLst>
                  <a:rect l="T15" t="T16" r="T17" b="T18"/>
                  <a:pathLst>
                    <a:path w="20" h="5188">
                      <a:moveTo>
                        <a:pt x="20" y="5169"/>
                      </a:moveTo>
                      <a:lnTo>
                        <a:pt x="20" y="0"/>
                      </a:lnTo>
                      <a:lnTo>
                        <a:pt x="0" y="19"/>
                      </a:lnTo>
                      <a:lnTo>
                        <a:pt x="0" y="5188"/>
                      </a:lnTo>
                      <a:lnTo>
                        <a:pt x="20" y="5169"/>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24" name="Rectangle 85"/>
                <p:cNvSpPr>
                  <a:spLocks noChangeArrowheads="1"/>
                </p:cNvSpPr>
                <p:nvPr/>
              </p:nvSpPr>
              <p:spPr bwMode="auto">
                <a:xfrm>
                  <a:off x="3565" y="1971"/>
                  <a:ext cx="211" cy="1665"/>
                </a:xfrm>
                <a:prstGeom prst="rect">
                  <a:avLst/>
                </a:prstGeom>
                <a:solidFill>
                  <a:schemeClr val="tx1"/>
                </a:solidFill>
                <a:ln w="12700">
                  <a:solidFill>
                    <a:schemeClr val="tx1"/>
                  </a:solidFill>
                  <a:miter lim="800000"/>
                  <a:headEnd/>
                  <a:tailEnd/>
                </a:ln>
              </p:spPr>
              <p:txBody>
                <a:bodyPr>
                  <a:prstTxWarp prst="textNoShape">
                    <a:avLst/>
                  </a:prstTxWarp>
                </a:bodyPr>
                <a:lstStyle/>
                <a:p>
                  <a:endParaRPr lang="en-US"/>
                </a:p>
              </p:txBody>
            </p:sp>
          </p:grpSp>
          <p:grpSp>
            <p:nvGrpSpPr>
              <p:cNvPr id="21" name="Group 86"/>
              <p:cNvGrpSpPr>
                <a:grpSpLocks/>
              </p:cNvGrpSpPr>
              <p:nvPr/>
            </p:nvGrpSpPr>
            <p:grpSpPr bwMode="auto">
              <a:xfrm>
                <a:off x="3948" y="2368"/>
                <a:ext cx="216" cy="1268"/>
                <a:chOff x="3948" y="2368"/>
                <a:chExt cx="216" cy="1268"/>
              </a:xfrm>
            </p:grpSpPr>
            <p:sp>
              <p:nvSpPr>
                <p:cNvPr id="60619" name="Freeform 87"/>
                <p:cNvSpPr>
                  <a:spLocks/>
                </p:cNvSpPr>
                <p:nvPr/>
              </p:nvSpPr>
              <p:spPr bwMode="auto">
                <a:xfrm>
                  <a:off x="3948" y="2368"/>
                  <a:ext cx="216" cy="6"/>
                </a:xfrm>
                <a:custGeom>
                  <a:avLst/>
                  <a:gdLst>
                    <a:gd name="T0" fmla="*/ 0 w 638"/>
                    <a:gd name="T1" fmla="*/ 0 h 19"/>
                    <a:gd name="T2" fmla="*/ 0 w 638"/>
                    <a:gd name="T3" fmla="*/ 0 h 19"/>
                    <a:gd name="T4" fmla="*/ 0 w 638"/>
                    <a:gd name="T5" fmla="*/ 0 h 19"/>
                    <a:gd name="T6" fmla="*/ 0 w 638"/>
                    <a:gd name="T7" fmla="*/ 0 h 19"/>
                    <a:gd name="T8" fmla="*/ 0 w 638"/>
                    <a:gd name="T9" fmla="*/ 0 h 19"/>
                    <a:gd name="T10" fmla="*/ 0 60000 65536"/>
                    <a:gd name="T11" fmla="*/ 0 60000 65536"/>
                    <a:gd name="T12" fmla="*/ 0 60000 65536"/>
                    <a:gd name="T13" fmla="*/ 0 60000 65536"/>
                    <a:gd name="T14" fmla="*/ 0 60000 65536"/>
                    <a:gd name="T15" fmla="*/ 0 w 638"/>
                    <a:gd name="T16" fmla="*/ 0 h 19"/>
                    <a:gd name="T17" fmla="*/ 638 w 638"/>
                    <a:gd name="T18" fmla="*/ 19 h 19"/>
                  </a:gdLst>
                  <a:ahLst/>
                  <a:cxnLst>
                    <a:cxn ang="T10">
                      <a:pos x="T0" y="T1"/>
                    </a:cxn>
                    <a:cxn ang="T11">
                      <a:pos x="T2" y="T3"/>
                    </a:cxn>
                    <a:cxn ang="T12">
                      <a:pos x="T4" y="T5"/>
                    </a:cxn>
                    <a:cxn ang="T13">
                      <a:pos x="T6" y="T7"/>
                    </a:cxn>
                    <a:cxn ang="T14">
                      <a:pos x="T8" y="T9"/>
                    </a:cxn>
                  </a:cxnLst>
                  <a:rect l="T15" t="T16" r="T17" b="T18"/>
                  <a:pathLst>
                    <a:path w="638" h="19">
                      <a:moveTo>
                        <a:pt x="19" y="0"/>
                      </a:moveTo>
                      <a:lnTo>
                        <a:pt x="0" y="19"/>
                      </a:lnTo>
                      <a:lnTo>
                        <a:pt x="618" y="19"/>
                      </a:lnTo>
                      <a:lnTo>
                        <a:pt x="638" y="0"/>
                      </a:lnTo>
                      <a:lnTo>
                        <a:pt x="19" y="0"/>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20" name="Freeform 88"/>
                <p:cNvSpPr>
                  <a:spLocks/>
                </p:cNvSpPr>
                <p:nvPr/>
              </p:nvSpPr>
              <p:spPr bwMode="auto">
                <a:xfrm>
                  <a:off x="4158" y="2368"/>
                  <a:ext cx="6" cy="1268"/>
                </a:xfrm>
                <a:custGeom>
                  <a:avLst/>
                  <a:gdLst>
                    <a:gd name="T0" fmla="*/ 0 w 20"/>
                    <a:gd name="T1" fmla="*/ 2 h 3937"/>
                    <a:gd name="T2" fmla="*/ 0 w 20"/>
                    <a:gd name="T3" fmla="*/ 0 h 3937"/>
                    <a:gd name="T4" fmla="*/ 0 w 20"/>
                    <a:gd name="T5" fmla="*/ 0 h 3937"/>
                    <a:gd name="T6" fmla="*/ 0 w 20"/>
                    <a:gd name="T7" fmla="*/ 2 h 3937"/>
                    <a:gd name="T8" fmla="*/ 0 w 20"/>
                    <a:gd name="T9" fmla="*/ 2 h 3937"/>
                    <a:gd name="T10" fmla="*/ 0 60000 65536"/>
                    <a:gd name="T11" fmla="*/ 0 60000 65536"/>
                    <a:gd name="T12" fmla="*/ 0 60000 65536"/>
                    <a:gd name="T13" fmla="*/ 0 60000 65536"/>
                    <a:gd name="T14" fmla="*/ 0 60000 65536"/>
                    <a:gd name="T15" fmla="*/ 0 w 20"/>
                    <a:gd name="T16" fmla="*/ 0 h 3937"/>
                    <a:gd name="T17" fmla="*/ 20 w 20"/>
                    <a:gd name="T18" fmla="*/ 3937 h 3937"/>
                  </a:gdLst>
                  <a:ahLst/>
                  <a:cxnLst>
                    <a:cxn ang="T10">
                      <a:pos x="T0" y="T1"/>
                    </a:cxn>
                    <a:cxn ang="T11">
                      <a:pos x="T2" y="T3"/>
                    </a:cxn>
                    <a:cxn ang="T12">
                      <a:pos x="T4" y="T5"/>
                    </a:cxn>
                    <a:cxn ang="T13">
                      <a:pos x="T6" y="T7"/>
                    </a:cxn>
                    <a:cxn ang="T14">
                      <a:pos x="T8" y="T9"/>
                    </a:cxn>
                  </a:cxnLst>
                  <a:rect l="T15" t="T16" r="T17" b="T18"/>
                  <a:pathLst>
                    <a:path w="20" h="3937">
                      <a:moveTo>
                        <a:pt x="20" y="3918"/>
                      </a:moveTo>
                      <a:lnTo>
                        <a:pt x="20" y="0"/>
                      </a:lnTo>
                      <a:lnTo>
                        <a:pt x="0" y="19"/>
                      </a:lnTo>
                      <a:lnTo>
                        <a:pt x="0" y="3937"/>
                      </a:lnTo>
                      <a:lnTo>
                        <a:pt x="20" y="3918"/>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21" name="Rectangle 89"/>
                <p:cNvSpPr>
                  <a:spLocks noChangeArrowheads="1"/>
                </p:cNvSpPr>
                <p:nvPr/>
              </p:nvSpPr>
              <p:spPr bwMode="auto">
                <a:xfrm>
                  <a:off x="3948" y="2374"/>
                  <a:ext cx="210" cy="1262"/>
                </a:xfrm>
                <a:prstGeom prst="rect">
                  <a:avLst/>
                </a:prstGeom>
                <a:solidFill>
                  <a:schemeClr val="tx1"/>
                </a:solidFill>
                <a:ln w="12700">
                  <a:solidFill>
                    <a:schemeClr val="tx1"/>
                  </a:solidFill>
                  <a:miter lim="800000"/>
                  <a:headEnd/>
                  <a:tailEnd/>
                </a:ln>
              </p:spPr>
              <p:txBody>
                <a:bodyPr>
                  <a:prstTxWarp prst="textNoShape">
                    <a:avLst/>
                  </a:prstTxWarp>
                </a:bodyPr>
                <a:lstStyle/>
                <a:p>
                  <a:endParaRPr lang="en-US"/>
                </a:p>
              </p:txBody>
            </p:sp>
          </p:grpSp>
          <p:grpSp>
            <p:nvGrpSpPr>
              <p:cNvPr id="22" name="Group 90"/>
              <p:cNvGrpSpPr>
                <a:grpSpLocks/>
              </p:cNvGrpSpPr>
              <p:nvPr/>
            </p:nvGrpSpPr>
            <p:grpSpPr bwMode="auto">
              <a:xfrm>
                <a:off x="4331" y="2501"/>
                <a:ext cx="217" cy="1135"/>
                <a:chOff x="4331" y="2501"/>
                <a:chExt cx="217" cy="1135"/>
              </a:xfrm>
            </p:grpSpPr>
            <p:sp>
              <p:nvSpPr>
                <p:cNvPr id="60616" name="Freeform 91"/>
                <p:cNvSpPr>
                  <a:spLocks/>
                </p:cNvSpPr>
                <p:nvPr/>
              </p:nvSpPr>
              <p:spPr bwMode="auto">
                <a:xfrm>
                  <a:off x="4331" y="2501"/>
                  <a:ext cx="217" cy="7"/>
                </a:xfrm>
                <a:custGeom>
                  <a:avLst/>
                  <a:gdLst>
                    <a:gd name="T0" fmla="*/ 0 w 639"/>
                    <a:gd name="T1" fmla="*/ 0 h 20"/>
                    <a:gd name="T2" fmla="*/ 0 w 639"/>
                    <a:gd name="T3" fmla="*/ 0 h 20"/>
                    <a:gd name="T4" fmla="*/ 0 w 639"/>
                    <a:gd name="T5" fmla="*/ 0 h 20"/>
                    <a:gd name="T6" fmla="*/ 0 w 639"/>
                    <a:gd name="T7" fmla="*/ 0 h 20"/>
                    <a:gd name="T8" fmla="*/ 0 w 639"/>
                    <a:gd name="T9" fmla="*/ 0 h 20"/>
                    <a:gd name="T10" fmla="*/ 0 60000 65536"/>
                    <a:gd name="T11" fmla="*/ 0 60000 65536"/>
                    <a:gd name="T12" fmla="*/ 0 60000 65536"/>
                    <a:gd name="T13" fmla="*/ 0 60000 65536"/>
                    <a:gd name="T14" fmla="*/ 0 60000 65536"/>
                    <a:gd name="T15" fmla="*/ 0 w 639"/>
                    <a:gd name="T16" fmla="*/ 0 h 20"/>
                    <a:gd name="T17" fmla="*/ 639 w 639"/>
                    <a:gd name="T18" fmla="*/ 20 h 20"/>
                  </a:gdLst>
                  <a:ahLst/>
                  <a:cxnLst>
                    <a:cxn ang="T10">
                      <a:pos x="T0" y="T1"/>
                    </a:cxn>
                    <a:cxn ang="T11">
                      <a:pos x="T2" y="T3"/>
                    </a:cxn>
                    <a:cxn ang="T12">
                      <a:pos x="T4" y="T5"/>
                    </a:cxn>
                    <a:cxn ang="T13">
                      <a:pos x="T6" y="T7"/>
                    </a:cxn>
                    <a:cxn ang="T14">
                      <a:pos x="T8" y="T9"/>
                    </a:cxn>
                  </a:cxnLst>
                  <a:rect l="T15" t="T16" r="T17" b="T18"/>
                  <a:pathLst>
                    <a:path w="639" h="20">
                      <a:moveTo>
                        <a:pt x="20" y="0"/>
                      </a:moveTo>
                      <a:lnTo>
                        <a:pt x="0" y="20"/>
                      </a:lnTo>
                      <a:lnTo>
                        <a:pt x="620" y="20"/>
                      </a:lnTo>
                      <a:lnTo>
                        <a:pt x="639" y="0"/>
                      </a:lnTo>
                      <a:lnTo>
                        <a:pt x="20" y="0"/>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17" name="Freeform 92"/>
                <p:cNvSpPr>
                  <a:spLocks/>
                </p:cNvSpPr>
                <p:nvPr/>
              </p:nvSpPr>
              <p:spPr bwMode="auto">
                <a:xfrm>
                  <a:off x="4541" y="2501"/>
                  <a:ext cx="7" cy="1135"/>
                </a:xfrm>
                <a:custGeom>
                  <a:avLst/>
                  <a:gdLst>
                    <a:gd name="T0" fmla="*/ 0 w 19"/>
                    <a:gd name="T1" fmla="*/ 1 h 3521"/>
                    <a:gd name="T2" fmla="*/ 0 w 19"/>
                    <a:gd name="T3" fmla="*/ 0 h 3521"/>
                    <a:gd name="T4" fmla="*/ 0 w 19"/>
                    <a:gd name="T5" fmla="*/ 0 h 3521"/>
                    <a:gd name="T6" fmla="*/ 0 w 19"/>
                    <a:gd name="T7" fmla="*/ 1 h 3521"/>
                    <a:gd name="T8" fmla="*/ 0 w 19"/>
                    <a:gd name="T9" fmla="*/ 1 h 3521"/>
                    <a:gd name="T10" fmla="*/ 0 60000 65536"/>
                    <a:gd name="T11" fmla="*/ 0 60000 65536"/>
                    <a:gd name="T12" fmla="*/ 0 60000 65536"/>
                    <a:gd name="T13" fmla="*/ 0 60000 65536"/>
                    <a:gd name="T14" fmla="*/ 0 60000 65536"/>
                    <a:gd name="T15" fmla="*/ 0 w 19"/>
                    <a:gd name="T16" fmla="*/ 0 h 3521"/>
                    <a:gd name="T17" fmla="*/ 19 w 19"/>
                    <a:gd name="T18" fmla="*/ 3521 h 3521"/>
                  </a:gdLst>
                  <a:ahLst/>
                  <a:cxnLst>
                    <a:cxn ang="T10">
                      <a:pos x="T0" y="T1"/>
                    </a:cxn>
                    <a:cxn ang="T11">
                      <a:pos x="T2" y="T3"/>
                    </a:cxn>
                    <a:cxn ang="T12">
                      <a:pos x="T4" y="T5"/>
                    </a:cxn>
                    <a:cxn ang="T13">
                      <a:pos x="T6" y="T7"/>
                    </a:cxn>
                    <a:cxn ang="T14">
                      <a:pos x="T8" y="T9"/>
                    </a:cxn>
                  </a:cxnLst>
                  <a:rect l="T15" t="T16" r="T17" b="T18"/>
                  <a:pathLst>
                    <a:path w="19" h="3521">
                      <a:moveTo>
                        <a:pt x="19" y="3502"/>
                      </a:moveTo>
                      <a:lnTo>
                        <a:pt x="19" y="0"/>
                      </a:lnTo>
                      <a:lnTo>
                        <a:pt x="0" y="20"/>
                      </a:lnTo>
                      <a:lnTo>
                        <a:pt x="0" y="3521"/>
                      </a:lnTo>
                      <a:lnTo>
                        <a:pt x="19" y="3502"/>
                      </a:lnTo>
                      <a:close/>
                    </a:path>
                  </a:pathLst>
                </a:custGeom>
                <a:solidFill>
                  <a:schemeClr val="tx1"/>
                </a:solidFill>
                <a:ln w="12700">
                  <a:solidFill>
                    <a:schemeClr val="tx1"/>
                  </a:solidFill>
                  <a:round/>
                  <a:headEnd/>
                  <a:tailEnd/>
                </a:ln>
              </p:spPr>
              <p:txBody>
                <a:bodyPr>
                  <a:prstTxWarp prst="textNoShape">
                    <a:avLst/>
                  </a:prstTxWarp>
                </a:bodyPr>
                <a:lstStyle/>
                <a:p>
                  <a:endParaRPr lang="en-US"/>
                </a:p>
              </p:txBody>
            </p:sp>
            <p:sp>
              <p:nvSpPr>
                <p:cNvPr id="60618" name="Rectangle 93"/>
                <p:cNvSpPr>
                  <a:spLocks noChangeArrowheads="1"/>
                </p:cNvSpPr>
                <p:nvPr/>
              </p:nvSpPr>
              <p:spPr bwMode="auto">
                <a:xfrm>
                  <a:off x="4331" y="2508"/>
                  <a:ext cx="210" cy="1128"/>
                </a:xfrm>
                <a:prstGeom prst="rect">
                  <a:avLst/>
                </a:prstGeom>
                <a:solidFill>
                  <a:schemeClr val="tx1"/>
                </a:solidFill>
                <a:ln w="12700">
                  <a:solidFill>
                    <a:schemeClr val="tx1"/>
                  </a:solidFill>
                  <a:miter lim="800000"/>
                  <a:headEnd/>
                  <a:tailEnd/>
                </a:ln>
              </p:spPr>
              <p:txBody>
                <a:bodyPr>
                  <a:prstTxWarp prst="textNoShape">
                    <a:avLst/>
                  </a:prstTxWarp>
                </a:bodyPr>
                <a:lstStyle/>
                <a:p>
                  <a:endParaRPr lang="en-US"/>
                </a:p>
              </p:txBody>
            </p:sp>
          </p:grpSp>
        </p:grpSp>
        <p:grpSp>
          <p:nvGrpSpPr>
            <p:cNvPr id="23" name="Group 94"/>
            <p:cNvGrpSpPr>
              <a:grpSpLocks/>
            </p:cNvGrpSpPr>
            <p:nvPr/>
          </p:nvGrpSpPr>
          <p:grpSpPr bwMode="auto">
            <a:xfrm>
              <a:off x="996" y="3218"/>
              <a:ext cx="3664" cy="544"/>
              <a:chOff x="814" y="3160"/>
              <a:chExt cx="3664" cy="544"/>
            </a:xfrm>
          </p:grpSpPr>
          <p:grpSp>
            <p:nvGrpSpPr>
              <p:cNvPr id="24" name="Group 95"/>
              <p:cNvGrpSpPr>
                <a:grpSpLocks/>
              </p:cNvGrpSpPr>
              <p:nvPr/>
            </p:nvGrpSpPr>
            <p:grpSpPr bwMode="auto">
              <a:xfrm>
                <a:off x="3877" y="3374"/>
                <a:ext cx="217" cy="330"/>
                <a:chOff x="3877" y="3374"/>
                <a:chExt cx="217" cy="330"/>
              </a:xfrm>
            </p:grpSpPr>
            <p:sp>
              <p:nvSpPr>
                <p:cNvPr id="60603" name="Freeform 96"/>
                <p:cNvSpPr>
                  <a:spLocks/>
                </p:cNvSpPr>
                <p:nvPr/>
              </p:nvSpPr>
              <p:spPr bwMode="auto">
                <a:xfrm>
                  <a:off x="3877" y="3374"/>
                  <a:ext cx="217" cy="7"/>
                </a:xfrm>
                <a:custGeom>
                  <a:avLst/>
                  <a:gdLst>
                    <a:gd name="T0" fmla="*/ 0 w 640"/>
                    <a:gd name="T1" fmla="*/ 0 h 19"/>
                    <a:gd name="T2" fmla="*/ 0 w 640"/>
                    <a:gd name="T3" fmla="*/ 0 h 19"/>
                    <a:gd name="T4" fmla="*/ 0 w 640"/>
                    <a:gd name="T5" fmla="*/ 0 h 19"/>
                    <a:gd name="T6" fmla="*/ 0 w 640"/>
                    <a:gd name="T7" fmla="*/ 0 h 19"/>
                    <a:gd name="T8" fmla="*/ 0 w 640"/>
                    <a:gd name="T9" fmla="*/ 0 h 19"/>
                    <a:gd name="T10" fmla="*/ 0 60000 65536"/>
                    <a:gd name="T11" fmla="*/ 0 60000 65536"/>
                    <a:gd name="T12" fmla="*/ 0 60000 65536"/>
                    <a:gd name="T13" fmla="*/ 0 60000 65536"/>
                    <a:gd name="T14" fmla="*/ 0 60000 65536"/>
                    <a:gd name="T15" fmla="*/ 0 w 640"/>
                    <a:gd name="T16" fmla="*/ 0 h 19"/>
                    <a:gd name="T17" fmla="*/ 640 w 640"/>
                    <a:gd name="T18" fmla="*/ 19 h 19"/>
                  </a:gdLst>
                  <a:ahLst/>
                  <a:cxnLst>
                    <a:cxn ang="T10">
                      <a:pos x="T0" y="T1"/>
                    </a:cxn>
                    <a:cxn ang="T11">
                      <a:pos x="T2" y="T3"/>
                    </a:cxn>
                    <a:cxn ang="T12">
                      <a:pos x="T4" y="T5"/>
                    </a:cxn>
                    <a:cxn ang="T13">
                      <a:pos x="T6" y="T7"/>
                    </a:cxn>
                    <a:cxn ang="T14">
                      <a:pos x="T8" y="T9"/>
                    </a:cxn>
                  </a:cxnLst>
                  <a:rect l="T15" t="T16" r="T17" b="T18"/>
                  <a:pathLst>
                    <a:path w="640" h="19">
                      <a:moveTo>
                        <a:pt x="20" y="0"/>
                      </a:moveTo>
                      <a:lnTo>
                        <a:pt x="0" y="19"/>
                      </a:lnTo>
                      <a:lnTo>
                        <a:pt x="620" y="19"/>
                      </a:lnTo>
                      <a:lnTo>
                        <a:pt x="640" y="0"/>
                      </a:lnTo>
                      <a:lnTo>
                        <a:pt x="20" y="0"/>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604" name="Freeform 97"/>
                <p:cNvSpPr>
                  <a:spLocks/>
                </p:cNvSpPr>
                <p:nvPr/>
              </p:nvSpPr>
              <p:spPr bwMode="auto">
                <a:xfrm>
                  <a:off x="4088" y="3374"/>
                  <a:ext cx="6" cy="330"/>
                </a:xfrm>
                <a:custGeom>
                  <a:avLst/>
                  <a:gdLst>
                    <a:gd name="T0" fmla="*/ 0 w 20"/>
                    <a:gd name="T1" fmla="*/ 0 h 1021"/>
                    <a:gd name="T2" fmla="*/ 0 w 20"/>
                    <a:gd name="T3" fmla="*/ 0 h 1021"/>
                    <a:gd name="T4" fmla="*/ 0 w 20"/>
                    <a:gd name="T5" fmla="*/ 0 h 1021"/>
                    <a:gd name="T6" fmla="*/ 0 w 20"/>
                    <a:gd name="T7" fmla="*/ 0 h 1021"/>
                    <a:gd name="T8" fmla="*/ 0 w 20"/>
                    <a:gd name="T9" fmla="*/ 0 h 1021"/>
                    <a:gd name="T10" fmla="*/ 0 60000 65536"/>
                    <a:gd name="T11" fmla="*/ 0 60000 65536"/>
                    <a:gd name="T12" fmla="*/ 0 60000 65536"/>
                    <a:gd name="T13" fmla="*/ 0 60000 65536"/>
                    <a:gd name="T14" fmla="*/ 0 60000 65536"/>
                    <a:gd name="T15" fmla="*/ 0 w 20"/>
                    <a:gd name="T16" fmla="*/ 0 h 1021"/>
                    <a:gd name="T17" fmla="*/ 20 w 20"/>
                    <a:gd name="T18" fmla="*/ 1021 h 1021"/>
                  </a:gdLst>
                  <a:ahLst/>
                  <a:cxnLst>
                    <a:cxn ang="T10">
                      <a:pos x="T0" y="T1"/>
                    </a:cxn>
                    <a:cxn ang="T11">
                      <a:pos x="T2" y="T3"/>
                    </a:cxn>
                    <a:cxn ang="T12">
                      <a:pos x="T4" y="T5"/>
                    </a:cxn>
                    <a:cxn ang="T13">
                      <a:pos x="T6" y="T7"/>
                    </a:cxn>
                    <a:cxn ang="T14">
                      <a:pos x="T8" y="T9"/>
                    </a:cxn>
                  </a:cxnLst>
                  <a:rect l="T15" t="T16" r="T17" b="T18"/>
                  <a:pathLst>
                    <a:path w="20" h="1021">
                      <a:moveTo>
                        <a:pt x="20" y="1001"/>
                      </a:moveTo>
                      <a:lnTo>
                        <a:pt x="20" y="0"/>
                      </a:lnTo>
                      <a:lnTo>
                        <a:pt x="0" y="19"/>
                      </a:lnTo>
                      <a:lnTo>
                        <a:pt x="0" y="1021"/>
                      </a:lnTo>
                      <a:lnTo>
                        <a:pt x="20" y="1001"/>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605" name="Rectangle 98"/>
                <p:cNvSpPr>
                  <a:spLocks noChangeArrowheads="1"/>
                </p:cNvSpPr>
                <p:nvPr/>
              </p:nvSpPr>
              <p:spPr bwMode="auto">
                <a:xfrm>
                  <a:off x="3877" y="3381"/>
                  <a:ext cx="211" cy="323"/>
                </a:xfrm>
                <a:prstGeom prst="rect">
                  <a:avLst/>
                </a:prstGeom>
                <a:solidFill>
                  <a:srgbClr val="CCCCFF"/>
                </a:solidFill>
                <a:ln w="12700">
                  <a:solidFill>
                    <a:srgbClr val="000000"/>
                  </a:solidFill>
                  <a:miter lim="800000"/>
                  <a:headEnd/>
                  <a:tailEnd/>
                </a:ln>
              </p:spPr>
              <p:txBody>
                <a:bodyPr>
                  <a:prstTxWarp prst="textNoShape">
                    <a:avLst/>
                  </a:prstTxWarp>
                </a:bodyPr>
                <a:lstStyle/>
                <a:p>
                  <a:endParaRPr lang="en-US"/>
                </a:p>
              </p:txBody>
            </p:sp>
          </p:grpSp>
          <p:grpSp>
            <p:nvGrpSpPr>
              <p:cNvPr id="25" name="Group 99"/>
              <p:cNvGrpSpPr>
                <a:grpSpLocks/>
              </p:cNvGrpSpPr>
              <p:nvPr/>
            </p:nvGrpSpPr>
            <p:grpSpPr bwMode="auto">
              <a:xfrm>
                <a:off x="814" y="3563"/>
                <a:ext cx="217" cy="141"/>
                <a:chOff x="814" y="3563"/>
                <a:chExt cx="217" cy="141"/>
              </a:xfrm>
            </p:grpSpPr>
            <p:sp>
              <p:nvSpPr>
                <p:cNvPr id="60600" name="Freeform 100"/>
                <p:cNvSpPr>
                  <a:spLocks/>
                </p:cNvSpPr>
                <p:nvPr/>
              </p:nvSpPr>
              <p:spPr bwMode="auto">
                <a:xfrm>
                  <a:off x="814" y="3563"/>
                  <a:ext cx="217" cy="6"/>
                </a:xfrm>
                <a:custGeom>
                  <a:avLst/>
                  <a:gdLst>
                    <a:gd name="T0" fmla="*/ 0 w 638"/>
                    <a:gd name="T1" fmla="*/ 0 h 19"/>
                    <a:gd name="T2" fmla="*/ 0 w 638"/>
                    <a:gd name="T3" fmla="*/ 0 h 19"/>
                    <a:gd name="T4" fmla="*/ 0 w 638"/>
                    <a:gd name="T5" fmla="*/ 0 h 19"/>
                    <a:gd name="T6" fmla="*/ 0 w 638"/>
                    <a:gd name="T7" fmla="*/ 0 h 19"/>
                    <a:gd name="T8" fmla="*/ 0 w 638"/>
                    <a:gd name="T9" fmla="*/ 0 h 19"/>
                    <a:gd name="T10" fmla="*/ 0 60000 65536"/>
                    <a:gd name="T11" fmla="*/ 0 60000 65536"/>
                    <a:gd name="T12" fmla="*/ 0 60000 65536"/>
                    <a:gd name="T13" fmla="*/ 0 60000 65536"/>
                    <a:gd name="T14" fmla="*/ 0 60000 65536"/>
                    <a:gd name="T15" fmla="*/ 0 w 638"/>
                    <a:gd name="T16" fmla="*/ 0 h 19"/>
                    <a:gd name="T17" fmla="*/ 638 w 638"/>
                    <a:gd name="T18" fmla="*/ 19 h 19"/>
                  </a:gdLst>
                  <a:ahLst/>
                  <a:cxnLst>
                    <a:cxn ang="T10">
                      <a:pos x="T0" y="T1"/>
                    </a:cxn>
                    <a:cxn ang="T11">
                      <a:pos x="T2" y="T3"/>
                    </a:cxn>
                    <a:cxn ang="T12">
                      <a:pos x="T4" y="T5"/>
                    </a:cxn>
                    <a:cxn ang="T13">
                      <a:pos x="T6" y="T7"/>
                    </a:cxn>
                    <a:cxn ang="T14">
                      <a:pos x="T8" y="T9"/>
                    </a:cxn>
                  </a:cxnLst>
                  <a:rect l="T15" t="T16" r="T17" b="T18"/>
                  <a:pathLst>
                    <a:path w="638" h="19">
                      <a:moveTo>
                        <a:pt x="20" y="0"/>
                      </a:moveTo>
                      <a:lnTo>
                        <a:pt x="0" y="19"/>
                      </a:lnTo>
                      <a:lnTo>
                        <a:pt x="618" y="19"/>
                      </a:lnTo>
                      <a:lnTo>
                        <a:pt x="638" y="0"/>
                      </a:lnTo>
                      <a:lnTo>
                        <a:pt x="20" y="0"/>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601" name="Freeform 101"/>
                <p:cNvSpPr>
                  <a:spLocks/>
                </p:cNvSpPr>
                <p:nvPr/>
              </p:nvSpPr>
              <p:spPr bwMode="auto">
                <a:xfrm>
                  <a:off x="1024" y="3563"/>
                  <a:ext cx="7" cy="141"/>
                </a:xfrm>
                <a:custGeom>
                  <a:avLst/>
                  <a:gdLst>
                    <a:gd name="T0" fmla="*/ 0 w 20"/>
                    <a:gd name="T1" fmla="*/ 0 h 436"/>
                    <a:gd name="T2" fmla="*/ 0 w 20"/>
                    <a:gd name="T3" fmla="*/ 0 h 436"/>
                    <a:gd name="T4" fmla="*/ 0 w 20"/>
                    <a:gd name="T5" fmla="*/ 0 h 436"/>
                    <a:gd name="T6" fmla="*/ 0 w 20"/>
                    <a:gd name="T7" fmla="*/ 0 h 436"/>
                    <a:gd name="T8" fmla="*/ 0 w 20"/>
                    <a:gd name="T9" fmla="*/ 0 h 436"/>
                    <a:gd name="T10" fmla="*/ 0 60000 65536"/>
                    <a:gd name="T11" fmla="*/ 0 60000 65536"/>
                    <a:gd name="T12" fmla="*/ 0 60000 65536"/>
                    <a:gd name="T13" fmla="*/ 0 60000 65536"/>
                    <a:gd name="T14" fmla="*/ 0 60000 65536"/>
                    <a:gd name="T15" fmla="*/ 0 w 20"/>
                    <a:gd name="T16" fmla="*/ 0 h 436"/>
                    <a:gd name="T17" fmla="*/ 20 w 20"/>
                    <a:gd name="T18" fmla="*/ 436 h 436"/>
                  </a:gdLst>
                  <a:ahLst/>
                  <a:cxnLst>
                    <a:cxn ang="T10">
                      <a:pos x="T0" y="T1"/>
                    </a:cxn>
                    <a:cxn ang="T11">
                      <a:pos x="T2" y="T3"/>
                    </a:cxn>
                    <a:cxn ang="T12">
                      <a:pos x="T4" y="T5"/>
                    </a:cxn>
                    <a:cxn ang="T13">
                      <a:pos x="T6" y="T7"/>
                    </a:cxn>
                    <a:cxn ang="T14">
                      <a:pos x="T8" y="T9"/>
                    </a:cxn>
                  </a:cxnLst>
                  <a:rect l="T15" t="T16" r="T17" b="T18"/>
                  <a:pathLst>
                    <a:path w="20" h="436">
                      <a:moveTo>
                        <a:pt x="20" y="416"/>
                      </a:moveTo>
                      <a:lnTo>
                        <a:pt x="20" y="0"/>
                      </a:lnTo>
                      <a:lnTo>
                        <a:pt x="0" y="19"/>
                      </a:lnTo>
                      <a:lnTo>
                        <a:pt x="0" y="436"/>
                      </a:lnTo>
                      <a:lnTo>
                        <a:pt x="20" y="416"/>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602" name="Rectangle 102"/>
                <p:cNvSpPr>
                  <a:spLocks noChangeArrowheads="1"/>
                </p:cNvSpPr>
                <p:nvPr/>
              </p:nvSpPr>
              <p:spPr bwMode="auto">
                <a:xfrm>
                  <a:off x="814" y="3569"/>
                  <a:ext cx="210" cy="135"/>
                </a:xfrm>
                <a:prstGeom prst="rect">
                  <a:avLst/>
                </a:prstGeom>
                <a:solidFill>
                  <a:srgbClr val="CCCCFF"/>
                </a:solidFill>
                <a:ln w="12700">
                  <a:solidFill>
                    <a:srgbClr val="000000"/>
                  </a:solidFill>
                  <a:miter lim="800000"/>
                  <a:headEnd/>
                  <a:tailEnd/>
                </a:ln>
              </p:spPr>
              <p:txBody>
                <a:bodyPr>
                  <a:prstTxWarp prst="textNoShape">
                    <a:avLst/>
                  </a:prstTxWarp>
                </a:bodyPr>
                <a:lstStyle/>
                <a:p>
                  <a:endParaRPr lang="en-US"/>
                </a:p>
              </p:txBody>
            </p:sp>
          </p:grpSp>
          <p:grpSp>
            <p:nvGrpSpPr>
              <p:cNvPr id="26" name="Group 103"/>
              <p:cNvGrpSpPr>
                <a:grpSpLocks/>
              </p:cNvGrpSpPr>
              <p:nvPr/>
            </p:nvGrpSpPr>
            <p:grpSpPr bwMode="auto">
              <a:xfrm>
                <a:off x="1198" y="3321"/>
                <a:ext cx="216" cy="383"/>
                <a:chOff x="1198" y="3321"/>
                <a:chExt cx="216" cy="383"/>
              </a:xfrm>
            </p:grpSpPr>
            <p:sp>
              <p:nvSpPr>
                <p:cNvPr id="60597" name="Freeform 104"/>
                <p:cNvSpPr>
                  <a:spLocks/>
                </p:cNvSpPr>
                <p:nvPr/>
              </p:nvSpPr>
              <p:spPr bwMode="auto">
                <a:xfrm>
                  <a:off x="1198" y="3321"/>
                  <a:ext cx="216" cy="7"/>
                </a:xfrm>
                <a:custGeom>
                  <a:avLst/>
                  <a:gdLst>
                    <a:gd name="T0" fmla="*/ 0 w 638"/>
                    <a:gd name="T1" fmla="*/ 0 h 20"/>
                    <a:gd name="T2" fmla="*/ 0 w 638"/>
                    <a:gd name="T3" fmla="*/ 0 h 20"/>
                    <a:gd name="T4" fmla="*/ 0 w 638"/>
                    <a:gd name="T5" fmla="*/ 0 h 20"/>
                    <a:gd name="T6" fmla="*/ 0 w 638"/>
                    <a:gd name="T7" fmla="*/ 0 h 20"/>
                    <a:gd name="T8" fmla="*/ 0 w 638"/>
                    <a:gd name="T9" fmla="*/ 0 h 20"/>
                    <a:gd name="T10" fmla="*/ 0 60000 65536"/>
                    <a:gd name="T11" fmla="*/ 0 60000 65536"/>
                    <a:gd name="T12" fmla="*/ 0 60000 65536"/>
                    <a:gd name="T13" fmla="*/ 0 60000 65536"/>
                    <a:gd name="T14" fmla="*/ 0 60000 65536"/>
                    <a:gd name="T15" fmla="*/ 0 w 638"/>
                    <a:gd name="T16" fmla="*/ 0 h 20"/>
                    <a:gd name="T17" fmla="*/ 638 w 638"/>
                    <a:gd name="T18" fmla="*/ 20 h 20"/>
                  </a:gdLst>
                  <a:ahLst/>
                  <a:cxnLst>
                    <a:cxn ang="T10">
                      <a:pos x="T0" y="T1"/>
                    </a:cxn>
                    <a:cxn ang="T11">
                      <a:pos x="T2" y="T3"/>
                    </a:cxn>
                    <a:cxn ang="T12">
                      <a:pos x="T4" y="T5"/>
                    </a:cxn>
                    <a:cxn ang="T13">
                      <a:pos x="T6" y="T7"/>
                    </a:cxn>
                    <a:cxn ang="T14">
                      <a:pos x="T8" y="T9"/>
                    </a:cxn>
                  </a:cxnLst>
                  <a:rect l="T15" t="T16" r="T17" b="T18"/>
                  <a:pathLst>
                    <a:path w="638" h="20">
                      <a:moveTo>
                        <a:pt x="20" y="0"/>
                      </a:moveTo>
                      <a:lnTo>
                        <a:pt x="0" y="20"/>
                      </a:lnTo>
                      <a:lnTo>
                        <a:pt x="619" y="20"/>
                      </a:lnTo>
                      <a:lnTo>
                        <a:pt x="638" y="0"/>
                      </a:lnTo>
                      <a:lnTo>
                        <a:pt x="20" y="0"/>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598" name="Freeform 105"/>
                <p:cNvSpPr>
                  <a:spLocks/>
                </p:cNvSpPr>
                <p:nvPr/>
              </p:nvSpPr>
              <p:spPr bwMode="auto">
                <a:xfrm>
                  <a:off x="1408" y="3321"/>
                  <a:ext cx="6" cy="383"/>
                </a:xfrm>
                <a:custGeom>
                  <a:avLst/>
                  <a:gdLst>
                    <a:gd name="T0" fmla="*/ 0 w 19"/>
                    <a:gd name="T1" fmla="*/ 0 h 1187"/>
                    <a:gd name="T2" fmla="*/ 0 w 19"/>
                    <a:gd name="T3" fmla="*/ 0 h 1187"/>
                    <a:gd name="T4" fmla="*/ 0 w 19"/>
                    <a:gd name="T5" fmla="*/ 0 h 1187"/>
                    <a:gd name="T6" fmla="*/ 0 w 19"/>
                    <a:gd name="T7" fmla="*/ 0 h 1187"/>
                    <a:gd name="T8" fmla="*/ 0 w 19"/>
                    <a:gd name="T9" fmla="*/ 0 h 1187"/>
                    <a:gd name="T10" fmla="*/ 0 60000 65536"/>
                    <a:gd name="T11" fmla="*/ 0 60000 65536"/>
                    <a:gd name="T12" fmla="*/ 0 60000 65536"/>
                    <a:gd name="T13" fmla="*/ 0 60000 65536"/>
                    <a:gd name="T14" fmla="*/ 0 60000 65536"/>
                    <a:gd name="T15" fmla="*/ 0 w 19"/>
                    <a:gd name="T16" fmla="*/ 0 h 1187"/>
                    <a:gd name="T17" fmla="*/ 19 w 19"/>
                    <a:gd name="T18" fmla="*/ 1187 h 1187"/>
                  </a:gdLst>
                  <a:ahLst/>
                  <a:cxnLst>
                    <a:cxn ang="T10">
                      <a:pos x="T0" y="T1"/>
                    </a:cxn>
                    <a:cxn ang="T11">
                      <a:pos x="T2" y="T3"/>
                    </a:cxn>
                    <a:cxn ang="T12">
                      <a:pos x="T4" y="T5"/>
                    </a:cxn>
                    <a:cxn ang="T13">
                      <a:pos x="T6" y="T7"/>
                    </a:cxn>
                    <a:cxn ang="T14">
                      <a:pos x="T8" y="T9"/>
                    </a:cxn>
                  </a:cxnLst>
                  <a:rect l="T15" t="T16" r="T17" b="T18"/>
                  <a:pathLst>
                    <a:path w="19" h="1187">
                      <a:moveTo>
                        <a:pt x="19" y="1167"/>
                      </a:moveTo>
                      <a:lnTo>
                        <a:pt x="19" y="0"/>
                      </a:lnTo>
                      <a:lnTo>
                        <a:pt x="0" y="20"/>
                      </a:lnTo>
                      <a:lnTo>
                        <a:pt x="0" y="1187"/>
                      </a:lnTo>
                      <a:lnTo>
                        <a:pt x="19" y="1167"/>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599" name="Rectangle 106"/>
                <p:cNvSpPr>
                  <a:spLocks noChangeArrowheads="1"/>
                </p:cNvSpPr>
                <p:nvPr/>
              </p:nvSpPr>
              <p:spPr bwMode="auto">
                <a:xfrm>
                  <a:off x="1198" y="3328"/>
                  <a:ext cx="210" cy="376"/>
                </a:xfrm>
                <a:prstGeom prst="rect">
                  <a:avLst/>
                </a:prstGeom>
                <a:solidFill>
                  <a:srgbClr val="CCCCFF"/>
                </a:solidFill>
                <a:ln w="12700">
                  <a:solidFill>
                    <a:srgbClr val="000000"/>
                  </a:solidFill>
                  <a:miter lim="800000"/>
                  <a:headEnd/>
                  <a:tailEnd/>
                </a:ln>
              </p:spPr>
              <p:txBody>
                <a:bodyPr>
                  <a:prstTxWarp prst="textNoShape">
                    <a:avLst/>
                  </a:prstTxWarp>
                </a:bodyPr>
                <a:lstStyle/>
                <a:p>
                  <a:endParaRPr lang="en-US"/>
                </a:p>
              </p:txBody>
            </p:sp>
          </p:grpSp>
          <p:grpSp>
            <p:nvGrpSpPr>
              <p:cNvPr id="27" name="Group 107"/>
              <p:cNvGrpSpPr>
                <a:grpSpLocks/>
              </p:cNvGrpSpPr>
              <p:nvPr/>
            </p:nvGrpSpPr>
            <p:grpSpPr bwMode="auto">
              <a:xfrm>
                <a:off x="1580" y="3267"/>
                <a:ext cx="217" cy="437"/>
                <a:chOff x="1580" y="3267"/>
                <a:chExt cx="217" cy="437"/>
              </a:xfrm>
            </p:grpSpPr>
            <p:sp>
              <p:nvSpPr>
                <p:cNvPr id="60594" name="Freeform 108"/>
                <p:cNvSpPr>
                  <a:spLocks/>
                </p:cNvSpPr>
                <p:nvPr/>
              </p:nvSpPr>
              <p:spPr bwMode="auto">
                <a:xfrm>
                  <a:off x="1580" y="3267"/>
                  <a:ext cx="217" cy="7"/>
                </a:xfrm>
                <a:custGeom>
                  <a:avLst/>
                  <a:gdLst>
                    <a:gd name="T0" fmla="*/ 0 w 639"/>
                    <a:gd name="T1" fmla="*/ 0 h 20"/>
                    <a:gd name="T2" fmla="*/ 0 w 639"/>
                    <a:gd name="T3" fmla="*/ 0 h 20"/>
                    <a:gd name="T4" fmla="*/ 0 w 639"/>
                    <a:gd name="T5" fmla="*/ 0 h 20"/>
                    <a:gd name="T6" fmla="*/ 0 w 639"/>
                    <a:gd name="T7" fmla="*/ 0 h 20"/>
                    <a:gd name="T8" fmla="*/ 0 w 639"/>
                    <a:gd name="T9" fmla="*/ 0 h 20"/>
                    <a:gd name="T10" fmla="*/ 0 60000 65536"/>
                    <a:gd name="T11" fmla="*/ 0 60000 65536"/>
                    <a:gd name="T12" fmla="*/ 0 60000 65536"/>
                    <a:gd name="T13" fmla="*/ 0 60000 65536"/>
                    <a:gd name="T14" fmla="*/ 0 60000 65536"/>
                    <a:gd name="T15" fmla="*/ 0 w 639"/>
                    <a:gd name="T16" fmla="*/ 0 h 20"/>
                    <a:gd name="T17" fmla="*/ 639 w 639"/>
                    <a:gd name="T18" fmla="*/ 20 h 20"/>
                  </a:gdLst>
                  <a:ahLst/>
                  <a:cxnLst>
                    <a:cxn ang="T10">
                      <a:pos x="T0" y="T1"/>
                    </a:cxn>
                    <a:cxn ang="T11">
                      <a:pos x="T2" y="T3"/>
                    </a:cxn>
                    <a:cxn ang="T12">
                      <a:pos x="T4" y="T5"/>
                    </a:cxn>
                    <a:cxn ang="T13">
                      <a:pos x="T6" y="T7"/>
                    </a:cxn>
                    <a:cxn ang="T14">
                      <a:pos x="T8" y="T9"/>
                    </a:cxn>
                  </a:cxnLst>
                  <a:rect l="T15" t="T16" r="T17" b="T18"/>
                  <a:pathLst>
                    <a:path w="639" h="20">
                      <a:moveTo>
                        <a:pt x="20" y="0"/>
                      </a:moveTo>
                      <a:lnTo>
                        <a:pt x="0" y="20"/>
                      </a:lnTo>
                      <a:lnTo>
                        <a:pt x="620" y="20"/>
                      </a:lnTo>
                      <a:lnTo>
                        <a:pt x="639" y="0"/>
                      </a:lnTo>
                      <a:lnTo>
                        <a:pt x="20" y="0"/>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595" name="Freeform 109"/>
                <p:cNvSpPr>
                  <a:spLocks/>
                </p:cNvSpPr>
                <p:nvPr/>
              </p:nvSpPr>
              <p:spPr bwMode="auto">
                <a:xfrm>
                  <a:off x="1790" y="3267"/>
                  <a:ext cx="7" cy="437"/>
                </a:xfrm>
                <a:custGeom>
                  <a:avLst/>
                  <a:gdLst>
                    <a:gd name="T0" fmla="*/ 0 w 19"/>
                    <a:gd name="T1" fmla="*/ 1 h 1354"/>
                    <a:gd name="T2" fmla="*/ 0 w 19"/>
                    <a:gd name="T3" fmla="*/ 0 h 1354"/>
                    <a:gd name="T4" fmla="*/ 0 w 19"/>
                    <a:gd name="T5" fmla="*/ 0 h 1354"/>
                    <a:gd name="T6" fmla="*/ 0 w 19"/>
                    <a:gd name="T7" fmla="*/ 1 h 1354"/>
                    <a:gd name="T8" fmla="*/ 0 w 19"/>
                    <a:gd name="T9" fmla="*/ 1 h 1354"/>
                    <a:gd name="T10" fmla="*/ 0 60000 65536"/>
                    <a:gd name="T11" fmla="*/ 0 60000 65536"/>
                    <a:gd name="T12" fmla="*/ 0 60000 65536"/>
                    <a:gd name="T13" fmla="*/ 0 60000 65536"/>
                    <a:gd name="T14" fmla="*/ 0 60000 65536"/>
                    <a:gd name="T15" fmla="*/ 0 w 19"/>
                    <a:gd name="T16" fmla="*/ 0 h 1354"/>
                    <a:gd name="T17" fmla="*/ 19 w 19"/>
                    <a:gd name="T18" fmla="*/ 1354 h 1354"/>
                  </a:gdLst>
                  <a:ahLst/>
                  <a:cxnLst>
                    <a:cxn ang="T10">
                      <a:pos x="T0" y="T1"/>
                    </a:cxn>
                    <a:cxn ang="T11">
                      <a:pos x="T2" y="T3"/>
                    </a:cxn>
                    <a:cxn ang="T12">
                      <a:pos x="T4" y="T5"/>
                    </a:cxn>
                    <a:cxn ang="T13">
                      <a:pos x="T6" y="T7"/>
                    </a:cxn>
                    <a:cxn ang="T14">
                      <a:pos x="T8" y="T9"/>
                    </a:cxn>
                  </a:cxnLst>
                  <a:rect l="T15" t="T16" r="T17" b="T18"/>
                  <a:pathLst>
                    <a:path w="19" h="1354">
                      <a:moveTo>
                        <a:pt x="19" y="1334"/>
                      </a:moveTo>
                      <a:lnTo>
                        <a:pt x="19" y="0"/>
                      </a:lnTo>
                      <a:lnTo>
                        <a:pt x="0" y="20"/>
                      </a:lnTo>
                      <a:lnTo>
                        <a:pt x="0" y="1354"/>
                      </a:lnTo>
                      <a:lnTo>
                        <a:pt x="19" y="1334"/>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596" name="Rectangle 110"/>
                <p:cNvSpPr>
                  <a:spLocks noChangeArrowheads="1"/>
                </p:cNvSpPr>
                <p:nvPr/>
              </p:nvSpPr>
              <p:spPr bwMode="auto">
                <a:xfrm>
                  <a:off x="1580" y="3274"/>
                  <a:ext cx="210" cy="430"/>
                </a:xfrm>
                <a:prstGeom prst="rect">
                  <a:avLst/>
                </a:prstGeom>
                <a:solidFill>
                  <a:srgbClr val="CCCCFF"/>
                </a:solidFill>
                <a:ln w="12700">
                  <a:solidFill>
                    <a:srgbClr val="000000"/>
                  </a:solidFill>
                  <a:miter lim="800000"/>
                  <a:headEnd/>
                  <a:tailEnd/>
                </a:ln>
              </p:spPr>
              <p:txBody>
                <a:bodyPr>
                  <a:prstTxWarp prst="textNoShape">
                    <a:avLst/>
                  </a:prstTxWarp>
                </a:bodyPr>
                <a:lstStyle/>
                <a:p>
                  <a:endParaRPr lang="en-US"/>
                </a:p>
              </p:txBody>
            </p:sp>
          </p:grpSp>
          <p:grpSp>
            <p:nvGrpSpPr>
              <p:cNvPr id="28" name="Group 111"/>
              <p:cNvGrpSpPr>
                <a:grpSpLocks/>
              </p:cNvGrpSpPr>
              <p:nvPr/>
            </p:nvGrpSpPr>
            <p:grpSpPr bwMode="auto">
              <a:xfrm>
                <a:off x="1963" y="3160"/>
                <a:ext cx="217" cy="544"/>
                <a:chOff x="1963" y="3160"/>
                <a:chExt cx="217" cy="544"/>
              </a:xfrm>
            </p:grpSpPr>
            <p:sp>
              <p:nvSpPr>
                <p:cNvPr id="60591" name="Freeform 112"/>
                <p:cNvSpPr>
                  <a:spLocks/>
                </p:cNvSpPr>
                <p:nvPr/>
              </p:nvSpPr>
              <p:spPr bwMode="auto">
                <a:xfrm>
                  <a:off x="1963" y="3160"/>
                  <a:ext cx="217" cy="6"/>
                </a:xfrm>
                <a:custGeom>
                  <a:avLst/>
                  <a:gdLst>
                    <a:gd name="T0" fmla="*/ 0 w 639"/>
                    <a:gd name="T1" fmla="*/ 0 h 20"/>
                    <a:gd name="T2" fmla="*/ 0 w 639"/>
                    <a:gd name="T3" fmla="*/ 0 h 20"/>
                    <a:gd name="T4" fmla="*/ 0 w 639"/>
                    <a:gd name="T5" fmla="*/ 0 h 20"/>
                    <a:gd name="T6" fmla="*/ 0 w 639"/>
                    <a:gd name="T7" fmla="*/ 0 h 20"/>
                    <a:gd name="T8" fmla="*/ 0 w 639"/>
                    <a:gd name="T9" fmla="*/ 0 h 20"/>
                    <a:gd name="T10" fmla="*/ 0 60000 65536"/>
                    <a:gd name="T11" fmla="*/ 0 60000 65536"/>
                    <a:gd name="T12" fmla="*/ 0 60000 65536"/>
                    <a:gd name="T13" fmla="*/ 0 60000 65536"/>
                    <a:gd name="T14" fmla="*/ 0 60000 65536"/>
                    <a:gd name="T15" fmla="*/ 0 w 639"/>
                    <a:gd name="T16" fmla="*/ 0 h 20"/>
                    <a:gd name="T17" fmla="*/ 639 w 639"/>
                    <a:gd name="T18" fmla="*/ 20 h 20"/>
                  </a:gdLst>
                  <a:ahLst/>
                  <a:cxnLst>
                    <a:cxn ang="T10">
                      <a:pos x="T0" y="T1"/>
                    </a:cxn>
                    <a:cxn ang="T11">
                      <a:pos x="T2" y="T3"/>
                    </a:cxn>
                    <a:cxn ang="T12">
                      <a:pos x="T4" y="T5"/>
                    </a:cxn>
                    <a:cxn ang="T13">
                      <a:pos x="T6" y="T7"/>
                    </a:cxn>
                    <a:cxn ang="T14">
                      <a:pos x="T8" y="T9"/>
                    </a:cxn>
                  </a:cxnLst>
                  <a:rect l="T15" t="T16" r="T17" b="T18"/>
                  <a:pathLst>
                    <a:path w="639" h="20">
                      <a:moveTo>
                        <a:pt x="19" y="0"/>
                      </a:moveTo>
                      <a:lnTo>
                        <a:pt x="0" y="20"/>
                      </a:lnTo>
                      <a:lnTo>
                        <a:pt x="619" y="20"/>
                      </a:lnTo>
                      <a:lnTo>
                        <a:pt x="639" y="0"/>
                      </a:lnTo>
                      <a:lnTo>
                        <a:pt x="19" y="0"/>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592" name="Freeform 113"/>
                <p:cNvSpPr>
                  <a:spLocks/>
                </p:cNvSpPr>
                <p:nvPr/>
              </p:nvSpPr>
              <p:spPr bwMode="auto">
                <a:xfrm>
                  <a:off x="2174" y="3160"/>
                  <a:ext cx="6" cy="544"/>
                </a:xfrm>
                <a:custGeom>
                  <a:avLst/>
                  <a:gdLst>
                    <a:gd name="T0" fmla="*/ 0 w 20"/>
                    <a:gd name="T1" fmla="*/ 1 h 1688"/>
                    <a:gd name="T2" fmla="*/ 0 w 20"/>
                    <a:gd name="T3" fmla="*/ 0 h 1688"/>
                    <a:gd name="T4" fmla="*/ 0 w 20"/>
                    <a:gd name="T5" fmla="*/ 0 h 1688"/>
                    <a:gd name="T6" fmla="*/ 0 w 20"/>
                    <a:gd name="T7" fmla="*/ 1 h 1688"/>
                    <a:gd name="T8" fmla="*/ 0 w 20"/>
                    <a:gd name="T9" fmla="*/ 1 h 1688"/>
                    <a:gd name="T10" fmla="*/ 0 60000 65536"/>
                    <a:gd name="T11" fmla="*/ 0 60000 65536"/>
                    <a:gd name="T12" fmla="*/ 0 60000 65536"/>
                    <a:gd name="T13" fmla="*/ 0 60000 65536"/>
                    <a:gd name="T14" fmla="*/ 0 60000 65536"/>
                    <a:gd name="T15" fmla="*/ 0 w 20"/>
                    <a:gd name="T16" fmla="*/ 0 h 1688"/>
                    <a:gd name="T17" fmla="*/ 20 w 20"/>
                    <a:gd name="T18" fmla="*/ 1688 h 1688"/>
                  </a:gdLst>
                  <a:ahLst/>
                  <a:cxnLst>
                    <a:cxn ang="T10">
                      <a:pos x="T0" y="T1"/>
                    </a:cxn>
                    <a:cxn ang="T11">
                      <a:pos x="T2" y="T3"/>
                    </a:cxn>
                    <a:cxn ang="T12">
                      <a:pos x="T4" y="T5"/>
                    </a:cxn>
                    <a:cxn ang="T13">
                      <a:pos x="T6" y="T7"/>
                    </a:cxn>
                    <a:cxn ang="T14">
                      <a:pos x="T8" y="T9"/>
                    </a:cxn>
                  </a:cxnLst>
                  <a:rect l="T15" t="T16" r="T17" b="T18"/>
                  <a:pathLst>
                    <a:path w="20" h="1688">
                      <a:moveTo>
                        <a:pt x="20" y="1668"/>
                      </a:moveTo>
                      <a:lnTo>
                        <a:pt x="20" y="0"/>
                      </a:lnTo>
                      <a:lnTo>
                        <a:pt x="0" y="20"/>
                      </a:lnTo>
                      <a:lnTo>
                        <a:pt x="0" y="1688"/>
                      </a:lnTo>
                      <a:lnTo>
                        <a:pt x="20" y="1668"/>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593" name="Rectangle 114"/>
                <p:cNvSpPr>
                  <a:spLocks noChangeArrowheads="1"/>
                </p:cNvSpPr>
                <p:nvPr/>
              </p:nvSpPr>
              <p:spPr bwMode="auto">
                <a:xfrm>
                  <a:off x="1963" y="3166"/>
                  <a:ext cx="211" cy="538"/>
                </a:xfrm>
                <a:prstGeom prst="rect">
                  <a:avLst/>
                </a:prstGeom>
                <a:solidFill>
                  <a:srgbClr val="CCCCFF"/>
                </a:solidFill>
                <a:ln w="12700">
                  <a:solidFill>
                    <a:srgbClr val="000000"/>
                  </a:solidFill>
                  <a:miter lim="800000"/>
                  <a:headEnd/>
                  <a:tailEnd/>
                </a:ln>
              </p:spPr>
              <p:txBody>
                <a:bodyPr>
                  <a:prstTxWarp prst="textNoShape">
                    <a:avLst/>
                  </a:prstTxWarp>
                </a:bodyPr>
                <a:lstStyle/>
                <a:p>
                  <a:endParaRPr lang="en-US"/>
                </a:p>
              </p:txBody>
            </p:sp>
          </p:grpSp>
          <p:grpSp>
            <p:nvGrpSpPr>
              <p:cNvPr id="29" name="Group 115"/>
              <p:cNvGrpSpPr>
                <a:grpSpLocks/>
              </p:cNvGrpSpPr>
              <p:nvPr/>
            </p:nvGrpSpPr>
            <p:grpSpPr bwMode="auto">
              <a:xfrm>
                <a:off x="2345" y="3401"/>
                <a:ext cx="218" cy="303"/>
                <a:chOff x="2345" y="3401"/>
                <a:chExt cx="218" cy="303"/>
              </a:xfrm>
            </p:grpSpPr>
            <p:sp>
              <p:nvSpPr>
                <p:cNvPr id="60588" name="Freeform 116"/>
                <p:cNvSpPr>
                  <a:spLocks/>
                </p:cNvSpPr>
                <p:nvPr/>
              </p:nvSpPr>
              <p:spPr bwMode="auto">
                <a:xfrm>
                  <a:off x="2345" y="3401"/>
                  <a:ext cx="218" cy="7"/>
                </a:xfrm>
                <a:custGeom>
                  <a:avLst/>
                  <a:gdLst>
                    <a:gd name="T0" fmla="*/ 0 w 639"/>
                    <a:gd name="T1" fmla="*/ 0 h 19"/>
                    <a:gd name="T2" fmla="*/ 0 w 639"/>
                    <a:gd name="T3" fmla="*/ 0 h 19"/>
                    <a:gd name="T4" fmla="*/ 0 w 639"/>
                    <a:gd name="T5" fmla="*/ 0 h 19"/>
                    <a:gd name="T6" fmla="*/ 0 w 639"/>
                    <a:gd name="T7" fmla="*/ 0 h 19"/>
                    <a:gd name="T8" fmla="*/ 0 w 639"/>
                    <a:gd name="T9" fmla="*/ 0 h 19"/>
                    <a:gd name="T10" fmla="*/ 0 60000 65536"/>
                    <a:gd name="T11" fmla="*/ 0 60000 65536"/>
                    <a:gd name="T12" fmla="*/ 0 60000 65536"/>
                    <a:gd name="T13" fmla="*/ 0 60000 65536"/>
                    <a:gd name="T14" fmla="*/ 0 60000 65536"/>
                    <a:gd name="T15" fmla="*/ 0 w 639"/>
                    <a:gd name="T16" fmla="*/ 0 h 19"/>
                    <a:gd name="T17" fmla="*/ 639 w 639"/>
                    <a:gd name="T18" fmla="*/ 19 h 19"/>
                  </a:gdLst>
                  <a:ahLst/>
                  <a:cxnLst>
                    <a:cxn ang="T10">
                      <a:pos x="T0" y="T1"/>
                    </a:cxn>
                    <a:cxn ang="T11">
                      <a:pos x="T2" y="T3"/>
                    </a:cxn>
                    <a:cxn ang="T12">
                      <a:pos x="T4" y="T5"/>
                    </a:cxn>
                    <a:cxn ang="T13">
                      <a:pos x="T6" y="T7"/>
                    </a:cxn>
                    <a:cxn ang="T14">
                      <a:pos x="T8" y="T9"/>
                    </a:cxn>
                  </a:cxnLst>
                  <a:rect l="T15" t="T16" r="T17" b="T18"/>
                  <a:pathLst>
                    <a:path w="639" h="19">
                      <a:moveTo>
                        <a:pt x="19" y="0"/>
                      </a:moveTo>
                      <a:lnTo>
                        <a:pt x="0" y="19"/>
                      </a:lnTo>
                      <a:lnTo>
                        <a:pt x="619" y="19"/>
                      </a:lnTo>
                      <a:lnTo>
                        <a:pt x="639" y="0"/>
                      </a:lnTo>
                      <a:lnTo>
                        <a:pt x="19" y="0"/>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589" name="Freeform 117"/>
                <p:cNvSpPr>
                  <a:spLocks/>
                </p:cNvSpPr>
                <p:nvPr/>
              </p:nvSpPr>
              <p:spPr bwMode="auto">
                <a:xfrm>
                  <a:off x="2557" y="3401"/>
                  <a:ext cx="6" cy="303"/>
                </a:xfrm>
                <a:custGeom>
                  <a:avLst/>
                  <a:gdLst>
                    <a:gd name="T0" fmla="*/ 0 w 20"/>
                    <a:gd name="T1" fmla="*/ 0 h 937"/>
                    <a:gd name="T2" fmla="*/ 0 w 20"/>
                    <a:gd name="T3" fmla="*/ 0 h 937"/>
                    <a:gd name="T4" fmla="*/ 0 w 20"/>
                    <a:gd name="T5" fmla="*/ 0 h 937"/>
                    <a:gd name="T6" fmla="*/ 0 w 20"/>
                    <a:gd name="T7" fmla="*/ 0 h 937"/>
                    <a:gd name="T8" fmla="*/ 0 w 20"/>
                    <a:gd name="T9" fmla="*/ 0 h 937"/>
                    <a:gd name="T10" fmla="*/ 0 60000 65536"/>
                    <a:gd name="T11" fmla="*/ 0 60000 65536"/>
                    <a:gd name="T12" fmla="*/ 0 60000 65536"/>
                    <a:gd name="T13" fmla="*/ 0 60000 65536"/>
                    <a:gd name="T14" fmla="*/ 0 60000 65536"/>
                    <a:gd name="T15" fmla="*/ 0 w 20"/>
                    <a:gd name="T16" fmla="*/ 0 h 937"/>
                    <a:gd name="T17" fmla="*/ 20 w 20"/>
                    <a:gd name="T18" fmla="*/ 937 h 937"/>
                  </a:gdLst>
                  <a:ahLst/>
                  <a:cxnLst>
                    <a:cxn ang="T10">
                      <a:pos x="T0" y="T1"/>
                    </a:cxn>
                    <a:cxn ang="T11">
                      <a:pos x="T2" y="T3"/>
                    </a:cxn>
                    <a:cxn ang="T12">
                      <a:pos x="T4" y="T5"/>
                    </a:cxn>
                    <a:cxn ang="T13">
                      <a:pos x="T6" y="T7"/>
                    </a:cxn>
                    <a:cxn ang="T14">
                      <a:pos x="T8" y="T9"/>
                    </a:cxn>
                  </a:cxnLst>
                  <a:rect l="T15" t="T16" r="T17" b="T18"/>
                  <a:pathLst>
                    <a:path w="20" h="937">
                      <a:moveTo>
                        <a:pt x="20" y="917"/>
                      </a:moveTo>
                      <a:lnTo>
                        <a:pt x="20" y="0"/>
                      </a:lnTo>
                      <a:lnTo>
                        <a:pt x="0" y="19"/>
                      </a:lnTo>
                      <a:lnTo>
                        <a:pt x="0" y="937"/>
                      </a:lnTo>
                      <a:lnTo>
                        <a:pt x="20" y="917"/>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590" name="Rectangle 118"/>
                <p:cNvSpPr>
                  <a:spLocks noChangeArrowheads="1"/>
                </p:cNvSpPr>
                <p:nvPr/>
              </p:nvSpPr>
              <p:spPr bwMode="auto">
                <a:xfrm>
                  <a:off x="2345" y="3408"/>
                  <a:ext cx="212" cy="296"/>
                </a:xfrm>
                <a:prstGeom prst="rect">
                  <a:avLst/>
                </a:prstGeom>
                <a:solidFill>
                  <a:srgbClr val="CCCCFF"/>
                </a:solidFill>
                <a:ln w="12700">
                  <a:solidFill>
                    <a:srgbClr val="000000"/>
                  </a:solidFill>
                  <a:miter lim="800000"/>
                  <a:headEnd/>
                  <a:tailEnd/>
                </a:ln>
              </p:spPr>
              <p:txBody>
                <a:bodyPr>
                  <a:prstTxWarp prst="textNoShape">
                    <a:avLst/>
                  </a:prstTxWarp>
                </a:bodyPr>
                <a:lstStyle/>
                <a:p>
                  <a:endParaRPr lang="en-US"/>
                </a:p>
              </p:txBody>
            </p:sp>
          </p:grpSp>
          <p:grpSp>
            <p:nvGrpSpPr>
              <p:cNvPr id="30" name="Group 119"/>
              <p:cNvGrpSpPr>
                <a:grpSpLocks/>
              </p:cNvGrpSpPr>
              <p:nvPr/>
            </p:nvGrpSpPr>
            <p:grpSpPr bwMode="auto">
              <a:xfrm>
                <a:off x="2729" y="3348"/>
                <a:ext cx="217" cy="356"/>
                <a:chOff x="2729" y="3348"/>
                <a:chExt cx="217" cy="356"/>
              </a:xfrm>
            </p:grpSpPr>
            <p:sp>
              <p:nvSpPr>
                <p:cNvPr id="60585" name="Freeform 120"/>
                <p:cNvSpPr>
                  <a:spLocks/>
                </p:cNvSpPr>
                <p:nvPr/>
              </p:nvSpPr>
              <p:spPr bwMode="auto">
                <a:xfrm>
                  <a:off x="2729" y="3348"/>
                  <a:ext cx="217" cy="6"/>
                </a:xfrm>
                <a:custGeom>
                  <a:avLst/>
                  <a:gdLst>
                    <a:gd name="T0" fmla="*/ 0 w 639"/>
                    <a:gd name="T1" fmla="*/ 0 h 20"/>
                    <a:gd name="T2" fmla="*/ 0 w 639"/>
                    <a:gd name="T3" fmla="*/ 0 h 20"/>
                    <a:gd name="T4" fmla="*/ 0 w 639"/>
                    <a:gd name="T5" fmla="*/ 0 h 20"/>
                    <a:gd name="T6" fmla="*/ 0 w 639"/>
                    <a:gd name="T7" fmla="*/ 0 h 20"/>
                    <a:gd name="T8" fmla="*/ 0 w 639"/>
                    <a:gd name="T9" fmla="*/ 0 h 20"/>
                    <a:gd name="T10" fmla="*/ 0 60000 65536"/>
                    <a:gd name="T11" fmla="*/ 0 60000 65536"/>
                    <a:gd name="T12" fmla="*/ 0 60000 65536"/>
                    <a:gd name="T13" fmla="*/ 0 60000 65536"/>
                    <a:gd name="T14" fmla="*/ 0 60000 65536"/>
                    <a:gd name="T15" fmla="*/ 0 w 639"/>
                    <a:gd name="T16" fmla="*/ 0 h 20"/>
                    <a:gd name="T17" fmla="*/ 639 w 639"/>
                    <a:gd name="T18" fmla="*/ 20 h 20"/>
                  </a:gdLst>
                  <a:ahLst/>
                  <a:cxnLst>
                    <a:cxn ang="T10">
                      <a:pos x="T0" y="T1"/>
                    </a:cxn>
                    <a:cxn ang="T11">
                      <a:pos x="T2" y="T3"/>
                    </a:cxn>
                    <a:cxn ang="T12">
                      <a:pos x="T4" y="T5"/>
                    </a:cxn>
                    <a:cxn ang="T13">
                      <a:pos x="T6" y="T7"/>
                    </a:cxn>
                    <a:cxn ang="T14">
                      <a:pos x="T8" y="T9"/>
                    </a:cxn>
                  </a:cxnLst>
                  <a:rect l="T15" t="T16" r="T17" b="T18"/>
                  <a:pathLst>
                    <a:path w="639" h="20">
                      <a:moveTo>
                        <a:pt x="20" y="0"/>
                      </a:moveTo>
                      <a:lnTo>
                        <a:pt x="0" y="20"/>
                      </a:lnTo>
                      <a:lnTo>
                        <a:pt x="620" y="20"/>
                      </a:lnTo>
                      <a:lnTo>
                        <a:pt x="639" y="0"/>
                      </a:lnTo>
                      <a:lnTo>
                        <a:pt x="20" y="0"/>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586" name="Freeform 121"/>
                <p:cNvSpPr>
                  <a:spLocks/>
                </p:cNvSpPr>
                <p:nvPr/>
              </p:nvSpPr>
              <p:spPr bwMode="auto">
                <a:xfrm>
                  <a:off x="2939" y="3348"/>
                  <a:ext cx="7" cy="356"/>
                </a:xfrm>
                <a:custGeom>
                  <a:avLst/>
                  <a:gdLst>
                    <a:gd name="T0" fmla="*/ 0 w 19"/>
                    <a:gd name="T1" fmla="*/ 0 h 1104"/>
                    <a:gd name="T2" fmla="*/ 0 w 19"/>
                    <a:gd name="T3" fmla="*/ 0 h 1104"/>
                    <a:gd name="T4" fmla="*/ 0 w 19"/>
                    <a:gd name="T5" fmla="*/ 0 h 1104"/>
                    <a:gd name="T6" fmla="*/ 0 w 19"/>
                    <a:gd name="T7" fmla="*/ 0 h 1104"/>
                    <a:gd name="T8" fmla="*/ 0 w 19"/>
                    <a:gd name="T9" fmla="*/ 0 h 1104"/>
                    <a:gd name="T10" fmla="*/ 0 60000 65536"/>
                    <a:gd name="T11" fmla="*/ 0 60000 65536"/>
                    <a:gd name="T12" fmla="*/ 0 60000 65536"/>
                    <a:gd name="T13" fmla="*/ 0 60000 65536"/>
                    <a:gd name="T14" fmla="*/ 0 60000 65536"/>
                    <a:gd name="T15" fmla="*/ 0 w 19"/>
                    <a:gd name="T16" fmla="*/ 0 h 1104"/>
                    <a:gd name="T17" fmla="*/ 19 w 19"/>
                    <a:gd name="T18" fmla="*/ 1104 h 1104"/>
                  </a:gdLst>
                  <a:ahLst/>
                  <a:cxnLst>
                    <a:cxn ang="T10">
                      <a:pos x="T0" y="T1"/>
                    </a:cxn>
                    <a:cxn ang="T11">
                      <a:pos x="T2" y="T3"/>
                    </a:cxn>
                    <a:cxn ang="T12">
                      <a:pos x="T4" y="T5"/>
                    </a:cxn>
                    <a:cxn ang="T13">
                      <a:pos x="T6" y="T7"/>
                    </a:cxn>
                    <a:cxn ang="T14">
                      <a:pos x="T8" y="T9"/>
                    </a:cxn>
                  </a:cxnLst>
                  <a:rect l="T15" t="T16" r="T17" b="T18"/>
                  <a:pathLst>
                    <a:path w="19" h="1104">
                      <a:moveTo>
                        <a:pt x="19" y="1084"/>
                      </a:moveTo>
                      <a:lnTo>
                        <a:pt x="19" y="0"/>
                      </a:lnTo>
                      <a:lnTo>
                        <a:pt x="0" y="20"/>
                      </a:lnTo>
                      <a:lnTo>
                        <a:pt x="0" y="1104"/>
                      </a:lnTo>
                      <a:lnTo>
                        <a:pt x="19" y="1084"/>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587" name="Rectangle 122"/>
                <p:cNvSpPr>
                  <a:spLocks noChangeArrowheads="1"/>
                </p:cNvSpPr>
                <p:nvPr/>
              </p:nvSpPr>
              <p:spPr bwMode="auto">
                <a:xfrm>
                  <a:off x="2729" y="3354"/>
                  <a:ext cx="210" cy="350"/>
                </a:xfrm>
                <a:prstGeom prst="rect">
                  <a:avLst/>
                </a:prstGeom>
                <a:solidFill>
                  <a:srgbClr val="CCCCFF"/>
                </a:solidFill>
                <a:ln w="12700">
                  <a:solidFill>
                    <a:srgbClr val="000000"/>
                  </a:solidFill>
                  <a:miter lim="800000"/>
                  <a:headEnd/>
                  <a:tailEnd/>
                </a:ln>
              </p:spPr>
              <p:txBody>
                <a:bodyPr>
                  <a:prstTxWarp prst="textNoShape">
                    <a:avLst/>
                  </a:prstTxWarp>
                </a:bodyPr>
                <a:lstStyle/>
                <a:p>
                  <a:endParaRPr lang="en-US"/>
                </a:p>
              </p:txBody>
            </p:sp>
          </p:grpSp>
          <p:grpSp>
            <p:nvGrpSpPr>
              <p:cNvPr id="31" name="Group 123"/>
              <p:cNvGrpSpPr>
                <a:grpSpLocks/>
              </p:cNvGrpSpPr>
              <p:nvPr/>
            </p:nvGrpSpPr>
            <p:grpSpPr bwMode="auto">
              <a:xfrm>
                <a:off x="3112" y="3321"/>
                <a:ext cx="217" cy="383"/>
                <a:chOff x="3112" y="3321"/>
                <a:chExt cx="217" cy="383"/>
              </a:xfrm>
            </p:grpSpPr>
            <p:sp>
              <p:nvSpPr>
                <p:cNvPr id="60582" name="Freeform 124"/>
                <p:cNvSpPr>
                  <a:spLocks/>
                </p:cNvSpPr>
                <p:nvPr/>
              </p:nvSpPr>
              <p:spPr bwMode="auto">
                <a:xfrm>
                  <a:off x="3112" y="3321"/>
                  <a:ext cx="217" cy="7"/>
                </a:xfrm>
                <a:custGeom>
                  <a:avLst/>
                  <a:gdLst>
                    <a:gd name="T0" fmla="*/ 0 w 638"/>
                    <a:gd name="T1" fmla="*/ 0 h 20"/>
                    <a:gd name="T2" fmla="*/ 0 w 638"/>
                    <a:gd name="T3" fmla="*/ 0 h 20"/>
                    <a:gd name="T4" fmla="*/ 0 w 638"/>
                    <a:gd name="T5" fmla="*/ 0 h 20"/>
                    <a:gd name="T6" fmla="*/ 0 w 638"/>
                    <a:gd name="T7" fmla="*/ 0 h 20"/>
                    <a:gd name="T8" fmla="*/ 0 w 638"/>
                    <a:gd name="T9" fmla="*/ 0 h 20"/>
                    <a:gd name="T10" fmla="*/ 0 60000 65536"/>
                    <a:gd name="T11" fmla="*/ 0 60000 65536"/>
                    <a:gd name="T12" fmla="*/ 0 60000 65536"/>
                    <a:gd name="T13" fmla="*/ 0 60000 65536"/>
                    <a:gd name="T14" fmla="*/ 0 60000 65536"/>
                    <a:gd name="T15" fmla="*/ 0 w 638"/>
                    <a:gd name="T16" fmla="*/ 0 h 20"/>
                    <a:gd name="T17" fmla="*/ 638 w 638"/>
                    <a:gd name="T18" fmla="*/ 20 h 20"/>
                  </a:gdLst>
                  <a:ahLst/>
                  <a:cxnLst>
                    <a:cxn ang="T10">
                      <a:pos x="T0" y="T1"/>
                    </a:cxn>
                    <a:cxn ang="T11">
                      <a:pos x="T2" y="T3"/>
                    </a:cxn>
                    <a:cxn ang="T12">
                      <a:pos x="T4" y="T5"/>
                    </a:cxn>
                    <a:cxn ang="T13">
                      <a:pos x="T6" y="T7"/>
                    </a:cxn>
                    <a:cxn ang="T14">
                      <a:pos x="T8" y="T9"/>
                    </a:cxn>
                  </a:cxnLst>
                  <a:rect l="T15" t="T16" r="T17" b="T18"/>
                  <a:pathLst>
                    <a:path w="638" h="20">
                      <a:moveTo>
                        <a:pt x="20" y="0"/>
                      </a:moveTo>
                      <a:lnTo>
                        <a:pt x="0" y="20"/>
                      </a:lnTo>
                      <a:lnTo>
                        <a:pt x="619" y="20"/>
                      </a:lnTo>
                      <a:lnTo>
                        <a:pt x="638" y="0"/>
                      </a:lnTo>
                      <a:lnTo>
                        <a:pt x="20" y="0"/>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583" name="Freeform 125"/>
                <p:cNvSpPr>
                  <a:spLocks/>
                </p:cNvSpPr>
                <p:nvPr/>
              </p:nvSpPr>
              <p:spPr bwMode="auto">
                <a:xfrm>
                  <a:off x="3322" y="3321"/>
                  <a:ext cx="7" cy="383"/>
                </a:xfrm>
                <a:custGeom>
                  <a:avLst/>
                  <a:gdLst>
                    <a:gd name="T0" fmla="*/ 0 w 19"/>
                    <a:gd name="T1" fmla="*/ 0 h 1187"/>
                    <a:gd name="T2" fmla="*/ 0 w 19"/>
                    <a:gd name="T3" fmla="*/ 0 h 1187"/>
                    <a:gd name="T4" fmla="*/ 0 w 19"/>
                    <a:gd name="T5" fmla="*/ 0 h 1187"/>
                    <a:gd name="T6" fmla="*/ 0 w 19"/>
                    <a:gd name="T7" fmla="*/ 0 h 1187"/>
                    <a:gd name="T8" fmla="*/ 0 w 19"/>
                    <a:gd name="T9" fmla="*/ 0 h 1187"/>
                    <a:gd name="T10" fmla="*/ 0 60000 65536"/>
                    <a:gd name="T11" fmla="*/ 0 60000 65536"/>
                    <a:gd name="T12" fmla="*/ 0 60000 65536"/>
                    <a:gd name="T13" fmla="*/ 0 60000 65536"/>
                    <a:gd name="T14" fmla="*/ 0 60000 65536"/>
                    <a:gd name="T15" fmla="*/ 0 w 19"/>
                    <a:gd name="T16" fmla="*/ 0 h 1187"/>
                    <a:gd name="T17" fmla="*/ 19 w 19"/>
                    <a:gd name="T18" fmla="*/ 1187 h 1187"/>
                  </a:gdLst>
                  <a:ahLst/>
                  <a:cxnLst>
                    <a:cxn ang="T10">
                      <a:pos x="T0" y="T1"/>
                    </a:cxn>
                    <a:cxn ang="T11">
                      <a:pos x="T2" y="T3"/>
                    </a:cxn>
                    <a:cxn ang="T12">
                      <a:pos x="T4" y="T5"/>
                    </a:cxn>
                    <a:cxn ang="T13">
                      <a:pos x="T6" y="T7"/>
                    </a:cxn>
                    <a:cxn ang="T14">
                      <a:pos x="T8" y="T9"/>
                    </a:cxn>
                  </a:cxnLst>
                  <a:rect l="T15" t="T16" r="T17" b="T18"/>
                  <a:pathLst>
                    <a:path w="19" h="1187">
                      <a:moveTo>
                        <a:pt x="19" y="1167"/>
                      </a:moveTo>
                      <a:lnTo>
                        <a:pt x="19" y="0"/>
                      </a:lnTo>
                      <a:lnTo>
                        <a:pt x="0" y="20"/>
                      </a:lnTo>
                      <a:lnTo>
                        <a:pt x="0" y="1187"/>
                      </a:lnTo>
                      <a:lnTo>
                        <a:pt x="19" y="1167"/>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584" name="Rectangle 126"/>
                <p:cNvSpPr>
                  <a:spLocks noChangeArrowheads="1"/>
                </p:cNvSpPr>
                <p:nvPr/>
              </p:nvSpPr>
              <p:spPr bwMode="auto">
                <a:xfrm>
                  <a:off x="3112" y="3328"/>
                  <a:ext cx="210" cy="376"/>
                </a:xfrm>
                <a:prstGeom prst="rect">
                  <a:avLst/>
                </a:prstGeom>
                <a:solidFill>
                  <a:srgbClr val="CCCCFF"/>
                </a:solidFill>
                <a:ln w="12700">
                  <a:solidFill>
                    <a:srgbClr val="000000"/>
                  </a:solidFill>
                  <a:miter lim="800000"/>
                  <a:headEnd/>
                  <a:tailEnd/>
                </a:ln>
              </p:spPr>
              <p:txBody>
                <a:bodyPr>
                  <a:prstTxWarp prst="textNoShape">
                    <a:avLst/>
                  </a:prstTxWarp>
                </a:bodyPr>
                <a:lstStyle/>
                <a:p>
                  <a:endParaRPr lang="en-US"/>
                </a:p>
              </p:txBody>
            </p:sp>
          </p:grpSp>
          <p:grpSp>
            <p:nvGrpSpPr>
              <p:cNvPr id="60482" name="Group 127"/>
              <p:cNvGrpSpPr>
                <a:grpSpLocks/>
              </p:cNvGrpSpPr>
              <p:nvPr/>
            </p:nvGrpSpPr>
            <p:grpSpPr bwMode="auto">
              <a:xfrm>
                <a:off x="4260" y="3267"/>
                <a:ext cx="218" cy="437"/>
                <a:chOff x="4260" y="3267"/>
                <a:chExt cx="218" cy="437"/>
              </a:xfrm>
            </p:grpSpPr>
            <p:sp>
              <p:nvSpPr>
                <p:cNvPr id="60579" name="Freeform 128"/>
                <p:cNvSpPr>
                  <a:spLocks/>
                </p:cNvSpPr>
                <p:nvPr/>
              </p:nvSpPr>
              <p:spPr bwMode="auto">
                <a:xfrm>
                  <a:off x="4260" y="3267"/>
                  <a:ext cx="218" cy="7"/>
                </a:xfrm>
                <a:custGeom>
                  <a:avLst/>
                  <a:gdLst>
                    <a:gd name="T0" fmla="*/ 0 w 639"/>
                    <a:gd name="T1" fmla="*/ 0 h 20"/>
                    <a:gd name="T2" fmla="*/ 0 w 639"/>
                    <a:gd name="T3" fmla="*/ 0 h 20"/>
                    <a:gd name="T4" fmla="*/ 0 w 639"/>
                    <a:gd name="T5" fmla="*/ 0 h 20"/>
                    <a:gd name="T6" fmla="*/ 0 w 639"/>
                    <a:gd name="T7" fmla="*/ 0 h 20"/>
                    <a:gd name="T8" fmla="*/ 0 w 639"/>
                    <a:gd name="T9" fmla="*/ 0 h 20"/>
                    <a:gd name="T10" fmla="*/ 0 60000 65536"/>
                    <a:gd name="T11" fmla="*/ 0 60000 65536"/>
                    <a:gd name="T12" fmla="*/ 0 60000 65536"/>
                    <a:gd name="T13" fmla="*/ 0 60000 65536"/>
                    <a:gd name="T14" fmla="*/ 0 60000 65536"/>
                    <a:gd name="T15" fmla="*/ 0 w 639"/>
                    <a:gd name="T16" fmla="*/ 0 h 20"/>
                    <a:gd name="T17" fmla="*/ 639 w 639"/>
                    <a:gd name="T18" fmla="*/ 20 h 20"/>
                  </a:gdLst>
                  <a:ahLst/>
                  <a:cxnLst>
                    <a:cxn ang="T10">
                      <a:pos x="T0" y="T1"/>
                    </a:cxn>
                    <a:cxn ang="T11">
                      <a:pos x="T2" y="T3"/>
                    </a:cxn>
                    <a:cxn ang="T12">
                      <a:pos x="T4" y="T5"/>
                    </a:cxn>
                    <a:cxn ang="T13">
                      <a:pos x="T6" y="T7"/>
                    </a:cxn>
                    <a:cxn ang="T14">
                      <a:pos x="T8" y="T9"/>
                    </a:cxn>
                  </a:cxnLst>
                  <a:rect l="T15" t="T16" r="T17" b="T18"/>
                  <a:pathLst>
                    <a:path w="639" h="20">
                      <a:moveTo>
                        <a:pt x="19" y="0"/>
                      </a:moveTo>
                      <a:lnTo>
                        <a:pt x="0" y="20"/>
                      </a:lnTo>
                      <a:lnTo>
                        <a:pt x="619" y="20"/>
                      </a:lnTo>
                      <a:lnTo>
                        <a:pt x="639" y="0"/>
                      </a:lnTo>
                      <a:lnTo>
                        <a:pt x="19" y="0"/>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580" name="Freeform 129"/>
                <p:cNvSpPr>
                  <a:spLocks/>
                </p:cNvSpPr>
                <p:nvPr/>
              </p:nvSpPr>
              <p:spPr bwMode="auto">
                <a:xfrm>
                  <a:off x="4470" y="3267"/>
                  <a:ext cx="8" cy="437"/>
                </a:xfrm>
                <a:custGeom>
                  <a:avLst/>
                  <a:gdLst>
                    <a:gd name="T0" fmla="*/ 0 w 20"/>
                    <a:gd name="T1" fmla="*/ 1 h 1354"/>
                    <a:gd name="T2" fmla="*/ 0 w 20"/>
                    <a:gd name="T3" fmla="*/ 0 h 1354"/>
                    <a:gd name="T4" fmla="*/ 0 w 20"/>
                    <a:gd name="T5" fmla="*/ 0 h 1354"/>
                    <a:gd name="T6" fmla="*/ 0 w 20"/>
                    <a:gd name="T7" fmla="*/ 1 h 1354"/>
                    <a:gd name="T8" fmla="*/ 0 w 20"/>
                    <a:gd name="T9" fmla="*/ 1 h 1354"/>
                    <a:gd name="T10" fmla="*/ 0 60000 65536"/>
                    <a:gd name="T11" fmla="*/ 0 60000 65536"/>
                    <a:gd name="T12" fmla="*/ 0 60000 65536"/>
                    <a:gd name="T13" fmla="*/ 0 60000 65536"/>
                    <a:gd name="T14" fmla="*/ 0 60000 65536"/>
                    <a:gd name="T15" fmla="*/ 0 w 20"/>
                    <a:gd name="T16" fmla="*/ 0 h 1354"/>
                    <a:gd name="T17" fmla="*/ 20 w 20"/>
                    <a:gd name="T18" fmla="*/ 1354 h 1354"/>
                  </a:gdLst>
                  <a:ahLst/>
                  <a:cxnLst>
                    <a:cxn ang="T10">
                      <a:pos x="T0" y="T1"/>
                    </a:cxn>
                    <a:cxn ang="T11">
                      <a:pos x="T2" y="T3"/>
                    </a:cxn>
                    <a:cxn ang="T12">
                      <a:pos x="T4" y="T5"/>
                    </a:cxn>
                    <a:cxn ang="T13">
                      <a:pos x="T6" y="T7"/>
                    </a:cxn>
                    <a:cxn ang="T14">
                      <a:pos x="T8" y="T9"/>
                    </a:cxn>
                  </a:cxnLst>
                  <a:rect l="T15" t="T16" r="T17" b="T18"/>
                  <a:pathLst>
                    <a:path w="20" h="1354">
                      <a:moveTo>
                        <a:pt x="20" y="1334"/>
                      </a:moveTo>
                      <a:lnTo>
                        <a:pt x="20" y="0"/>
                      </a:lnTo>
                      <a:lnTo>
                        <a:pt x="0" y="20"/>
                      </a:lnTo>
                      <a:lnTo>
                        <a:pt x="0" y="1354"/>
                      </a:lnTo>
                      <a:lnTo>
                        <a:pt x="20" y="1334"/>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581" name="Rectangle 130"/>
                <p:cNvSpPr>
                  <a:spLocks noChangeArrowheads="1"/>
                </p:cNvSpPr>
                <p:nvPr/>
              </p:nvSpPr>
              <p:spPr bwMode="auto">
                <a:xfrm>
                  <a:off x="4260" y="3274"/>
                  <a:ext cx="210" cy="430"/>
                </a:xfrm>
                <a:prstGeom prst="rect">
                  <a:avLst/>
                </a:prstGeom>
                <a:solidFill>
                  <a:srgbClr val="CCCCFF"/>
                </a:solidFill>
                <a:ln w="12700">
                  <a:solidFill>
                    <a:srgbClr val="000000"/>
                  </a:solidFill>
                  <a:miter lim="800000"/>
                  <a:headEnd/>
                  <a:tailEnd/>
                </a:ln>
              </p:spPr>
              <p:txBody>
                <a:bodyPr>
                  <a:prstTxWarp prst="textNoShape">
                    <a:avLst/>
                  </a:prstTxWarp>
                </a:bodyPr>
                <a:lstStyle/>
                <a:p>
                  <a:endParaRPr lang="en-US"/>
                </a:p>
              </p:txBody>
            </p:sp>
          </p:grpSp>
          <p:grpSp>
            <p:nvGrpSpPr>
              <p:cNvPr id="60483" name="Group 131"/>
              <p:cNvGrpSpPr>
                <a:grpSpLocks/>
              </p:cNvGrpSpPr>
              <p:nvPr/>
            </p:nvGrpSpPr>
            <p:grpSpPr bwMode="auto">
              <a:xfrm>
                <a:off x="3494" y="3321"/>
                <a:ext cx="217" cy="383"/>
                <a:chOff x="3494" y="3321"/>
                <a:chExt cx="217" cy="383"/>
              </a:xfrm>
            </p:grpSpPr>
            <p:sp>
              <p:nvSpPr>
                <p:cNvPr id="60576" name="Freeform 132"/>
                <p:cNvSpPr>
                  <a:spLocks/>
                </p:cNvSpPr>
                <p:nvPr/>
              </p:nvSpPr>
              <p:spPr bwMode="auto">
                <a:xfrm>
                  <a:off x="3494" y="3321"/>
                  <a:ext cx="217" cy="7"/>
                </a:xfrm>
                <a:custGeom>
                  <a:avLst/>
                  <a:gdLst>
                    <a:gd name="T0" fmla="*/ 0 w 638"/>
                    <a:gd name="T1" fmla="*/ 0 h 20"/>
                    <a:gd name="T2" fmla="*/ 0 w 638"/>
                    <a:gd name="T3" fmla="*/ 0 h 20"/>
                    <a:gd name="T4" fmla="*/ 0 w 638"/>
                    <a:gd name="T5" fmla="*/ 0 h 20"/>
                    <a:gd name="T6" fmla="*/ 0 w 638"/>
                    <a:gd name="T7" fmla="*/ 0 h 20"/>
                    <a:gd name="T8" fmla="*/ 0 w 638"/>
                    <a:gd name="T9" fmla="*/ 0 h 20"/>
                    <a:gd name="T10" fmla="*/ 0 60000 65536"/>
                    <a:gd name="T11" fmla="*/ 0 60000 65536"/>
                    <a:gd name="T12" fmla="*/ 0 60000 65536"/>
                    <a:gd name="T13" fmla="*/ 0 60000 65536"/>
                    <a:gd name="T14" fmla="*/ 0 60000 65536"/>
                    <a:gd name="T15" fmla="*/ 0 w 638"/>
                    <a:gd name="T16" fmla="*/ 0 h 20"/>
                    <a:gd name="T17" fmla="*/ 638 w 638"/>
                    <a:gd name="T18" fmla="*/ 20 h 20"/>
                  </a:gdLst>
                  <a:ahLst/>
                  <a:cxnLst>
                    <a:cxn ang="T10">
                      <a:pos x="T0" y="T1"/>
                    </a:cxn>
                    <a:cxn ang="T11">
                      <a:pos x="T2" y="T3"/>
                    </a:cxn>
                    <a:cxn ang="T12">
                      <a:pos x="T4" y="T5"/>
                    </a:cxn>
                    <a:cxn ang="T13">
                      <a:pos x="T6" y="T7"/>
                    </a:cxn>
                    <a:cxn ang="T14">
                      <a:pos x="T8" y="T9"/>
                    </a:cxn>
                  </a:cxnLst>
                  <a:rect l="T15" t="T16" r="T17" b="T18"/>
                  <a:pathLst>
                    <a:path w="638" h="20">
                      <a:moveTo>
                        <a:pt x="20" y="0"/>
                      </a:moveTo>
                      <a:lnTo>
                        <a:pt x="0" y="20"/>
                      </a:lnTo>
                      <a:lnTo>
                        <a:pt x="619" y="20"/>
                      </a:lnTo>
                      <a:lnTo>
                        <a:pt x="638" y="0"/>
                      </a:lnTo>
                      <a:lnTo>
                        <a:pt x="20" y="0"/>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577" name="Freeform 133"/>
                <p:cNvSpPr>
                  <a:spLocks/>
                </p:cNvSpPr>
                <p:nvPr/>
              </p:nvSpPr>
              <p:spPr bwMode="auto">
                <a:xfrm>
                  <a:off x="3704" y="3321"/>
                  <a:ext cx="7" cy="383"/>
                </a:xfrm>
                <a:custGeom>
                  <a:avLst/>
                  <a:gdLst>
                    <a:gd name="T0" fmla="*/ 0 w 19"/>
                    <a:gd name="T1" fmla="*/ 0 h 1187"/>
                    <a:gd name="T2" fmla="*/ 0 w 19"/>
                    <a:gd name="T3" fmla="*/ 0 h 1187"/>
                    <a:gd name="T4" fmla="*/ 0 w 19"/>
                    <a:gd name="T5" fmla="*/ 0 h 1187"/>
                    <a:gd name="T6" fmla="*/ 0 w 19"/>
                    <a:gd name="T7" fmla="*/ 0 h 1187"/>
                    <a:gd name="T8" fmla="*/ 0 w 19"/>
                    <a:gd name="T9" fmla="*/ 0 h 1187"/>
                    <a:gd name="T10" fmla="*/ 0 60000 65536"/>
                    <a:gd name="T11" fmla="*/ 0 60000 65536"/>
                    <a:gd name="T12" fmla="*/ 0 60000 65536"/>
                    <a:gd name="T13" fmla="*/ 0 60000 65536"/>
                    <a:gd name="T14" fmla="*/ 0 60000 65536"/>
                    <a:gd name="T15" fmla="*/ 0 w 19"/>
                    <a:gd name="T16" fmla="*/ 0 h 1187"/>
                    <a:gd name="T17" fmla="*/ 19 w 19"/>
                    <a:gd name="T18" fmla="*/ 1187 h 1187"/>
                  </a:gdLst>
                  <a:ahLst/>
                  <a:cxnLst>
                    <a:cxn ang="T10">
                      <a:pos x="T0" y="T1"/>
                    </a:cxn>
                    <a:cxn ang="T11">
                      <a:pos x="T2" y="T3"/>
                    </a:cxn>
                    <a:cxn ang="T12">
                      <a:pos x="T4" y="T5"/>
                    </a:cxn>
                    <a:cxn ang="T13">
                      <a:pos x="T6" y="T7"/>
                    </a:cxn>
                    <a:cxn ang="T14">
                      <a:pos x="T8" y="T9"/>
                    </a:cxn>
                  </a:cxnLst>
                  <a:rect l="T15" t="T16" r="T17" b="T18"/>
                  <a:pathLst>
                    <a:path w="19" h="1187">
                      <a:moveTo>
                        <a:pt x="19" y="1167"/>
                      </a:moveTo>
                      <a:lnTo>
                        <a:pt x="19" y="0"/>
                      </a:lnTo>
                      <a:lnTo>
                        <a:pt x="0" y="20"/>
                      </a:lnTo>
                      <a:lnTo>
                        <a:pt x="0" y="1187"/>
                      </a:lnTo>
                      <a:lnTo>
                        <a:pt x="19" y="1167"/>
                      </a:lnTo>
                      <a:close/>
                    </a:path>
                  </a:pathLst>
                </a:custGeom>
                <a:solidFill>
                  <a:srgbClr val="CCCCFF"/>
                </a:solidFill>
                <a:ln w="12700">
                  <a:solidFill>
                    <a:srgbClr val="000000"/>
                  </a:solidFill>
                  <a:round/>
                  <a:headEnd/>
                  <a:tailEnd/>
                </a:ln>
              </p:spPr>
              <p:txBody>
                <a:bodyPr>
                  <a:prstTxWarp prst="textNoShape">
                    <a:avLst/>
                  </a:prstTxWarp>
                </a:bodyPr>
                <a:lstStyle/>
                <a:p>
                  <a:endParaRPr lang="en-US"/>
                </a:p>
              </p:txBody>
            </p:sp>
            <p:sp>
              <p:nvSpPr>
                <p:cNvPr id="60578" name="Rectangle 134"/>
                <p:cNvSpPr>
                  <a:spLocks noChangeArrowheads="1"/>
                </p:cNvSpPr>
                <p:nvPr/>
              </p:nvSpPr>
              <p:spPr bwMode="auto">
                <a:xfrm>
                  <a:off x="3494" y="3328"/>
                  <a:ext cx="210" cy="376"/>
                </a:xfrm>
                <a:prstGeom prst="rect">
                  <a:avLst/>
                </a:prstGeom>
                <a:solidFill>
                  <a:srgbClr val="CCCCFF"/>
                </a:solidFill>
                <a:ln w="12700">
                  <a:solidFill>
                    <a:srgbClr val="000000"/>
                  </a:solidFill>
                  <a:miter lim="800000"/>
                  <a:headEnd/>
                  <a:tailEnd/>
                </a:ln>
              </p:spPr>
              <p:txBody>
                <a:bodyPr>
                  <a:prstTxWarp prst="textNoShape">
                    <a:avLst/>
                  </a:prstTxWarp>
                </a:bodyPr>
                <a:lstStyle/>
                <a:p>
                  <a:endParaRPr lang="en-US"/>
                </a:p>
              </p:txBody>
            </p:sp>
          </p:grpSp>
        </p:grpSp>
        <p:grpSp>
          <p:nvGrpSpPr>
            <p:cNvPr id="60484" name="Group 135"/>
            <p:cNvGrpSpPr>
              <a:grpSpLocks/>
            </p:cNvGrpSpPr>
            <p:nvPr/>
          </p:nvGrpSpPr>
          <p:grpSpPr bwMode="auto">
            <a:xfrm>
              <a:off x="926" y="2775"/>
              <a:ext cx="3662" cy="1053"/>
              <a:chOff x="744" y="2717"/>
              <a:chExt cx="3662" cy="1053"/>
            </a:xfrm>
          </p:grpSpPr>
          <p:grpSp>
            <p:nvGrpSpPr>
              <p:cNvPr id="60485" name="Group 136"/>
              <p:cNvGrpSpPr>
                <a:grpSpLocks/>
              </p:cNvGrpSpPr>
              <p:nvPr/>
            </p:nvGrpSpPr>
            <p:grpSpPr bwMode="auto">
              <a:xfrm>
                <a:off x="744" y="3280"/>
                <a:ext cx="217" cy="490"/>
                <a:chOff x="744" y="3280"/>
                <a:chExt cx="217" cy="490"/>
              </a:xfrm>
            </p:grpSpPr>
            <p:sp>
              <p:nvSpPr>
                <p:cNvPr id="60563" name="Freeform 137"/>
                <p:cNvSpPr>
                  <a:spLocks/>
                </p:cNvSpPr>
                <p:nvPr/>
              </p:nvSpPr>
              <p:spPr bwMode="auto">
                <a:xfrm>
                  <a:off x="744" y="3280"/>
                  <a:ext cx="217" cy="7"/>
                </a:xfrm>
                <a:custGeom>
                  <a:avLst/>
                  <a:gdLst>
                    <a:gd name="T0" fmla="*/ 0 w 640"/>
                    <a:gd name="T1" fmla="*/ 0 h 19"/>
                    <a:gd name="T2" fmla="*/ 0 w 640"/>
                    <a:gd name="T3" fmla="*/ 0 h 19"/>
                    <a:gd name="T4" fmla="*/ 0 w 640"/>
                    <a:gd name="T5" fmla="*/ 0 h 19"/>
                    <a:gd name="T6" fmla="*/ 0 w 640"/>
                    <a:gd name="T7" fmla="*/ 0 h 19"/>
                    <a:gd name="T8" fmla="*/ 0 w 640"/>
                    <a:gd name="T9" fmla="*/ 0 h 19"/>
                    <a:gd name="T10" fmla="*/ 0 60000 65536"/>
                    <a:gd name="T11" fmla="*/ 0 60000 65536"/>
                    <a:gd name="T12" fmla="*/ 0 60000 65536"/>
                    <a:gd name="T13" fmla="*/ 0 60000 65536"/>
                    <a:gd name="T14" fmla="*/ 0 60000 65536"/>
                    <a:gd name="T15" fmla="*/ 0 w 640"/>
                    <a:gd name="T16" fmla="*/ 0 h 19"/>
                    <a:gd name="T17" fmla="*/ 640 w 640"/>
                    <a:gd name="T18" fmla="*/ 19 h 19"/>
                  </a:gdLst>
                  <a:ahLst/>
                  <a:cxnLst>
                    <a:cxn ang="T10">
                      <a:pos x="T0" y="T1"/>
                    </a:cxn>
                    <a:cxn ang="T11">
                      <a:pos x="T2" y="T3"/>
                    </a:cxn>
                    <a:cxn ang="T12">
                      <a:pos x="T4" y="T5"/>
                    </a:cxn>
                    <a:cxn ang="T13">
                      <a:pos x="T6" y="T7"/>
                    </a:cxn>
                    <a:cxn ang="T14">
                      <a:pos x="T8" y="T9"/>
                    </a:cxn>
                  </a:cxnLst>
                  <a:rect l="T15" t="T16" r="T17" b="T18"/>
                  <a:pathLst>
                    <a:path w="640" h="19">
                      <a:moveTo>
                        <a:pt x="20" y="0"/>
                      </a:moveTo>
                      <a:lnTo>
                        <a:pt x="0" y="19"/>
                      </a:lnTo>
                      <a:lnTo>
                        <a:pt x="620" y="19"/>
                      </a:lnTo>
                      <a:lnTo>
                        <a:pt x="640" y="0"/>
                      </a:lnTo>
                      <a:lnTo>
                        <a:pt x="20" y="0"/>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64" name="Freeform 138"/>
                <p:cNvSpPr>
                  <a:spLocks/>
                </p:cNvSpPr>
                <p:nvPr/>
              </p:nvSpPr>
              <p:spPr bwMode="auto">
                <a:xfrm>
                  <a:off x="954" y="3280"/>
                  <a:ext cx="7" cy="490"/>
                </a:xfrm>
                <a:custGeom>
                  <a:avLst/>
                  <a:gdLst>
                    <a:gd name="T0" fmla="*/ 0 w 20"/>
                    <a:gd name="T1" fmla="*/ 1 h 1520"/>
                    <a:gd name="T2" fmla="*/ 0 w 20"/>
                    <a:gd name="T3" fmla="*/ 0 h 1520"/>
                    <a:gd name="T4" fmla="*/ 0 w 20"/>
                    <a:gd name="T5" fmla="*/ 0 h 1520"/>
                    <a:gd name="T6" fmla="*/ 0 w 20"/>
                    <a:gd name="T7" fmla="*/ 1 h 1520"/>
                    <a:gd name="T8" fmla="*/ 0 w 20"/>
                    <a:gd name="T9" fmla="*/ 1 h 1520"/>
                    <a:gd name="T10" fmla="*/ 0 60000 65536"/>
                    <a:gd name="T11" fmla="*/ 0 60000 65536"/>
                    <a:gd name="T12" fmla="*/ 0 60000 65536"/>
                    <a:gd name="T13" fmla="*/ 0 60000 65536"/>
                    <a:gd name="T14" fmla="*/ 0 60000 65536"/>
                    <a:gd name="T15" fmla="*/ 0 w 20"/>
                    <a:gd name="T16" fmla="*/ 0 h 1520"/>
                    <a:gd name="T17" fmla="*/ 20 w 20"/>
                    <a:gd name="T18" fmla="*/ 1520 h 1520"/>
                  </a:gdLst>
                  <a:ahLst/>
                  <a:cxnLst>
                    <a:cxn ang="T10">
                      <a:pos x="T0" y="T1"/>
                    </a:cxn>
                    <a:cxn ang="T11">
                      <a:pos x="T2" y="T3"/>
                    </a:cxn>
                    <a:cxn ang="T12">
                      <a:pos x="T4" y="T5"/>
                    </a:cxn>
                    <a:cxn ang="T13">
                      <a:pos x="T6" y="T7"/>
                    </a:cxn>
                    <a:cxn ang="T14">
                      <a:pos x="T8" y="T9"/>
                    </a:cxn>
                  </a:cxnLst>
                  <a:rect l="T15" t="T16" r="T17" b="T18"/>
                  <a:pathLst>
                    <a:path w="20" h="1520">
                      <a:moveTo>
                        <a:pt x="20" y="1501"/>
                      </a:moveTo>
                      <a:lnTo>
                        <a:pt x="20" y="0"/>
                      </a:lnTo>
                      <a:lnTo>
                        <a:pt x="0" y="19"/>
                      </a:lnTo>
                      <a:lnTo>
                        <a:pt x="0" y="1520"/>
                      </a:lnTo>
                      <a:lnTo>
                        <a:pt x="20" y="1501"/>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65" name="Rectangle 139"/>
                <p:cNvSpPr>
                  <a:spLocks noChangeArrowheads="1"/>
                </p:cNvSpPr>
                <p:nvPr/>
              </p:nvSpPr>
              <p:spPr bwMode="auto">
                <a:xfrm>
                  <a:off x="744" y="3287"/>
                  <a:ext cx="210" cy="483"/>
                </a:xfrm>
                <a:prstGeom prst="rect">
                  <a:avLst/>
                </a:prstGeom>
                <a:solidFill>
                  <a:schemeClr val="tx2"/>
                </a:solidFill>
                <a:ln w="12700">
                  <a:solidFill>
                    <a:srgbClr val="000000"/>
                  </a:solidFill>
                  <a:miter lim="800000"/>
                  <a:headEnd/>
                  <a:tailEnd/>
                </a:ln>
              </p:spPr>
              <p:txBody>
                <a:bodyPr>
                  <a:prstTxWarp prst="textNoShape">
                    <a:avLst/>
                  </a:prstTxWarp>
                </a:bodyPr>
                <a:lstStyle/>
                <a:p>
                  <a:endParaRPr lang="en-US"/>
                </a:p>
              </p:txBody>
            </p:sp>
          </p:grpSp>
          <p:grpSp>
            <p:nvGrpSpPr>
              <p:cNvPr id="60486" name="Group 140"/>
              <p:cNvGrpSpPr>
                <a:grpSpLocks/>
              </p:cNvGrpSpPr>
              <p:nvPr/>
            </p:nvGrpSpPr>
            <p:grpSpPr bwMode="auto">
              <a:xfrm>
                <a:off x="1126" y="3200"/>
                <a:ext cx="217" cy="570"/>
                <a:chOff x="1126" y="3200"/>
                <a:chExt cx="217" cy="570"/>
              </a:xfrm>
            </p:grpSpPr>
            <p:sp>
              <p:nvSpPr>
                <p:cNvPr id="60560" name="Freeform 141"/>
                <p:cNvSpPr>
                  <a:spLocks/>
                </p:cNvSpPr>
                <p:nvPr/>
              </p:nvSpPr>
              <p:spPr bwMode="auto">
                <a:xfrm>
                  <a:off x="1126" y="3200"/>
                  <a:ext cx="217" cy="6"/>
                </a:xfrm>
                <a:custGeom>
                  <a:avLst/>
                  <a:gdLst>
                    <a:gd name="T0" fmla="*/ 0 w 639"/>
                    <a:gd name="T1" fmla="*/ 0 h 19"/>
                    <a:gd name="T2" fmla="*/ 0 w 639"/>
                    <a:gd name="T3" fmla="*/ 0 h 19"/>
                    <a:gd name="T4" fmla="*/ 0 w 639"/>
                    <a:gd name="T5" fmla="*/ 0 h 19"/>
                    <a:gd name="T6" fmla="*/ 0 w 639"/>
                    <a:gd name="T7" fmla="*/ 0 h 19"/>
                    <a:gd name="T8" fmla="*/ 0 w 639"/>
                    <a:gd name="T9" fmla="*/ 0 h 19"/>
                    <a:gd name="T10" fmla="*/ 0 60000 65536"/>
                    <a:gd name="T11" fmla="*/ 0 60000 65536"/>
                    <a:gd name="T12" fmla="*/ 0 60000 65536"/>
                    <a:gd name="T13" fmla="*/ 0 60000 65536"/>
                    <a:gd name="T14" fmla="*/ 0 60000 65536"/>
                    <a:gd name="T15" fmla="*/ 0 w 639"/>
                    <a:gd name="T16" fmla="*/ 0 h 19"/>
                    <a:gd name="T17" fmla="*/ 639 w 639"/>
                    <a:gd name="T18" fmla="*/ 19 h 19"/>
                  </a:gdLst>
                  <a:ahLst/>
                  <a:cxnLst>
                    <a:cxn ang="T10">
                      <a:pos x="T0" y="T1"/>
                    </a:cxn>
                    <a:cxn ang="T11">
                      <a:pos x="T2" y="T3"/>
                    </a:cxn>
                    <a:cxn ang="T12">
                      <a:pos x="T4" y="T5"/>
                    </a:cxn>
                    <a:cxn ang="T13">
                      <a:pos x="T6" y="T7"/>
                    </a:cxn>
                    <a:cxn ang="T14">
                      <a:pos x="T8" y="T9"/>
                    </a:cxn>
                  </a:cxnLst>
                  <a:rect l="T15" t="T16" r="T17" b="T18"/>
                  <a:pathLst>
                    <a:path w="639" h="19">
                      <a:moveTo>
                        <a:pt x="19" y="0"/>
                      </a:moveTo>
                      <a:lnTo>
                        <a:pt x="0" y="19"/>
                      </a:lnTo>
                      <a:lnTo>
                        <a:pt x="619" y="19"/>
                      </a:lnTo>
                      <a:lnTo>
                        <a:pt x="639" y="0"/>
                      </a:lnTo>
                      <a:lnTo>
                        <a:pt x="19" y="0"/>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61" name="Freeform 142"/>
                <p:cNvSpPr>
                  <a:spLocks/>
                </p:cNvSpPr>
                <p:nvPr/>
              </p:nvSpPr>
              <p:spPr bwMode="auto">
                <a:xfrm>
                  <a:off x="1337" y="3200"/>
                  <a:ext cx="6" cy="570"/>
                </a:xfrm>
                <a:custGeom>
                  <a:avLst/>
                  <a:gdLst>
                    <a:gd name="T0" fmla="*/ 0 w 20"/>
                    <a:gd name="T1" fmla="*/ 1 h 1770"/>
                    <a:gd name="T2" fmla="*/ 0 w 20"/>
                    <a:gd name="T3" fmla="*/ 0 h 1770"/>
                    <a:gd name="T4" fmla="*/ 0 w 20"/>
                    <a:gd name="T5" fmla="*/ 0 h 1770"/>
                    <a:gd name="T6" fmla="*/ 0 w 20"/>
                    <a:gd name="T7" fmla="*/ 1 h 1770"/>
                    <a:gd name="T8" fmla="*/ 0 w 20"/>
                    <a:gd name="T9" fmla="*/ 1 h 1770"/>
                    <a:gd name="T10" fmla="*/ 0 60000 65536"/>
                    <a:gd name="T11" fmla="*/ 0 60000 65536"/>
                    <a:gd name="T12" fmla="*/ 0 60000 65536"/>
                    <a:gd name="T13" fmla="*/ 0 60000 65536"/>
                    <a:gd name="T14" fmla="*/ 0 60000 65536"/>
                    <a:gd name="T15" fmla="*/ 0 w 20"/>
                    <a:gd name="T16" fmla="*/ 0 h 1770"/>
                    <a:gd name="T17" fmla="*/ 20 w 20"/>
                    <a:gd name="T18" fmla="*/ 1770 h 1770"/>
                  </a:gdLst>
                  <a:ahLst/>
                  <a:cxnLst>
                    <a:cxn ang="T10">
                      <a:pos x="T0" y="T1"/>
                    </a:cxn>
                    <a:cxn ang="T11">
                      <a:pos x="T2" y="T3"/>
                    </a:cxn>
                    <a:cxn ang="T12">
                      <a:pos x="T4" y="T5"/>
                    </a:cxn>
                    <a:cxn ang="T13">
                      <a:pos x="T6" y="T7"/>
                    </a:cxn>
                    <a:cxn ang="T14">
                      <a:pos x="T8" y="T9"/>
                    </a:cxn>
                  </a:cxnLst>
                  <a:rect l="T15" t="T16" r="T17" b="T18"/>
                  <a:pathLst>
                    <a:path w="20" h="1770">
                      <a:moveTo>
                        <a:pt x="20" y="1751"/>
                      </a:moveTo>
                      <a:lnTo>
                        <a:pt x="20" y="0"/>
                      </a:lnTo>
                      <a:lnTo>
                        <a:pt x="0" y="19"/>
                      </a:lnTo>
                      <a:lnTo>
                        <a:pt x="0" y="1770"/>
                      </a:lnTo>
                      <a:lnTo>
                        <a:pt x="20" y="1751"/>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62" name="Rectangle 143"/>
                <p:cNvSpPr>
                  <a:spLocks noChangeArrowheads="1"/>
                </p:cNvSpPr>
                <p:nvPr/>
              </p:nvSpPr>
              <p:spPr bwMode="auto">
                <a:xfrm>
                  <a:off x="1126" y="3206"/>
                  <a:ext cx="211" cy="564"/>
                </a:xfrm>
                <a:prstGeom prst="rect">
                  <a:avLst/>
                </a:prstGeom>
                <a:solidFill>
                  <a:schemeClr val="tx2"/>
                </a:solidFill>
                <a:ln w="12700">
                  <a:solidFill>
                    <a:srgbClr val="000000"/>
                  </a:solidFill>
                  <a:miter lim="800000"/>
                  <a:headEnd/>
                  <a:tailEnd/>
                </a:ln>
              </p:spPr>
              <p:txBody>
                <a:bodyPr>
                  <a:prstTxWarp prst="textNoShape">
                    <a:avLst/>
                  </a:prstTxWarp>
                </a:bodyPr>
                <a:lstStyle/>
                <a:p>
                  <a:endParaRPr lang="en-US"/>
                </a:p>
              </p:txBody>
            </p:sp>
          </p:grpSp>
          <p:grpSp>
            <p:nvGrpSpPr>
              <p:cNvPr id="60487" name="Group 144"/>
              <p:cNvGrpSpPr>
                <a:grpSpLocks/>
              </p:cNvGrpSpPr>
              <p:nvPr/>
            </p:nvGrpSpPr>
            <p:grpSpPr bwMode="auto">
              <a:xfrm>
                <a:off x="1510" y="3173"/>
                <a:ext cx="216" cy="597"/>
                <a:chOff x="1510" y="3173"/>
                <a:chExt cx="216" cy="597"/>
              </a:xfrm>
            </p:grpSpPr>
            <p:sp>
              <p:nvSpPr>
                <p:cNvPr id="60557" name="Freeform 145"/>
                <p:cNvSpPr>
                  <a:spLocks/>
                </p:cNvSpPr>
                <p:nvPr/>
              </p:nvSpPr>
              <p:spPr bwMode="auto">
                <a:xfrm>
                  <a:off x="1510" y="3173"/>
                  <a:ext cx="216" cy="6"/>
                </a:xfrm>
                <a:custGeom>
                  <a:avLst/>
                  <a:gdLst>
                    <a:gd name="T0" fmla="*/ 0 w 638"/>
                    <a:gd name="T1" fmla="*/ 0 h 19"/>
                    <a:gd name="T2" fmla="*/ 0 w 638"/>
                    <a:gd name="T3" fmla="*/ 0 h 19"/>
                    <a:gd name="T4" fmla="*/ 0 w 638"/>
                    <a:gd name="T5" fmla="*/ 0 h 19"/>
                    <a:gd name="T6" fmla="*/ 0 w 638"/>
                    <a:gd name="T7" fmla="*/ 0 h 19"/>
                    <a:gd name="T8" fmla="*/ 0 w 638"/>
                    <a:gd name="T9" fmla="*/ 0 h 19"/>
                    <a:gd name="T10" fmla="*/ 0 60000 65536"/>
                    <a:gd name="T11" fmla="*/ 0 60000 65536"/>
                    <a:gd name="T12" fmla="*/ 0 60000 65536"/>
                    <a:gd name="T13" fmla="*/ 0 60000 65536"/>
                    <a:gd name="T14" fmla="*/ 0 60000 65536"/>
                    <a:gd name="T15" fmla="*/ 0 w 638"/>
                    <a:gd name="T16" fmla="*/ 0 h 19"/>
                    <a:gd name="T17" fmla="*/ 638 w 638"/>
                    <a:gd name="T18" fmla="*/ 19 h 19"/>
                  </a:gdLst>
                  <a:ahLst/>
                  <a:cxnLst>
                    <a:cxn ang="T10">
                      <a:pos x="T0" y="T1"/>
                    </a:cxn>
                    <a:cxn ang="T11">
                      <a:pos x="T2" y="T3"/>
                    </a:cxn>
                    <a:cxn ang="T12">
                      <a:pos x="T4" y="T5"/>
                    </a:cxn>
                    <a:cxn ang="T13">
                      <a:pos x="T6" y="T7"/>
                    </a:cxn>
                    <a:cxn ang="T14">
                      <a:pos x="T8" y="T9"/>
                    </a:cxn>
                  </a:cxnLst>
                  <a:rect l="T15" t="T16" r="T17" b="T18"/>
                  <a:pathLst>
                    <a:path w="638" h="19">
                      <a:moveTo>
                        <a:pt x="20" y="0"/>
                      </a:moveTo>
                      <a:lnTo>
                        <a:pt x="0" y="19"/>
                      </a:lnTo>
                      <a:lnTo>
                        <a:pt x="618" y="19"/>
                      </a:lnTo>
                      <a:lnTo>
                        <a:pt x="638" y="0"/>
                      </a:lnTo>
                      <a:lnTo>
                        <a:pt x="20" y="0"/>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58" name="Freeform 146"/>
                <p:cNvSpPr>
                  <a:spLocks/>
                </p:cNvSpPr>
                <p:nvPr/>
              </p:nvSpPr>
              <p:spPr bwMode="auto">
                <a:xfrm>
                  <a:off x="1720" y="3173"/>
                  <a:ext cx="6" cy="597"/>
                </a:xfrm>
                <a:custGeom>
                  <a:avLst/>
                  <a:gdLst>
                    <a:gd name="T0" fmla="*/ 0 w 20"/>
                    <a:gd name="T1" fmla="*/ 1 h 1854"/>
                    <a:gd name="T2" fmla="*/ 0 w 20"/>
                    <a:gd name="T3" fmla="*/ 0 h 1854"/>
                    <a:gd name="T4" fmla="*/ 0 w 20"/>
                    <a:gd name="T5" fmla="*/ 0 h 1854"/>
                    <a:gd name="T6" fmla="*/ 0 w 20"/>
                    <a:gd name="T7" fmla="*/ 1 h 1854"/>
                    <a:gd name="T8" fmla="*/ 0 w 20"/>
                    <a:gd name="T9" fmla="*/ 1 h 1854"/>
                    <a:gd name="T10" fmla="*/ 0 60000 65536"/>
                    <a:gd name="T11" fmla="*/ 0 60000 65536"/>
                    <a:gd name="T12" fmla="*/ 0 60000 65536"/>
                    <a:gd name="T13" fmla="*/ 0 60000 65536"/>
                    <a:gd name="T14" fmla="*/ 0 60000 65536"/>
                    <a:gd name="T15" fmla="*/ 0 w 20"/>
                    <a:gd name="T16" fmla="*/ 0 h 1854"/>
                    <a:gd name="T17" fmla="*/ 20 w 20"/>
                    <a:gd name="T18" fmla="*/ 1854 h 1854"/>
                  </a:gdLst>
                  <a:ahLst/>
                  <a:cxnLst>
                    <a:cxn ang="T10">
                      <a:pos x="T0" y="T1"/>
                    </a:cxn>
                    <a:cxn ang="T11">
                      <a:pos x="T2" y="T3"/>
                    </a:cxn>
                    <a:cxn ang="T12">
                      <a:pos x="T4" y="T5"/>
                    </a:cxn>
                    <a:cxn ang="T13">
                      <a:pos x="T6" y="T7"/>
                    </a:cxn>
                    <a:cxn ang="T14">
                      <a:pos x="T8" y="T9"/>
                    </a:cxn>
                  </a:cxnLst>
                  <a:rect l="T15" t="T16" r="T17" b="T18"/>
                  <a:pathLst>
                    <a:path w="20" h="1854">
                      <a:moveTo>
                        <a:pt x="20" y="1835"/>
                      </a:moveTo>
                      <a:lnTo>
                        <a:pt x="20" y="0"/>
                      </a:lnTo>
                      <a:lnTo>
                        <a:pt x="0" y="19"/>
                      </a:lnTo>
                      <a:lnTo>
                        <a:pt x="0" y="1854"/>
                      </a:lnTo>
                      <a:lnTo>
                        <a:pt x="20" y="1835"/>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59" name="Rectangle 147"/>
                <p:cNvSpPr>
                  <a:spLocks noChangeArrowheads="1"/>
                </p:cNvSpPr>
                <p:nvPr/>
              </p:nvSpPr>
              <p:spPr bwMode="auto">
                <a:xfrm>
                  <a:off x="1510" y="3179"/>
                  <a:ext cx="210" cy="591"/>
                </a:xfrm>
                <a:prstGeom prst="rect">
                  <a:avLst/>
                </a:prstGeom>
                <a:solidFill>
                  <a:schemeClr val="tx2"/>
                </a:solidFill>
                <a:ln w="12700">
                  <a:solidFill>
                    <a:srgbClr val="000000"/>
                  </a:solidFill>
                  <a:miter lim="800000"/>
                  <a:headEnd/>
                  <a:tailEnd/>
                </a:ln>
              </p:spPr>
              <p:txBody>
                <a:bodyPr>
                  <a:prstTxWarp prst="textNoShape">
                    <a:avLst/>
                  </a:prstTxWarp>
                </a:bodyPr>
                <a:lstStyle/>
                <a:p>
                  <a:endParaRPr lang="en-US"/>
                </a:p>
              </p:txBody>
            </p:sp>
          </p:grpSp>
          <p:grpSp>
            <p:nvGrpSpPr>
              <p:cNvPr id="60488" name="Group 148"/>
              <p:cNvGrpSpPr>
                <a:grpSpLocks/>
              </p:cNvGrpSpPr>
              <p:nvPr/>
            </p:nvGrpSpPr>
            <p:grpSpPr bwMode="auto">
              <a:xfrm>
                <a:off x="1892" y="2985"/>
                <a:ext cx="218" cy="785"/>
                <a:chOff x="1892" y="2985"/>
                <a:chExt cx="218" cy="785"/>
              </a:xfrm>
            </p:grpSpPr>
            <p:sp>
              <p:nvSpPr>
                <p:cNvPr id="60554" name="Freeform 149"/>
                <p:cNvSpPr>
                  <a:spLocks/>
                </p:cNvSpPr>
                <p:nvPr/>
              </p:nvSpPr>
              <p:spPr bwMode="auto">
                <a:xfrm>
                  <a:off x="1892" y="2985"/>
                  <a:ext cx="218" cy="6"/>
                </a:xfrm>
                <a:custGeom>
                  <a:avLst/>
                  <a:gdLst>
                    <a:gd name="T0" fmla="*/ 0 w 638"/>
                    <a:gd name="T1" fmla="*/ 0 h 20"/>
                    <a:gd name="T2" fmla="*/ 0 w 638"/>
                    <a:gd name="T3" fmla="*/ 0 h 20"/>
                    <a:gd name="T4" fmla="*/ 0 w 638"/>
                    <a:gd name="T5" fmla="*/ 0 h 20"/>
                    <a:gd name="T6" fmla="*/ 0 w 638"/>
                    <a:gd name="T7" fmla="*/ 0 h 20"/>
                    <a:gd name="T8" fmla="*/ 0 w 638"/>
                    <a:gd name="T9" fmla="*/ 0 h 20"/>
                    <a:gd name="T10" fmla="*/ 0 60000 65536"/>
                    <a:gd name="T11" fmla="*/ 0 60000 65536"/>
                    <a:gd name="T12" fmla="*/ 0 60000 65536"/>
                    <a:gd name="T13" fmla="*/ 0 60000 65536"/>
                    <a:gd name="T14" fmla="*/ 0 60000 65536"/>
                    <a:gd name="T15" fmla="*/ 0 w 638"/>
                    <a:gd name="T16" fmla="*/ 0 h 20"/>
                    <a:gd name="T17" fmla="*/ 638 w 638"/>
                    <a:gd name="T18" fmla="*/ 20 h 20"/>
                  </a:gdLst>
                  <a:ahLst/>
                  <a:cxnLst>
                    <a:cxn ang="T10">
                      <a:pos x="T0" y="T1"/>
                    </a:cxn>
                    <a:cxn ang="T11">
                      <a:pos x="T2" y="T3"/>
                    </a:cxn>
                    <a:cxn ang="T12">
                      <a:pos x="T4" y="T5"/>
                    </a:cxn>
                    <a:cxn ang="T13">
                      <a:pos x="T6" y="T7"/>
                    </a:cxn>
                    <a:cxn ang="T14">
                      <a:pos x="T8" y="T9"/>
                    </a:cxn>
                  </a:cxnLst>
                  <a:rect l="T15" t="T16" r="T17" b="T18"/>
                  <a:pathLst>
                    <a:path w="638" h="20">
                      <a:moveTo>
                        <a:pt x="20" y="0"/>
                      </a:moveTo>
                      <a:lnTo>
                        <a:pt x="0" y="20"/>
                      </a:lnTo>
                      <a:lnTo>
                        <a:pt x="619" y="20"/>
                      </a:lnTo>
                      <a:lnTo>
                        <a:pt x="638" y="0"/>
                      </a:lnTo>
                      <a:lnTo>
                        <a:pt x="20" y="0"/>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55" name="Freeform 150"/>
                <p:cNvSpPr>
                  <a:spLocks/>
                </p:cNvSpPr>
                <p:nvPr/>
              </p:nvSpPr>
              <p:spPr bwMode="auto">
                <a:xfrm>
                  <a:off x="2103" y="2985"/>
                  <a:ext cx="7" cy="785"/>
                </a:xfrm>
                <a:custGeom>
                  <a:avLst/>
                  <a:gdLst>
                    <a:gd name="T0" fmla="*/ 0 w 19"/>
                    <a:gd name="T1" fmla="*/ 1 h 2438"/>
                    <a:gd name="T2" fmla="*/ 0 w 19"/>
                    <a:gd name="T3" fmla="*/ 0 h 2438"/>
                    <a:gd name="T4" fmla="*/ 0 w 19"/>
                    <a:gd name="T5" fmla="*/ 0 h 2438"/>
                    <a:gd name="T6" fmla="*/ 0 w 19"/>
                    <a:gd name="T7" fmla="*/ 1 h 2438"/>
                    <a:gd name="T8" fmla="*/ 0 w 19"/>
                    <a:gd name="T9" fmla="*/ 1 h 2438"/>
                    <a:gd name="T10" fmla="*/ 0 60000 65536"/>
                    <a:gd name="T11" fmla="*/ 0 60000 65536"/>
                    <a:gd name="T12" fmla="*/ 0 60000 65536"/>
                    <a:gd name="T13" fmla="*/ 0 60000 65536"/>
                    <a:gd name="T14" fmla="*/ 0 60000 65536"/>
                    <a:gd name="T15" fmla="*/ 0 w 19"/>
                    <a:gd name="T16" fmla="*/ 0 h 2438"/>
                    <a:gd name="T17" fmla="*/ 19 w 19"/>
                    <a:gd name="T18" fmla="*/ 2438 h 2438"/>
                  </a:gdLst>
                  <a:ahLst/>
                  <a:cxnLst>
                    <a:cxn ang="T10">
                      <a:pos x="T0" y="T1"/>
                    </a:cxn>
                    <a:cxn ang="T11">
                      <a:pos x="T2" y="T3"/>
                    </a:cxn>
                    <a:cxn ang="T12">
                      <a:pos x="T4" y="T5"/>
                    </a:cxn>
                    <a:cxn ang="T13">
                      <a:pos x="T6" y="T7"/>
                    </a:cxn>
                    <a:cxn ang="T14">
                      <a:pos x="T8" y="T9"/>
                    </a:cxn>
                  </a:cxnLst>
                  <a:rect l="T15" t="T16" r="T17" b="T18"/>
                  <a:pathLst>
                    <a:path w="19" h="2438">
                      <a:moveTo>
                        <a:pt x="19" y="2419"/>
                      </a:moveTo>
                      <a:lnTo>
                        <a:pt x="19" y="0"/>
                      </a:lnTo>
                      <a:lnTo>
                        <a:pt x="0" y="20"/>
                      </a:lnTo>
                      <a:lnTo>
                        <a:pt x="0" y="2438"/>
                      </a:lnTo>
                      <a:lnTo>
                        <a:pt x="19" y="2419"/>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56" name="Rectangle 151"/>
                <p:cNvSpPr>
                  <a:spLocks noChangeArrowheads="1"/>
                </p:cNvSpPr>
                <p:nvPr/>
              </p:nvSpPr>
              <p:spPr bwMode="auto">
                <a:xfrm>
                  <a:off x="1892" y="2991"/>
                  <a:ext cx="211" cy="779"/>
                </a:xfrm>
                <a:prstGeom prst="rect">
                  <a:avLst/>
                </a:prstGeom>
                <a:solidFill>
                  <a:schemeClr val="tx2"/>
                </a:solidFill>
                <a:ln w="12700">
                  <a:solidFill>
                    <a:srgbClr val="000000"/>
                  </a:solidFill>
                  <a:miter lim="800000"/>
                  <a:headEnd/>
                  <a:tailEnd/>
                </a:ln>
              </p:spPr>
              <p:txBody>
                <a:bodyPr>
                  <a:prstTxWarp prst="textNoShape">
                    <a:avLst/>
                  </a:prstTxWarp>
                </a:bodyPr>
                <a:lstStyle/>
                <a:p>
                  <a:endParaRPr lang="en-US"/>
                </a:p>
              </p:txBody>
            </p:sp>
          </p:grpSp>
          <p:grpSp>
            <p:nvGrpSpPr>
              <p:cNvPr id="60489" name="Group 152"/>
              <p:cNvGrpSpPr>
                <a:grpSpLocks/>
              </p:cNvGrpSpPr>
              <p:nvPr/>
            </p:nvGrpSpPr>
            <p:grpSpPr bwMode="auto">
              <a:xfrm>
                <a:off x="2275" y="2717"/>
                <a:ext cx="217" cy="1053"/>
                <a:chOff x="2275" y="2717"/>
                <a:chExt cx="217" cy="1053"/>
              </a:xfrm>
            </p:grpSpPr>
            <p:sp>
              <p:nvSpPr>
                <p:cNvPr id="60551" name="Freeform 153"/>
                <p:cNvSpPr>
                  <a:spLocks/>
                </p:cNvSpPr>
                <p:nvPr/>
              </p:nvSpPr>
              <p:spPr bwMode="auto">
                <a:xfrm>
                  <a:off x="2275" y="2717"/>
                  <a:ext cx="217" cy="6"/>
                </a:xfrm>
                <a:custGeom>
                  <a:avLst/>
                  <a:gdLst>
                    <a:gd name="T0" fmla="*/ 0 w 638"/>
                    <a:gd name="T1" fmla="*/ 0 h 19"/>
                    <a:gd name="T2" fmla="*/ 0 w 638"/>
                    <a:gd name="T3" fmla="*/ 0 h 19"/>
                    <a:gd name="T4" fmla="*/ 0 w 638"/>
                    <a:gd name="T5" fmla="*/ 0 h 19"/>
                    <a:gd name="T6" fmla="*/ 0 w 638"/>
                    <a:gd name="T7" fmla="*/ 0 h 19"/>
                    <a:gd name="T8" fmla="*/ 0 w 638"/>
                    <a:gd name="T9" fmla="*/ 0 h 19"/>
                    <a:gd name="T10" fmla="*/ 0 60000 65536"/>
                    <a:gd name="T11" fmla="*/ 0 60000 65536"/>
                    <a:gd name="T12" fmla="*/ 0 60000 65536"/>
                    <a:gd name="T13" fmla="*/ 0 60000 65536"/>
                    <a:gd name="T14" fmla="*/ 0 60000 65536"/>
                    <a:gd name="T15" fmla="*/ 0 w 638"/>
                    <a:gd name="T16" fmla="*/ 0 h 19"/>
                    <a:gd name="T17" fmla="*/ 638 w 638"/>
                    <a:gd name="T18" fmla="*/ 19 h 19"/>
                  </a:gdLst>
                  <a:ahLst/>
                  <a:cxnLst>
                    <a:cxn ang="T10">
                      <a:pos x="T0" y="T1"/>
                    </a:cxn>
                    <a:cxn ang="T11">
                      <a:pos x="T2" y="T3"/>
                    </a:cxn>
                    <a:cxn ang="T12">
                      <a:pos x="T4" y="T5"/>
                    </a:cxn>
                    <a:cxn ang="T13">
                      <a:pos x="T6" y="T7"/>
                    </a:cxn>
                    <a:cxn ang="T14">
                      <a:pos x="T8" y="T9"/>
                    </a:cxn>
                  </a:cxnLst>
                  <a:rect l="T15" t="T16" r="T17" b="T18"/>
                  <a:pathLst>
                    <a:path w="638" h="19">
                      <a:moveTo>
                        <a:pt x="20" y="0"/>
                      </a:moveTo>
                      <a:lnTo>
                        <a:pt x="0" y="19"/>
                      </a:lnTo>
                      <a:lnTo>
                        <a:pt x="619" y="19"/>
                      </a:lnTo>
                      <a:lnTo>
                        <a:pt x="638" y="0"/>
                      </a:lnTo>
                      <a:lnTo>
                        <a:pt x="20" y="0"/>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52" name="Freeform 154"/>
                <p:cNvSpPr>
                  <a:spLocks/>
                </p:cNvSpPr>
                <p:nvPr/>
              </p:nvSpPr>
              <p:spPr bwMode="auto">
                <a:xfrm>
                  <a:off x="2485" y="2717"/>
                  <a:ext cx="7" cy="1053"/>
                </a:xfrm>
                <a:custGeom>
                  <a:avLst/>
                  <a:gdLst>
                    <a:gd name="T0" fmla="*/ 0 w 19"/>
                    <a:gd name="T1" fmla="*/ 1 h 3271"/>
                    <a:gd name="T2" fmla="*/ 0 w 19"/>
                    <a:gd name="T3" fmla="*/ 0 h 3271"/>
                    <a:gd name="T4" fmla="*/ 0 w 19"/>
                    <a:gd name="T5" fmla="*/ 0 h 3271"/>
                    <a:gd name="T6" fmla="*/ 0 w 19"/>
                    <a:gd name="T7" fmla="*/ 1 h 3271"/>
                    <a:gd name="T8" fmla="*/ 0 w 19"/>
                    <a:gd name="T9" fmla="*/ 1 h 3271"/>
                    <a:gd name="T10" fmla="*/ 0 60000 65536"/>
                    <a:gd name="T11" fmla="*/ 0 60000 65536"/>
                    <a:gd name="T12" fmla="*/ 0 60000 65536"/>
                    <a:gd name="T13" fmla="*/ 0 60000 65536"/>
                    <a:gd name="T14" fmla="*/ 0 60000 65536"/>
                    <a:gd name="T15" fmla="*/ 0 w 19"/>
                    <a:gd name="T16" fmla="*/ 0 h 3271"/>
                    <a:gd name="T17" fmla="*/ 19 w 19"/>
                    <a:gd name="T18" fmla="*/ 3271 h 3271"/>
                  </a:gdLst>
                  <a:ahLst/>
                  <a:cxnLst>
                    <a:cxn ang="T10">
                      <a:pos x="T0" y="T1"/>
                    </a:cxn>
                    <a:cxn ang="T11">
                      <a:pos x="T2" y="T3"/>
                    </a:cxn>
                    <a:cxn ang="T12">
                      <a:pos x="T4" y="T5"/>
                    </a:cxn>
                    <a:cxn ang="T13">
                      <a:pos x="T6" y="T7"/>
                    </a:cxn>
                    <a:cxn ang="T14">
                      <a:pos x="T8" y="T9"/>
                    </a:cxn>
                  </a:cxnLst>
                  <a:rect l="T15" t="T16" r="T17" b="T18"/>
                  <a:pathLst>
                    <a:path w="19" h="3271">
                      <a:moveTo>
                        <a:pt x="19" y="3252"/>
                      </a:moveTo>
                      <a:lnTo>
                        <a:pt x="19" y="0"/>
                      </a:lnTo>
                      <a:lnTo>
                        <a:pt x="0" y="19"/>
                      </a:lnTo>
                      <a:lnTo>
                        <a:pt x="0" y="3271"/>
                      </a:lnTo>
                      <a:lnTo>
                        <a:pt x="19" y="3252"/>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53" name="Rectangle 155"/>
                <p:cNvSpPr>
                  <a:spLocks noChangeArrowheads="1"/>
                </p:cNvSpPr>
                <p:nvPr/>
              </p:nvSpPr>
              <p:spPr bwMode="auto">
                <a:xfrm>
                  <a:off x="2275" y="2723"/>
                  <a:ext cx="210" cy="1047"/>
                </a:xfrm>
                <a:prstGeom prst="rect">
                  <a:avLst/>
                </a:prstGeom>
                <a:solidFill>
                  <a:schemeClr val="tx2"/>
                </a:solidFill>
                <a:ln w="12700">
                  <a:solidFill>
                    <a:srgbClr val="000000"/>
                  </a:solidFill>
                  <a:miter lim="800000"/>
                  <a:headEnd/>
                  <a:tailEnd/>
                </a:ln>
              </p:spPr>
              <p:txBody>
                <a:bodyPr>
                  <a:prstTxWarp prst="textNoShape">
                    <a:avLst/>
                  </a:prstTxWarp>
                </a:bodyPr>
                <a:lstStyle/>
                <a:p>
                  <a:endParaRPr lang="en-US"/>
                </a:p>
              </p:txBody>
            </p:sp>
          </p:grpSp>
          <p:grpSp>
            <p:nvGrpSpPr>
              <p:cNvPr id="60490" name="Group 156"/>
              <p:cNvGrpSpPr>
                <a:grpSpLocks/>
              </p:cNvGrpSpPr>
              <p:nvPr/>
            </p:nvGrpSpPr>
            <p:grpSpPr bwMode="auto">
              <a:xfrm>
                <a:off x="2659" y="2931"/>
                <a:ext cx="216" cy="839"/>
                <a:chOff x="2659" y="2931"/>
                <a:chExt cx="216" cy="839"/>
              </a:xfrm>
            </p:grpSpPr>
            <p:sp>
              <p:nvSpPr>
                <p:cNvPr id="60548" name="Freeform 157"/>
                <p:cNvSpPr>
                  <a:spLocks/>
                </p:cNvSpPr>
                <p:nvPr/>
              </p:nvSpPr>
              <p:spPr bwMode="auto">
                <a:xfrm>
                  <a:off x="2659" y="2931"/>
                  <a:ext cx="216" cy="6"/>
                </a:xfrm>
                <a:custGeom>
                  <a:avLst/>
                  <a:gdLst>
                    <a:gd name="T0" fmla="*/ 0 w 638"/>
                    <a:gd name="T1" fmla="*/ 0 h 20"/>
                    <a:gd name="T2" fmla="*/ 0 w 638"/>
                    <a:gd name="T3" fmla="*/ 0 h 20"/>
                    <a:gd name="T4" fmla="*/ 0 w 638"/>
                    <a:gd name="T5" fmla="*/ 0 h 20"/>
                    <a:gd name="T6" fmla="*/ 0 w 638"/>
                    <a:gd name="T7" fmla="*/ 0 h 20"/>
                    <a:gd name="T8" fmla="*/ 0 w 638"/>
                    <a:gd name="T9" fmla="*/ 0 h 20"/>
                    <a:gd name="T10" fmla="*/ 0 60000 65536"/>
                    <a:gd name="T11" fmla="*/ 0 60000 65536"/>
                    <a:gd name="T12" fmla="*/ 0 60000 65536"/>
                    <a:gd name="T13" fmla="*/ 0 60000 65536"/>
                    <a:gd name="T14" fmla="*/ 0 60000 65536"/>
                    <a:gd name="T15" fmla="*/ 0 w 638"/>
                    <a:gd name="T16" fmla="*/ 0 h 20"/>
                    <a:gd name="T17" fmla="*/ 638 w 638"/>
                    <a:gd name="T18" fmla="*/ 20 h 20"/>
                  </a:gdLst>
                  <a:ahLst/>
                  <a:cxnLst>
                    <a:cxn ang="T10">
                      <a:pos x="T0" y="T1"/>
                    </a:cxn>
                    <a:cxn ang="T11">
                      <a:pos x="T2" y="T3"/>
                    </a:cxn>
                    <a:cxn ang="T12">
                      <a:pos x="T4" y="T5"/>
                    </a:cxn>
                    <a:cxn ang="T13">
                      <a:pos x="T6" y="T7"/>
                    </a:cxn>
                    <a:cxn ang="T14">
                      <a:pos x="T8" y="T9"/>
                    </a:cxn>
                  </a:cxnLst>
                  <a:rect l="T15" t="T16" r="T17" b="T18"/>
                  <a:pathLst>
                    <a:path w="638" h="20">
                      <a:moveTo>
                        <a:pt x="19" y="0"/>
                      </a:moveTo>
                      <a:lnTo>
                        <a:pt x="0" y="20"/>
                      </a:lnTo>
                      <a:lnTo>
                        <a:pt x="618" y="20"/>
                      </a:lnTo>
                      <a:lnTo>
                        <a:pt x="638" y="0"/>
                      </a:lnTo>
                      <a:lnTo>
                        <a:pt x="19" y="0"/>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49" name="Freeform 158"/>
                <p:cNvSpPr>
                  <a:spLocks/>
                </p:cNvSpPr>
                <p:nvPr/>
              </p:nvSpPr>
              <p:spPr bwMode="auto">
                <a:xfrm>
                  <a:off x="2869" y="2931"/>
                  <a:ext cx="6" cy="839"/>
                </a:xfrm>
                <a:custGeom>
                  <a:avLst/>
                  <a:gdLst>
                    <a:gd name="T0" fmla="*/ 0 w 20"/>
                    <a:gd name="T1" fmla="*/ 1 h 2605"/>
                    <a:gd name="T2" fmla="*/ 0 w 20"/>
                    <a:gd name="T3" fmla="*/ 0 h 2605"/>
                    <a:gd name="T4" fmla="*/ 0 w 20"/>
                    <a:gd name="T5" fmla="*/ 0 h 2605"/>
                    <a:gd name="T6" fmla="*/ 0 w 20"/>
                    <a:gd name="T7" fmla="*/ 1 h 2605"/>
                    <a:gd name="T8" fmla="*/ 0 w 20"/>
                    <a:gd name="T9" fmla="*/ 1 h 2605"/>
                    <a:gd name="T10" fmla="*/ 0 60000 65536"/>
                    <a:gd name="T11" fmla="*/ 0 60000 65536"/>
                    <a:gd name="T12" fmla="*/ 0 60000 65536"/>
                    <a:gd name="T13" fmla="*/ 0 60000 65536"/>
                    <a:gd name="T14" fmla="*/ 0 60000 65536"/>
                    <a:gd name="T15" fmla="*/ 0 w 20"/>
                    <a:gd name="T16" fmla="*/ 0 h 2605"/>
                    <a:gd name="T17" fmla="*/ 20 w 20"/>
                    <a:gd name="T18" fmla="*/ 2605 h 2605"/>
                  </a:gdLst>
                  <a:ahLst/>
                  <a:cxnLst>
                    <a:cxn ang="T10">
                      <a:pos x="T0" y="T1"/>
                    </a:cxn>
                    <a:cxn ang="T11">
                      <a:pos x="T2" y="T3"/>
                    </a:cxn>
                    <a:cxn ang="T12">
                      <a:pos x="T4" y="T5"/>
                    </a:cxn>
                    <a:cxn ang="T13">
                      <a:pos x="T6" y="T7"/>
                    </a:cxn>
                    <a:cxn ang="T14">
                      <a:pos x="T8" y="T9"/>
                    </a:cxn>
                  </a:cxnLst>
                  <a:rect l="T15" t="T16" r="T17" b="T18"/>
                  <a:pathLst>
                    <a:path w="20" h="2605">
                      <a:moveTo>
                        <a:pt x="20" y="2586"/>
                      </a:moveTo>
                      <a:lnTo>
                        <a:pt x="20" y="0"/>
                      </a:lnTo>
                      <a:lnTo>
                        <a:pt x="0" y="20"/>
                      </a:lnTo>
                      <a:lnTo>
                        <a:pt x="0" y="2605"/>
                      </a:lnTo>
                      <a:lnTo>
                        <a:pt x="20" y="2586"/>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50" name="Rectangle 159"/>
                <p:cNvSpPr>
                  <a:spLocks noChangeArrowheads="1"/>
                </p:cNvSpPr>
                <p:nvPr/>
              </p:nvSpPr>
              <p:spPr bwMode="auto">
                <a:xfrm>
                  <a:off x="2659" y="2937"/>
                  <a:ext cx="210" cy="833"/>
                </a:xfrm>
                <a:prstGeom prst="rect">
                  <a:avLst/>
                </a:prstGeom>
                <a:solidFill>
                  <a:schemeClr val="tx2"/>
                </a:solidFill>
                <a:ln w="12700">
                  <a:solidFill>
                    <a:srgbClr val="000000"/>
                  </a:solidFill>
                  <a:miter lim="800000"/>
                  <a:headEnd/>
                  <a:tailEnd/>
                </a:ln>
              </p:spPr>
              <p:txBody>
                <a:bodyPr>
                  <a:prstTxWarp prst="textNoShape">
                    <a:avLst/>
                  </a:prstTxWarp>
                </a:bodyPr>
                <a:lstStyle/>
                <a:p>
                  <a:endParaRPr lang="en-US"/>
                </a:p>
              </p:txBody>
            </p:sp>
          </p:grpSp>
          <p:grpSp>
            <p:nvGrpSpPr>
              <p:cNvPr id="60491" name="Group 160"/>
              <p:cNvGrpSpPr>
                <a:grpSpLocks/>
              </p:cNvGrpSpPr>
              <p:nvPr/>
            </p:nvGrpSpPr>
            <p:grpSpPr bwMode="auto">
              <a:xfrm>
                <a:off x="3041" y="2985"/>
                <a:ext cx="216" cy="785"/>
                <a:chOff x="3041" y="2985"/>
                <a:chExt cx="216" cy="785"/>
              </a:xfrm>
            </p:grpSpPr>
            <p:sp>
              <p:nvSpPr>
                <p:cNvPr id="60545" name="Freeform 161"/>
                <p:cNvSpPr>
                  <a:spLocks/>
                </p:cNvSpPr>
                <p:nvPr/>
              </p:nvSpPr>
              <p:spPr bwMode="auto">
                <a:xfrm>
                  <a:off x="3041" y="2985"/>
                  <a:ext cx="216" cy="6"/>
                </a:xfrm>
                <a:custGeom>
                  <a:avLst/>
                  <a:gdLst>
                    <a:gd name="T0" fmla="*/ 0 w 638"/>
                    <a:gd name="T1" fmla="*/ 0 h 20"/>
                    <a:gd name="T2" fmla="*/ 0 w 638"/>
                    <a:gd name="T3" fmla="*/ 0 h 20"/>
                    <a:gd name="T4" fmla="*/ 0 w 638"/>
                    <a:gd name="T5" fmla="*/ 0 h 20"/>
                    <a:gd name="T6" fmla="*/ 0 w 638"/>
                    <a:gd name="T7" fmla="*/ 0 h 20"/>
                    <a:gd name="T8" fmla="*/ 0 w 638"/>
                    <a:gd name="T9" fmla="*/ 0 h 20"/>
                    <a:gd name="T10" fmla="*/ 0 60000 65536"/>
                    <a:gd name="T11" fmla="*/ 0 60000 65536"/>
                    <a:gd name="T12" fmla="*/ 0 60000 65536"/>
                    <a:gd name="T13" fmla="*/ 0 60000 65536"/>
                    <a:gd name="T14" fmla="*/ 0 60000 65536"/>
                    <a:gd name="T15" fmla="*/ 0 w 638"/>
                    <a:gd name="T16" fmla="*/ 0 h 20"/>
                    <a:gd name="T17" fmla="*/ 638 w 638"/>
                    <a:gd name="T18" fmla="*/ 20 h 20"/>
                  </a:gdLst>
                  <a:ahLst/>
                  <a:cxnLst>
                    <a:cxn ang="T10">
                      <a:pos x="T0" y="T1"/>
                    </a:cxn>
                    <a:cxn ang="T11">
                      <a:pos x="T2" y="T3"/>
                    </a:cxn>
                    <a:cxn ang="T12">
                      <a:pos x="T4" y="T5"/>
                    </a:cxn>
                    <a:cxn ang="T13">
                      <a:pos x="T6" y="T7"/>
                    </a:cxn>
                    <a:cxn ang="T14">
                      <a:pos x="T8" y="T9"/>
                    </a:cxn>
                  </a:cxnLst>
                  <a:rect l="T15" t="T16" r="T17" b="T18"/>
                  <a:pathLst>
                    <a:path w="638" h="20">
                      <a:moveTo>
                        <a:pt x="19" y="0"/>
                      </a:moveTo>
                      <a:lnTo>
                        <a:pt x="0" y="20"/>
                      </a:lnTo>
                      <a:lnTo>
                        <a:pt x="618" y="20"/>
                      </a:lnTo>
                      <a:lnTo>
                        <a:pt x="638" y="0"/>
                      </a:lnTo>
                      <a:lnTo>
                        <a:pt x="19" y="0"/>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46" name="Freeform 162"/>
                <p:cNvSpPr>
                  <a:spLocks/>
                </p:cNvSpPr>
                <p:nvPr/>
              </p:nvSpPr>
              <p:spPr bwMode="auto">
                <a:xfrm>
                  <a:off x="3251" y="2985"/>
                  <a:ext cx="6" cy="785"/>
                </a:xfrm>
                <a:custGeom>
                  <a:avLst/>
                  <a:gdLst>
                    <a:gd name="T0" fmla="*/ 0 w 20"/>
                    <a:gd name="T1" fmla="*/ 1 h 2438"/>
                    <a:gd name="T2" fmla="*/ 0 w 20"/>
                    <a:gd name="T3" fmla="*/ 0 h 2438"/>
                    <a:gd name="T4" fmla="*/ 0 w 20"/>
                    <a:gd name="T5" fmla="*/ 0 h 2438"/>
                    <a:gd name="T6" fmla="*/ 0 w 20"/>
                    <a:gd name="T7" fmla="*/ 1 h 2438"/>
                    <a:gd name="T8" fmla="*/ 0 w 20"/>
                    <a:gd name="T9" fmla="*/ 1 h 2438"/>
                    <a:gd name="T10" fmla="*/ 0 60000 65536"/>
                    <a:gd name="T11" fmla="*/ 0 60000 65536"/>
                    <a:gd name="T12" fmla="*/ 0 60000 65536"/>
                    <a:gd name="T13" fmla="*/ 0 60000 65536"/>
                    <a:gd name="T14" fmla="*/ 0 60000 65536"/>
                    <a:gd name="T15" fmla="*/ 0 w 20"/>
                    <a:gd name="T16" fmla="*/ 0 h 2438"/>
                    <a:gd name="T17" fmla="*/ 20 w 20"/>
                    <a:gd name="T18" fmla="*/ 2438 h 2438"/>
                  </a:gdLst>
                  <a:ahLst/>
                  <a:cxnLst>
                    <a:cxn ang="T10">
                      <a:pos x="T0" y="T1"/>
                    </a:cxn>
                    <a:cxn ang="T11">
                      <a:pos x="T2" y="T3"/>
                    </a:cxn>
                    <a:cxn ang="T12">
                      <a:pos x="T4" y="T5"/>
                    </a:cxn>
                    <a:cxn ang="T13">
                      <a:pos x="T6" y="T7"/>
                    </a:cxn>
                    <a:cxn ang="T14">
                      <a:pos x="T8" y="T9"/>
                    </a:cxn>
                  </a:cxnLst>
                  <a:rect l="T15" t="T16" r="T17" b="T18"/>
                  <a:pathLst>
                    <a:path w="20" h="2438">
                      <a:moveTo>
                        <a:pt x="20" y="2419"/>
                      </a:moveTo>
                      <a:lnTo>
                        <a:pt x="20" y="0"/>
                      </a:lnTo>
                      <a:lnTo>
                        <a:pt x="0" y="20"/>
                      </a:lnTo>
                      <a:lnTo>
                        <a:pt x="0" y="2438"/>
                      </a:lnTo>
                      <a:lnTo>
                        <a:pt x="20" y="2419"/>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47" name="Rectangle 163"/>
                <p:cNvSpPr>
                  <a:spLocks noChangeArrowheads="1"/>
                </p:cNvSpPr>
                <p:nvPr/>
              </p:nvSpPr>
              <p:spPr bwMode="auto">
                <a:xfrm>
                  <a:off x="3041" y="2991"/>
                  <a:ext cx="210" cy="779"/>
                </a:xfrm>
                <a:prstGeom prst="rect">
                  <a:avLst/>
                </a:prstGeom>
                <a:solidFill>
                  <a:schemeClr val="tx2"/>
                </a:solidFill>
                <a:ln w="12700">
                  <a:solidFill>
                    <a:srgbClr val="000000"/>
                  </a:solidFill>
                  <a:miter lim="800000"/>
                  <a:headEnd/>
                  <a:tailEnd/>
                </a:ln>
              </p:spPr>
              <p:txBody>
                <a:bodyPr>
                  <a:prstTxWarp prst="textNoShape">
                    <a:avLst/>
                  </a:prstTxWarp>
                </a:bodyPr>
                <a:lstStyle/>
                <a:p>
                  <a:endParaRPr lang="en-US"/>
                </a:p>
              </p:txBody>
            </p:sp>
          </p:grpSp>
          <p:grpSp>
            <p:nvGrpSpPr>
              <p:cNvPr id="60492" name="Group 164"/>
              <p:cNvGrpSpPr>
                <a:grpSpLocks/>
              </p:cNvGrpSpPr>
              <p:nvPr/>
            </p:nvGrpSpPr>
            <p:grpSpPr bwMode="auto">
              <a:xfrm>
                <a:off x="3424" y="3442"/>
                <a:ext cx="217" cy="328"/>
                <a:chOff x="3424" y="3442"/>
                <a:chExt cx="217" cy="328"/>
              </a:xfrm>
            </p:grpSpPr>
            <p:sp>
              <p:nvSpPr>
                <p:cNvPr id="60542" name="Freeform 165"/>
                <p:cNvSpPr>
                  <a:spLocks/>
                </p:cNvSpPr>
                <p:nvPr/>
              </p:nvSpPr>
              <p:spPr bwMode="auto">
                <a:xfrm>
                  <a:off x="3634" y="3442"/>
                  <a:ext cx="7" cy="328"/>
                </a:xfrm>
                <a:custGeom>
                  <a:avLst/>
                  <a:gdLst>
                    <a:gd name="T0" fmla="*/ 0 w 20"/>
                    <a:gd name="T1" fmla="*/ 0 h 1021"/>
                    <a:gd name="T2" fmla="*/ 0 w 20"/>
                    <a:gd name="T3" fmla="*/ 0 h 1021"/>
                    <a:gd name="T4" fmla="*/ 0 w 20"/>
                    <a:gd name="T5" fmla="*/ 0 h 1021"/>
                    <a:gd name="T6" fmla="*/ 0 w 20"/>
                    <a:gd name="T7" fmla="*/ 0 h 1021"/>
                    <a:gd name="T8" fmla="*/ 0 w 20"/>
                    <a:gd name="T9" fmla="*/ 0 h 1021"/>
                    <a:gd name="T10" fmla="*/ 0 60000 65536"/>
                    <a:gd name="T11" fmla="*/ 0 60000 65536"/>
                    <a:gd name="T12" fmla="*/ 0 60000 65536"/>
                    <a:gd name="T13" fmla="*/ 0 60000 65536"/>
                    <a:gd name="T14" fmla="*/ 0 60000 65536"/>
                    <a:gd name="T15" fmla="*/ 0 w 20"/>
                    <a:gd name="T16" fmla="*/ 0 h 1021"/>
                    <a:gd name="T17" fmla="*/ 20 w 20"/>
                    <a:gd name="T18" fmla="*/ 1021 h 1021"/>
                  </a:gdLst>
                  <a:ahLst/>
                  <a:cxnLst>
                    <a:cxn ang="T10">
                      <a:pos x="T0" y="T1"/>
                    </a:cxn>
                    <a:cxn ang="T11">
                      <a:pos x="T2" y="T3"/>
                    </a:cxn>
                    <a:cxn ang="T12">
                      <a:pos x="T4" y="T5"/>
                    </a:cxn>
                    <a:cxn ang="T13">
                      <a:pos x="T6" y="T7"/>
                    </a:cxn>
                    <a:cxn ang="T14">
                      <a:pos x="T8" y="T9"/>
                    </a:cxn>
                  </a:cxnLst>
                  <a:rect l="T15" t="T16" r="T17" b="T18"/>
                  <a:pathLst>
                    <a:path w="20" h="1021">
                      <a:moveTo>
                        <a:pt x="20" y="1002"/>
                      </a:moveTo>
                      <a:lnTo>
                        <a:pt x="20" y="0"/>
                      </a:lnTo>
                      <a:lnTo>
                        <a:pt x="0" y="20"/>
                      </a:lnTo>
                      <a:lnTo>
                        <a:pt x="0" y="1021"/>
                      </a:lnTo>
                      <a:lnTo>
                        <a:pt x="20" y="1002"/>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43" name="Freeform 166"/>
                <p:cNvSpPr>
                  <a:spLocks/>
                </p:cNvSpPr>
                <p:nvPr/>
              </p:nvSpPr>
              <p:spPr bwMode="auto">
                <a:xfrm>
                  <a:off x="3424" y="3442"/>
                  <a:ext cx="217" cy="6"/>
                </a:xfrm>
                <a:custGeom>
                  <a:avLst/>
                  <a:gdLst>
                    <a:gd name="T0" fmla="*/ 0 w 639"/>
                    <a:gd name="T1" fmla="*/ 0 h 20"/>
                    <a:gd name="T2" fmla="*/ 0 w 639"/>
                    <a:gd name="T3" fmla="*/ 0 h 20"/>
                    <a:gd name="T4" fmla="*/ 0 w 639"/>
                    <a:gd name="T5" fmla="*/ 0 h 20"/>
                    <a:gd name="T6" fmla="*/ 0 w 639"/>
                    <a:gd name="T7" fmla="*/ 0 h 20"/>
                    <a:gd name="T8" fmla="*/ 0 w 639"/>
                    <a:gd name="T9" fmla="*/ 0 h 20"/>
                    <a:gd name="T10" fmla="*/ 0 60000 65536"/>
                    <a:gd name="T11" fmla="*/ 0 60000 65536"/>
                    <a:gd name="T12" fmla="*/ 0 60000 65536"/>
                    <a:gd name="T13" fmla="*/ 0 60000 65536"/>
                    <a:gd name="T14" fmla="*/ 0 60000 65536"/>
                    <a:gd name="T15" fmla="*/ 0 w 639"/>
                    <a:gd name="T16" fmla="*/ 0 h 20"/>
                    <a:gd name="T17" fmla="*/ 639 w 639"/>
                    <a:gd name="T18" fmla="*/ 20 h 20"/>
                  </a:gdLst>
                  <a:ahLst/>
                  <a:cxnLst>
                    <a:cxn ang="T10">
                      <a:pos x="T0" y="T1"/>
                    </a:cxn>
                    <a:cxn ang="T11">
                      <a:pos x="T2" y="T3"/>
                    </a:cxn>
                    <a:cxn ang="T12">
                      <a:pos x="T4" y="T5"/>
                    </a:cxn>
                    <a:cxn ang="T13">
                      <a:pos x="T6" y="T7"/>
                    </a:cxn>
                    <a:cxn ang="T14">
                      <a:pos x="T8" y="T9"/>
                    </a:cxn>
                  </a:cxnLst>
                  <a:rect l="T15" t="T16" r="T17" b="T18"/>
                  <a:pathLst>
                    <a:path w="639" h="20">
                      <a:moveTo>
                        <a:pt x="19" y="0"/>
                      </a:moveTo>
                      <a:lnTo>
                        <a:pt x="0" y="20"/>
                      </a:lnTo>
                      <a:lnTo>
                        <a:pt x="619" y="20"/>
                      </a:lnTo>
                      <a:lnTo>
                        <a:pt x="639" y="0"/>
                      </a:lnTo>
                      <a:lnTo>
                        <a:pt x="19" y="0"/>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44" name="Rectangle 167"/>
                <p:cNvSpPr>
                  <a:spLocks noChangeArrowheads="1"/>
                </p:cNvSpPr>
                <p:nvPr/>
              </p:nvSpPr>
              <p:spPr bwMode="auto">
                <a:xfrm>
                  <a:off x="3424" y="3448"/>
                  <a:ext cx="210" cy="322"/>
                </a:xfrm>
                <a:prstGeom prst="rect">
                  <a:avLst/>
                </a:prstGeom>
                <a:solidFill>
                  <a:schemeClr val="tx2"/>
                </a:solidFill>
                <a:ln w="12700">
                  <a:solidFill>
                    <a:srgbClr val="000000"/>
                  </a:solidFill>
                  <a:miter lim="800000"/>
                  <a:headEnd/>
                  <a:tailEnd/>
                </a:ln>
              </p:spPr>
              <p:txBody>
                <a:bodyPr>
                  <a:prstTxWarp prst="textNoShape">
                    <a:avLst/>
                  </a:prstTxWarp>
                </a:bodyPr>
                <a:lstStyle/>
                <a:p>
                  <a:endParaRPr lang="en-US"/>
                </a:p>
              </p:txBody>
            </p:sp>
          </p:grpSp>
          <p:grpSp>
            <p:nvGrpSpPr>
              <p:cNvPr id="60493" name="Group 168"/>
              <p:cNvGrpSpPr>
                <a:grpSpLocks/>
              </p:cNvGrpSpPr>
              <p:nvPr/>
            </p:nvGrpSpPr>
            <p:grpSpPr bwMode="auto">
              <a:xfrm>
                <a:off x="3806" y="2958"/>
                <a:ext cx="218" cy="812"/>
                <a:chOff x="3806" y="2958"/>
                <a:chExt cx="218" cy="812"/>
              </a:xfrm>
            </p:grpSpPr>
            <p:sp>
              <p:nvSpPr>
                <p:cNvPr id="60539" name="Freeform 169"/>
                <p:cNvSpPr>
                  <a:spLocks/>
                </p:cNvSpPr>
                <p:nvPr/>
              </p:nvSpPr>
              <p:spPr bwMode="auto">
                <a:xfrm>
                  <a:off x="3806" y="2958"/>
                  <a:ext cx="218" cy="6"/>
                </a:xfrm>
                <a:custGeom>
                  <a:avLst/>
                  <a:gdLst>
                    <a:gd name="T0" fmla="*/ 0 w 639"/>
                    <a:gd name="T1" fmla="*/ 0 h 20"/>
                    <a:gd name="T2" fmla="*/ 0 w 639"/>
                    <a:gd name="T3" fmla="*/ 0 h 20"/>
                    <a:gd name="T4" fmla="*/ 0 w 639"/>
                    <a:gd name="T5" fmla="*/ 0 h 20"/>
                    <a:gd name="T6" fmla="*/ 0 w 639"/>
                    <a:gd name="T7" fmla="*/ 0 h 20"/>
                    <a:gd name="T8" fmla="*/ 0 w 639"/>
                    <a:gd name="T9" fmla="*/ 0 h 20"/>
                    <a:gd name="T10" fmla="*/ 0 60000 65536"/>
                    <a:gd name="T11" fmla="*/ 0 60000 65536"/>
                    <a:gd name="T12" fmla="*/ 0 60000 65536"/>
                    <a:gd name="T13" fmla="*/ 0 60000 65536"/>
                    <a:gd name="T14" fmla="*/ 0 60000 65536"/>
                    <a:gd name="T15" fmla="*/ 0 w 639"/>
                    <a:gd name="T16" fmla="*/ 0 h 20"/>
                    <a:gd name="T17" fmla="*/ 639 w 639"/>
                    <a:gd name="T18" fmla="*/ 20 h 20"/>
                  </a:gdLst>
                  <a:ahLst/>
                  <a:cxnLst>
                    <a:cxn ang="T10">
                      <a:pos x="T0" y="T1"/>
                    </a:cxn>
                    <a:cxn ang="T11">
                      <a:pos x="T2" y="T3"/>
                    </a:cxn>
                    <a:cxn ang="T12">
                      <a:pos x="T4" y="T5"/>
                    </a:cxn>
                    <a:cxn ang="T13">
                      <a:pos x="T6" y="T7"/>
                    </a:cxn>
                    <a:cxn ang="T14">
                      <a:pos x="T8" y="T9"/>
                    </a:cxn>
                  </a:cxnLst>
                  <a:rect l="T15" t="T16" r="T17" b="T18"/>
                  <a:pathLst>
                    <a:path w="639" h="20">
                      <a:moveTo>
                        <a:pt x="20" y="0"/>
                      </a:moveTo>
                      <a:lnTo>
                        <a:pt x="0" y="20"/>
                      </a:lnTo>
                      <a:lnTo>
                        <a:pt x="620" y="20"/>
                      </a:lnTo>
                      <a:lnTo>
                        <a:pt x="639" y="0"/>
                      </a:lnTo>
                      <a:lnTo>
                        <a:pt x="20" y="0"/>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40" name="Freeform 170"/>
                <p:cNvSpPr>
                  <a:spLocks/>
                </p:cNvSpPr>
                <p:nvPr/>
              </p:nvSpPr>
              <p:spPr bwMode="auto">
                <a:xfrm>
                  <a:off x="4016" y="2958"/>
                  <a:ext cx="8" cy="812"/>
                </a:xfrm>
                <a:custGeom>
                  <a:avLst/>
                  <a:gdLst>
                    <a:gd name="T0" fmla="*/ 0 w 19"/>
                    <a:gd name="T1" fmla="*/ 1 h 2521"/>
                    <a:gd name="T2" fmla="*/ 0 w 19"/>
                    <a:gd name="T3" fmla="*/ 0 h 2521"/>
                    <a:gd name="T4" fmla="*/ 0 w 19"/>
                    <a:gd name="T5" fmla="*/ 0 h 2521"/>
                    <a:gd name="T6" fmla="*/ 0 w 19"/>
                    <a:gd name="T7" fmla="*/ 1 h 2521"/>
                    <a:gd name="T8" fmla="*/ 0 w 19"/>
                    <a:gd name="T9" fmla="*/ 1 h 2521"/>
                    <a:gd name="T10" fmla="*/ 0 60000 65536"/>
                    <a:gd name="T11" fmla="*/ 0 60000 65536"/>
                    <a:gd name="T12" fmla="*/ 0 60000 65536"/>
                    <a:gd name="T13" fmla="*/ 0 60000 65536"/>
                    <a:gd name="T14" fmla="*/ 0 60000 65536"/>
                    <a:gd name="T15" fmla="*/ 0 w 19"/>
                    <a:gd name="T16" fmla="*/ 0 h 2521"/>
                    <a:gd name="T17" fmla="*/ 19 w 19"/>
                    <a:gd name="T18" fmla="*/ 2521 h 2521"/>
                  </a:gdLst>
                  <a:ahLst/>
                  <a:cxnLst>
                    <a:cxn ang="T10">
                      <a:pos x="T0" y="T1"/>
                    </a:cxn>
                    <a:cxn ang="T11">
                      <a:pos x="T2" y="T3"/>
                    </a:cxn>
                    <a:cxn ang="T12">
                      <a:pos x="T4" y="T5"/>
                    </a:cxn>
                    <a:cxn ang="T13">
                      <a:pos x="T6" y="T7"/>
                    </a:cxn>
                    <a:cxn ang="T14">
                      <a:pos x="T8" y="T9"/>
                    </a:cxn>
                  </a:cxnLst>
                  <a:rect l="T15" t="T16" r="T17" b="T18"/>
                  <a:pathLst>
                    <a:path w="19" h="2521">
                      <a:moveTo>
                        <a:pt x="19" y="2502"/>
                      </a:moveTo>
                      <a:lnTo>
                        <a:pt x="19" y="0"/>
                      </a:lnTo>
                      <a:lnTo>
                        <a:pt x="0" y="20"/>
                      </a:lnTo>
                      <a:lnTo>
                        <a:pt x="0" y="2521"/>
                      </a:lnTo>
                      <a:lnTo>
                        <a:pt x="19" y="2502"/>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41" name="Rectangle 171"/>
                <p:cNvSpPr>
                  <a:spLocks noChangeArrowheads="1"/>
                </p:cNvSpPr>
                <p:nvPr/>
              </p:nvSpPr>
              <p:spPr bwMode="auto">
                <a:xfrm>
                  <a:off x="3806" y="2964"/>
                  <a:ext cx="210" cy="806"/>
                </a:xfrm>
                <a:prstGeom prst="rect">
                  <a:avLst/>
                </a:prstGeom>
                <a:solidFill>
                  <a:schemeClr val="tx2"/>
                </a:solidFill>
                <a:ln w="12700">
                  <a:solidFill>
                    <a:srgbClr val="000000"/>
                  </a:solidFill>
                  <a:miter lim="800000"/>
                  <a:headEnd/>
                  <a:tailEnd/>
                </a:ln>
              </p:spPr>
              <p:txBody>
                <a:bodyPr>
                  <a:prstTxWarp prst="textNoShape">
                    <a:avLst/>
                  </a:prstTxWarp>
                </a:bodyPr>
                <a:lstStyle/>
                <a:p>
                  <a:endParaRPr lang="en-US"/>
                </a:p>
              </p:txBody>
            </p:sp>
          </p:grpSp>
          <p:grpSp>
            <p:nvGrpSpPr>
              <p:cNvPr id="60494" name="Group 172"/>
              <p:cNvGrpSpPr>
                <a:grpSpLocks/>
              </p:cNvGrpSpPr>
              <p:nvPr/>
            </p:nvGrpSpPr>
            <p:grpSpPr bwMode="auto">
              <a:xfrm>
                <a:off x="4189" y="3012"/>
                <a:ext cx="217" cy="758"/>
                <a:chOff x="4189" y="3012"/>
                <a:chExt cx="217" cy="758"/>
              </a:xfrm>
            </p:grpSpPr>
            <p:sp>
              <p:nvSpPr>
                <p:cNvPr id="60536" name="Freeform 173"/>
                <p:cNvSpPr>
                  <a:spLocks/>
                </p:cNvSpPr>
                <p:nvPr/>
              </p:nvSpPr>
              <p:spPr bwMode="auto">
                <a:xfrm>
                  <a:off x="4189" y="3012"/>
                  <a:ext cx="217" cy="6"/>
                </a:xfrm>
                <a:custGeom>
                  <a:avLst/>
                  <a:gdLst>
                    <a:gd name="T0" fmla="*/ 0 w 639"/>
                    <a:gd name="T1" fmla="*/ 0 h 20"/>
                    <a:gd name="T2" fmla="*/ 0 w 639"/>
                    <a:gd name="T3" fmla="*/ 0 h 20"/>
                    <a:gd name="T4" fmla="*/ 0 w 639"/>
                    <a:gd name="T5" fmla="*/ 0 h 20"/>
                    <a:gd name="T6" fmla="*/ 0 w 639"/>
                    <a:gd name="T7" fmla="*/ 0 h 20"/>
                    <a:gd name="T8" fmla="*/ 0 w 639"/>
                    <a:gd name="T9" fmla="*/ 0 h 20"/>
                    <a:gd name="T10" fmla="*/ 0 60000 65536"/>
                    <a:gd name="T11" fmla="*/ 0 60000 65536"/>
                    <a:gd name="T12" fmla="*/ 0 60000 65536"/>
                    <a:gd name="T13" fmla="*/ 0 60000 65536"/>
                    <a:gd name="T14" fmla="*/ 0 60000 65536"/>
                    <a:gd name="T15" fmla="*/ 0 w 639"/>
                    <a:gd name="T16" fmla="*/ 0 h 20"/>
                    <a:gd name="T17" fmla="*/ 639 w 639"/>
                    <a:gd name="T18" fmla="*/ 20 h 20"/>
                  </a:gdLst>
                  <a:ahLst/>
                  <a:cxnLst>
                    <a:cxn ang="T10">
                      <a:pos x="T0" y="T1"/>
                    </a:cxn>
                    <a:cxn ang="T11">
                      <a:pos x="T2" y="T3"/>
                    </a:cxn>
                    <a:cxn ang="T12">
                      <a:pos x="T4" y="T5"/>
                    </a:cxn>
                    <a:cxn ang="T13">
                      <a:pos x="T6" y="T7"/>
                    </a:cxn>
                    <a:cxn ang="T14">
                      <a:pos x="T8" y="T9"/>
                    </a:cxn>
                  </a:cxnLst>
                  <a:rect l="T15" t="T16" r="T17" b="T18"/>
                  <a:pathLst>
                    <a:path w="639" h="20">
                      <a:moveTo>
                        <a:pt x="20" y="0"/>
                      </a:moveTo>
                      <a:lnTo>
                        <a:pt x="0" y="20"/>
                      </a:lnTo>
                      <a:lnTo>
                        <a:pt x="620" y="20"/>
                      </a:lnTo>
                      <a:lnTo>
                        <a:pt x="639" y="0"/>
                      </a:lnTo>
                      <a:lnTo>
                        <a:pt x="20" y="0"/>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37" name="Freeform 174"/>
                <p:cNvSpPr>
                  <a:spLocks/>
                </p:cNvSpPr>
                <p:nvPr/>
              </p:nvSpPr>
              <p:spPr bwMode="auto">
                <a:xfrm>
                  <a:off x="4400" y="3012"/>
                  <a:ext cx="6" cy="758"/>
                </a:xfrm>
                <a:custGeom>
                  <a:avLst/>
                  <a:gdLst>
                    <a:gd name="T0" fmla="*/ 0 w 19"/>
                    <a:gd name="T1" fmla="*/ 1 h 2355"/>
                    <a:gd name="T2" fmla="*/ 0 w 19"/>
                    <a:gd name="T3" fmla="*/ 0 h 2355"/>
                    <a:gd name="T4" fmla="*/ 0 w 19"/>
                    <a:gd name="T5" fmla="*/ 0 h 2355"/>
                    <a:gd name="T6" fmla="*/ 0 w 19"/>
                    <a:gd name="T7" fmla="*/ 1 h 2355"/>
                    <a:gd name="T8" fmla="*/ 0 w 19"/>
                    <a:gd name="T9" fmla="*/ 1 h 2355"/>
                    <a:gd name="T10" fmla="*/ 0 60000 65536"/>
                    <a:gd name="T11" fmla="*/ 0 60000 65536"/>
                    <a:gd name="T12" fmla="*/ 0 60000 65536"/>
                    <a:gd name="T13" fmla="*/ 0 60000 65536"/>
                    <a:gd name="T14" fmla="*/ 0 60000 65536"/>
                    <a:gd name="T15" fmla="*/ 0 w 19"/>
                    <a:gd name="T16" fmla="*/ 0 h 2355"/>
                    <a:gd name="T17" fmla="*/ 19 w 19"/>
                    <a:gd name="T18" fmla="*/ 2355 h 2355"/>
                  </a:gdLst>
                  <a:ahLst/>
                  <a:cxnLst>
                    <a:cxn ang="T10">
                      <a:pos x="T0" y="T1"/>
                    </a:cxn>
                    <a:cxn ang="T11">
                      <a:pos x="T2" y="T3"/>
                    </a:cxn>
                    <a:cxn ang="T12">
                      <a:pos x="T4" y="T5"/>
                    </a:cxn>
                    <a:cxn ang="T13">
                      <a:pos x="T6" y="T7"/>
                    </a:cxn>
                    <a:cxn ang="T14">
                      <a:pos x="T8" y="T9"/>
                    </a:cxn>
                  </a:cxnLst>
                  <a:rect l="T15" t="T16" r="T17" b="T18"/>
                  <a:pathLst>
                    <a:path w="19" h="2355">
                      <a:moveTo>
                        <a:pt x="19" y="2336"/>
                      </a:moveTo>
                      <a:lnTo>
                        <a:pt x="19" y="0"/>
                      </a:lnTo>
                      <a:lnTo>
                        <a:pt x="0" y="20"/>
                      </a:lnTo>
                      <a:lnTo>
                        <a:pt x="0" y="2355"/>
                      </a:lnTo>
                      <a:lnTo>
                        <a:pt x="19" y="2336"/>
                      </a:lnTo>
                      <a:close/>
                    </a:path>
                  </a:pathLst>
                </a:custGeom>
                <a:solidFill>
                  <a:schemeClr val="tx2"/>
                </a:solidFill>
                <a:ln w="12700">
                  <a:solidFill>
                    <a:srgbClr val="000000"/>
                  </a:solidFill>
                  <a:round/>
                  <a:headEnd/>
                  <a:tailEnd/>
                </a:ln>
              </p:spPr>
              <p:txBody>
                <a:bodyPr>
                  <a:prstTxWarp prst="textNoShape">
                    <a:avLst/>
                  </a:prstTxWarp>
                </a:bodyPr>
                <a:lstStyle/>
                <a:p>
                  <a:endParaRPr lang="en-US"/>
                </a:p>
              </p:txBody>
            </p:sp>
            <p:sp>
              <p:nvSpPr>
                <p:cNvPr id="60538" name="Rectangle 175"/>
                <p:cNvSpPr>
                  <a:spLocks noChangeArrowheads="1"/>
                </p:cNvSpPr>
                <p:nvPr/>
              </p:nvSpPr>
              <p:spPr bwMode="auto">
                <a:xfrm>
                  <a:off x="4189" y="3018"/>
                  <a:ext cx="211" cy="752"/>
                </a:xfrm>
                <a:prstGeom prst="rect">
                  <a:avLst/>
                </a:prstGeom>
                <a:solidFill>
                  <a:schemeClr val="tx2"/>
                </a:solidFill>
                <a:ln w="12700">
                  <a:solidFill>
                    <a:srgbClr val="000000"/>
                  </a:solidFill>
                  <a:miter lim="800000"/>
                  <a:headEnd/>
                  <a:tailEnd/>
                </a:ln>
              </p:spPr>
              <p:txBody>
                <a:bodyPr>
                  <a:prstTxWarp prst="textNoShape">
                    <a:avLst/>
                  </a:prstTxWarp>
                </a:bodyPr>
                <a:lstStyle/>
                <a:p>
                  <a:endParaRPr lang="en-US"/>
                </a:p>
              </p:txBody>
            </p:sp>
          </p:grpSp>
        </p:grpSp>
        <p:grpSp>
          <p:nvGrpSpPr>
            <p:cNvPr id="60495" name="Group 176"/>
            <p:cNvGrpSpPr>
              <a:grpSpLocks/>
            </p:cNvGrpSpPr>
            <p:nvPr/>
          </p:nvGrpSpPr>
          <p:grpSpPr bwMode="auto">
            <a:xfrm>
              <a:off x="855" y="3083"/>
              <a:ext cx="3663" cy="812"/>
              <a:chOff x="673" y="3025"/>
              <a:chExt cx="3663" cy="812"/>
            </a:xfrm>
          </p:grpSpPr>
          <p:grpSp>
            <p:nvGrpSpPr>
              <p:cNvPr id="60526" name="Group 177"/>
              <p:cNvGrpSpPr>
                <a:grpSpLocks/>
              </p:cNvGrpSpPr>
              <p:nvPr/>
            </p:nvGrpSpPr>
            <p:grpSpPr bwMode="auto">
              <a:xfrm>
                <a:off x="673" y="3025"/>
                <a:ext cx="216" cy="812"/>
                <a:chOff x="673" y="3025"/>
                <a:chExt cx="216" cy="812"/>
              </a:xfrm>
            </p:grpSpPr>
            <p:sp>
              <p:nvSpPr>
                <p:cNvPr id="60523" name="Freeform 178"/>
                <p:cNvSpPr>
                  <a:spLocks/>
                </p:cNvSpPr>
                <p:nvPr/>
              </p:nvSpPr>
              <p:spPr bwMode="auto">
                <a:xfrm>
                  <a:off x="673" y="3025"/>
                  <a:ext cx="216" cy="7"/>
                </a:xfrm>
                <a:custGeom>
                  <a:avLst/>
                  <a:gdLst>
                    <a:gd name="T0" fmla="*/ 0 w 638"/>
                    <a:gd name="T1" fmla="*/ 0 h 19"/>
                    <a:gd name="T2" fmla="*/ 0 w 638"/>
                    <a:gd name="T3" fmla="*/ 0 h 19"/>
                    <a:gd name="T4" fmla="*/ 0 w 638"/>
                    <a:gd name="T5" fmla="*/ 0 h 19"/>
                    <a:gd name="T6" fmla="*/ 0 w 638"/>
                    <a:gd name="T7" fmla="*/ 0 h 19"/>
                    <a:gd name="T8" fmla="*/ 0 w 638"/>
                    <a:gd name="T9" fmla="*/ 0 h 19"/>
                    <a:gd name="T10" fmla="*/ 0 60000 65536"/>
                    <a:gd name="T11" fmla="*/ 0 60000 65536"/>
                    <a:gd name="T12" fmla="*/ 0 60000 65536"/>
                    <a:gd name="T13" fmla="*/ 0 60000 65536"/>
                    <a:gd name="T14" fmla="*/ 0 60000 65536"/>
                    <a:gd name="T15" fmla="*/ 0 w 638"/>
                    <a:gd name="T16" fmla="*/ 0 h 19"/>
                    <a:gd name="T17" fmla="*/ 638 w 638"/>
                    <a:gd name="T18" fmla="*/ 19 h 19"/>
                  </a:gdLst>
                  <a:ahLst/>
                  <a:cxnLst>
                    <a:cxn ang="T10">
                      <a:pos x="T0" y="T1"/>
                    </a:cxn>
                    <a:cxn ang="T11">
                      <a:pos x="T2" y="T3"/>
                    </a:cxn>
                    <a:cxn ang="T12">
                      <a:pos x="T4" y="T5"/>
                    </a:cxn>
                    <a:cxn ang="T13">
                      <a:pos x="T6" y="T7"/>
                    </a:cxn>
                    <a:cxn ang="T14">
                      <a:pos x="T8" y="T9"/>
                    </a:cxn>
                  </a:cxnLst>
                  <a:rect l="T15" t="T16" r="T17" b="T18"/>
                  <a:pathLst>
                    <a:path w="638" h="19">
                      <a:moveTo>
                        <a:pt x="20" y="0"/>
                      </a:moveTo>
                      <a:lnTo>
                        <a:pt x="0" y="19"/>
                      </a:lnTo>
                      <a:lnTo>
                        <a:pt x="619" y="19"/>
                      </a:lnTo>
                      <a:lnTo>
                        <a:pt x="638" y="0"/>
                      </a:lnTo>
                      <a:lnTo>
                        <a:pt x="20" y="0"/>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524" name="Freeform 179"/>
                <p:cNvSpPr>
                  <a:spLocks/>
                </p:cNvSpPr>
                <p:nvPr/>
              </p:nvSpPr>
              <p:spPr bwMode="auto">
                <a:xfrm>
                  <a:off x="883" y="3025"/>
                  <a:ext cx="6" cy="812"/>
                </a:xfrm>
                <a:custGeom>
                  <a:avLst/>
                  <a:gdLst>
                    <a:gd name="T0" fmla="*/ 0 w 19"/>
                    <a:gd name="T1" fmla="*/ 1 h 2519"/>
                    <a:gd name="T2" fmla="*/ 0 w 19"/>
                    <a:gd name="T3" fmla="*/ 0 h 2519"/>
                    <a:gd name="T4" fmla="*/ 0 w 19"/>
                    <a:gd name="T5" fmla="*/ 0 h 2519"/>
                    <a:gd name="T6" fmla="*/ 0 w 19"/>
                    <a:gd name="T7" fmla="*/ 1 h 2519"/>
                    <a:gd name="T8" fmla="*/ 0 w 19"/>
                    <a:gd name="T9" fmla="*/ 1 h 2519"/>
                    <a:gd name="T10" fmla="*/ 0 60000 65536"/>
                    <a:gd name="T11" fmla="*/ 0 60000 65536"/>
                    <a:gd name="T12" fmla="*/ 0 60000 65536"/>
                    <a:gd name="T13" fmla="*/ 0 60000 65536"/>
                    <a:gd name="T14" fmla="*/ 0 60000 65536"/>
                    <a:gd name="T15" fmla="*/ 0 w 19"/>
                    <a:gd name="T16" fmla="*/ 0 h 2519"/>
                    <a:gd name="T17" fmla="*/ 19 w 19"/>
                    <a:gd name="T18" fmla="*/ 2519 h 2519"/>
                  </a:gdLst>
                  <a:ahLst/>
                  <a:cxnLst>
                    <a:cxn ang="T10">
                      <a:pos x="T0" y="T1"/>
                    </a:cxn>
                    <a:cxn ang="T11">
                      <a:pos x="T2" y="T3"/>
                    </a:cxn>
                    <a:cxn ang="T12">
                      <a:pos x="T4" y="T5"/>
                    </a:cxn>
                    <a:cxn ang="T13">
                      <a:pos x="T6" y="T7"/>
                    </a:cxn>
                    <a:cxn ang="T14">
                      <a:pos x="T8" y="T9"/>
                    </a:cxn>
                  </a:cxnLst>
                  <a:rect l="T15" t="T16" r="T17" b="T18"/>
                  <a:pathLst>
                    <a:path w="19" h="2519">
                      <a:moveTo>
                        <a:pt x="19" y="2500"/>
                      </a:moveTo>
                      <a:lnTo>
                        <a:pt x="19" y="0"/>
                      </a:lnTo>
                      <a:lnTo>
                        <a:pt x="0" y="19"/>
                      </a:lnTo>
                      <a:lnTo>
                        <a:pt x="0" y="2519"/>
                      </a:lnTo>
                      <a:lnTo>
                        <a:pt x="19" y="2500"/>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525" name="Rectangle 180"/>
                <p:cNvSpPr>
                  <a:spLocks noChangeArrowheads="1"/>
                </p:cNvSpPr>
                <p:nvPr/>
              </p:nvSpPr>
              <p:spPr bwMode="auto">
                <a:xfrm>
                  <a:off x="673" y="3032"/>
                  <a:ext cx="210" cy="805"/>
                </a:xfrm>
                <a:prstGeom prst="rect">
                  <a:avLst/>
                </a:prstGeom>
                <a:solidFill>
                  <a:srgbClr val="CC3300"/>
                </a:solidFill>
                <a:ln w="12700">
                  <a:solidFill>
                    <a:srgbClr val="000000"/>
                  </a:solidFill>
                  <a:miter lim="800000"/>
                  <a:headEnd/>
                  <a:tailEnd/>
                </a:ln>
              </p:spPr>
              <p:txBody>
                <a:bodyPr>
                  <a:prstTxWarp prst="textNoShape">
                    <a:avLst/>
                  </a:prstTxWarp>
                </a:bodyPr>
                <a:lstStyle/>
                <a:p>
                  <a:endParaRPr lang="en-US"/>
                </a:p>
              </p:txBody>
            </p:sp>
          </p:grpSp>
          <p:grpSp>
            <p:nvGrpSpPr>
              <p:cNvPr id="60527" name="Group 181"/>
              <p:cNvGrpSpPr>
                <a:grpSpLocks/>
              </p:cNvGrpSpPr>
              <p:nvPr/>
            </p:nvGrpSpPr>
            <p:grpSpPr bwMode="auto">
              <a:xfrm>
                <a:off x="1056" y="3294"/>
                <a:ext cx="217" cy="543"/>
                <a:chOff x="1056" y="3294"/>
                <a:chExt cx="217" cy="543"/>
              </a:xfrm>
            </p:grpSpPr>
            <p:sp>
              <p:nvSpPr>
                <p:cNvPr id="60520" name="Freeform 182"/>
                <p:cNvSpPr>
                  <a:spLocks/>
                </p:cNvSpPr>
                <p:nvPr/>
              </p:nvSpPr>
              <p:spPr bwMode="auto">
                <a:xfrm>
                  <a:off x="1056" y="3294"/>
                  <a:ext cx="217" cy="7"/>
                </a:xfrm>
                <a:custGeom>
                  <a:avLst/>
                  <a:gdLst>
                    <a:gd name="T0" fmla="*/ 0 w 639"/>
                    <a:gd name="T1" fmla="*/ 0 h 20"/>
                    <a:gd name="T2" fmla="*/ 0 w 639"/>
                    <a:gd name="T3" fmla="*/ 0 h 20"/>
                    <a:gd name="T4" fmla="*/ 0 w 639"/>
                    <a:gd name="T5" fmla="*/ 0 h 20"/>
                    <a:gd name="T6" fmla="*/ 0 w 639"/>
                    <a:gd name="T7" fmla="*/ 0 h 20"/>
                    <a:gd name="T8" fmla="*/ 0 w 639"/>
                    <a:gd name="T9" fmla="*/ 0 h 20"/>
                    <a:gd name="T10" fmla="*/ 0 60000 65536"/>
                    <a:gd name="T11" fmla="*/ 0 60000 65536"/>
                    <a:gd name="T12" fmla="*/ 0 60000 65536"/>
                    <a:gd name="T13" fmla="*/ 0 60000 65536"/>
                    <a:gd name="T14" fmla="*/ 0 60000 65536"/>
                    <a:gd name="T15" fmla="*/ 0 w 639"/>
                    <a:gd name="T16" fmla="*/ 0 h 20"/>
                    <a:gd name="T17" fmla="*/ 639 w 639"/>
                    <a:gd name="T18" fmla="*/ 20 h 20"/>
                  </a:gdLst>
                  <a:ahLst/>
                  <a:cxnLst>
                    <a:cxn ang="T10">
                      <a:pos x="T0" y="T1"/>
                    </a:cxn>
                    <a:cxn ang="T11">
                      <a:pos x="T2" y="T3"/>
                    </a:cxn>
                    <a:cxn ang="T12">
                      <a:pos x="T4" y="T5"/>
                    </a:cxn>
                    <a:cxn ang="T13">
                      <a:pos x="T6" y="T7"/>
                    </a:cxn>
                    <a:cxn ang="T14">
                      <a:pos x="T8" y="T9"/>
                    </a:cxn>
                  </a:cxnLst>
                  <a:rect l="T15" t="T16" r="T17" b="T18"/>
                  <a:pathLst>
                    <a:path w="639" h="20">
                      <a:moveTo>
                        <a:pt x="20" y="0"/>
                      </a:moveTo>
                      <a:lnTo>
                        <a:pt x="0" y="20"/>
                      </a:lnTo>
                      <a:lnTo>
                        <a:pt x="620" y="20"/>
                      </a:lnTo>
                      <a:lnTo>
                        <a:pt x="639" y="0"/>
                      </a:lnTo>
                      <a:lnTo>
                        <a:pt x="20" y="0"/>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521" name="Freeform 183"/>
                <p:cNvSpPr>
                  <a:spLocks/>
                </p:cNvSpPr>
                <p:nvPr/>
              </p:nvSpPr>
              <p:spPr bwMode="auto">
                <a:xfrm>
                  <a:off x="1266" y="3294"/>
                  <a:ext cx="7" cy="543"/>
                </a:xfrm>
                <a:custGeom>
                  <a:avLst/>
                  <a:gdLst>
                    <a:gd name="T0" fmla="*/ 0 w 19"/>
                    <a:gd name="T1" fmla="*/ 1 h 1686"/>
                    <a:gd name="T2" fmla="*/ 0 w 19"/>
                    <a:gd name="T3" fmla="*/ 0 h 1686"/>
                    <a:gd name="T4" fmla="*/ 0 w 19"/>
                    <a:gd name="T5" fmla="*/ 0 h 1686"/>
                    <a:gd name="T6" fmla="*/ 0 w 19"/>
                    <a:gd name="T7" fmla="*/ 1 h 1686"/>
                    <a:gd name="T8" fmla="*/ 0 w 19"/>
                    <a:gd name="T9" fmla="*/ 1 h 1686"/>
                    <a:gd name="T10" fmla="*/ 0 60000 65536"/>
                    <a:gd name="T11" fmla="*/ 0 60000 65536"/>
                    <a:gd name="T12" fmla="*/ 0 60000 65536"/>
                    <a:gd name="T13" fmla="*/ 0 60000 65536"/>
                    <a:gd name="T14" fmla="*/ 0 60000 65536"/>
                    <a:gd name="T15" fmla="*/ 0 w 19"/>
                    <a:gd name="T16" fmla="*/ 0 h 1686"/>
                    <a:gd name="T17" fmla="*/ 19 w 19"/>
                    <a:gd name="T18" fmla="*/ 1686 h 1686"/>
                  </a:gdLst>
                  <a:ahLst/>
                  <a:cxnLst>
                    <a:cxn ang="T10">
                      <a:pos x="T0" y="T1"/>
                    </a:cxn>
                    <a:cxn ang="T11">
                      <a:pos x="T2" y="T3"/>
                    </a:cxn>
                    <a:cxn ang="T12">
                      <a:pos x="T4" y="T5"/>
                    </a:cxn>
                    <a:cxn ang="T13">
                      <a:pos x="T6" y="T7"/>
                    </a:cxn>
                    <a:cxn ang="T14">
                      <a:pos x="T8" y="T9"/>
                    </a:cxn>
                  </a:cxnLst>
                  <a:rect l="T15" t="T16" r="T17" b="T18"/>
                  <a:pathLst>
                    <a:path w="19" h="1686">
                      <a:moveTo>
                        <a:pt x="19" y="1667"/>
                      </a:moveTo>
                      <a:lnTo>
                        <a:pt x="19" y="0"/>
                      </a:lnTo>
                      <a:lnTo>
                        <a:pt x="0" y="20"/>
                      </a:lnTo>
                      <a:lnTo>
                        <a:pt x="0" y="1686"/>
                      </a:lnTo>
                      <a:lnTo>
                        <a:pt x="19" y="1667"/>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522" name="Rectangle 184"/>
                <p:cNvSpPr>
                  <a:spLocks noChangeArrowheads="1"/>
                </p:cNvSpPr>
                <p:nvPr/>
              </p:nvSpPr>
              <p:spPr bwMode="auto">
                <a:xfrm>
                  <a:off x="1056" y="3301"/>
                  <a:ext cx="210" cy="536"/>
                </a:xfrm>
                <a:prstGeom prst="rect">
                  <a:avLst/>
                </a:prstGeom>
                <a:solidFill>
                  <a:srgbClr val="CC3300"/>
                </a:solidFill>
                <a:ln w="12700">
                  <a:solidFill>
                    <a:srgbClr val="000000"/>
                  </a:solidFill>
                  <a:miter lim="800000"/>
                  <a:headEnd/>
                  <a:tailEnd/>
                </a:ln>
              </p:spPr>
              <p:txBody>
                <a:bodyPr>
                  <a:prstTxWarp prst="textNoShape">
                    <a:avLst/>
                  </a:prstTxWarp>
                </a:bodyPr>
                <a:lstStyle/>
                <a:p>
                  <a:endParaRPr lang="en-US"/>
                </a:p>
              </p:txBody>
            </p:sp>
          </p:grpSp>
          <p:grpSp>
            <p:nvGrpSpPr>
              <p:cNvPr id="60528" name="Group 185"/>
              <p:cNvGrpSpPr>
                <a:grpSpLocks/>
              </p:cNvGrpSpPr>
              <p:nvPr/>
            </p:nvGrpSpPr>
            <p:grpSpPr bwMode="auto">
              <a:xfrm>
                <a:off x="1438" y="3508"/>
                <a:ext cx="218" cy="329"/>
                <a:chOff x="1438" y="3508"/>
                <a:chExt cx="218" cy="329"/>
              </a:xfrm>
            </p:grpSpPr>
            <p:sp>
              <p:nvSpPr>
                <p:cNvPr id="60517" name="Freeform 186"/>
                <p:cNvSpPr>
                  <a:spLocks/>
                </p:cNvSpPr>
                <p:nvPr/>
              </p:nvSpPr>
              <p:spPr bwMode="auto">
                <a:xfrm>
                  <a:off x="1438" y="3508"/>
                  <a:ext cx="218" cy="7"/>
                </a:xfrm>
                <a:custGeom>
                  <a:avLst/>
                  <a:gdLst>
                    <a:gd name="T0" fmla="*/ 0 w 639"/>
                    <a:gd name="T1" fmla="*/ 0 h 19"/>
                    <a:gd name="T2" fmla="*/ 0 w 639"/>
                    <a:gd name="T3" fmla="*/ 0 h 19"/>
                    <a:gd name="T4" fmla="*/ 0 w 639"/>
                    <a:gd name="T5" fmla="*/ 0 h 19"/>
                    <a:gd name="T6" fmla="*/ 0 w 639"/>
                    <a:gd name="T7" fmla="*/ 0 h 19"/>
                    <a:gd name="T8" fmla="*/ 0 w 639"/>
                    <a:gd name="T9" fmla="*/ 0 h 19"/>
                    <a:gd name="T10" fmla="*/ 0 60000 65536"/>
                    <a:gd name="T11" fmla="*/ 0 60000 65536"/>
                    <a:gd name="T12" fmla="*/ 0 60000 65536"/>
                    <a:gd name="T13" fmla="*/ 0 60000 65536"/>
                    <a:gd name="T14" fmla="*/ 0 60000 65536"/>
                    <a:gd name="T15" fmla="*/ 0 w 639"/>
                    <a:gd name="T16" fmla="*/ 0 h 19"/>
                    <a:gd name="T17" fmla="*/ 639 w 639"/>
                    <a:gd name="T18" fmla="*/ 19 h 19"/>
                  </a:gdLst>
                  <a:ahLst/>
                  <a:cxnLst>
                    <a:cxn ang="T10">
                      <a:pos x="T0" y="T1"/>
                    </a:cxn>
                    <a:cxn ang="T11">
                      <a:pos x="T2" y="T3"/>
                    </a:cxn>
                    <a:cxn ang="T12">
                      <a:pos x="T4" y="T5"/>
                    </a:cxn>
                    <a:cxn ang="T13">
                      <a:pos x="T6" y="T7"/>
                    </a:cxn>
                    <a:cxn ang="T14">
                      <a:pos x="T8" y="T9"/>
                    </a:cxn>
                  </a:cxnLst>
                  <a:rect l="T15" t="T16" r="T17" b="T18"/>
                  <a:pathLst>
                    <a:path w="639" h="19">
                      <a:moveTo>
                        <a:pt x="19" y="0"/>
                      </a:moveTo>
                      <a:lnTo>
                        <a:pt x="0" y="19"/>
                      </a:lnTo>
                      <a:lnTo>
                        <a:pt x="619" y="19"/>
                      </a:lnTo>
                      <a:lnTo>
                        <a:pt x="639" y="0"/>
                      </a:lnTo>
                      <a:lnTo>
                        <a:pt x="19" y="0"/>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518" name="Freeform 187"/>
                <p:cNvSpPr>
                  <a:spLocks/>
                </p:cNvSpPr>
                <p:nvPr/>
              </p:nvSpPr>
              <p:spPr bwMode="auto">
                <a:xfrm>
                  <a:off x="1650" y="3508"/>
                  <a:ext cx="6" cy="329"/>
                </a:xfrm>
                <a:custGeom>
                  <a:avLst/>
                  <a:gdLst>
                    <a:gd name="T0" fmla="*/ 0 w 20"/>
                    <a:gd name="T1" fmla="*/ 0 h 1019"/>
                    <a:gd name="T2" fmla="*/ 0 w 20"/>
                    <a:gd name="T3" fmla="*/ 0 h 1019"/>
                    <a:gd name="T4" fmla="*/ 0 w 20"/>
                    <a:gd name="T5" fmla="*/ 0 h 1019"/>
                    <a:gd name="T6" fmla="*/ 0 w 20"/>
                    <a:gd name="T7" fmla="*/ 0 h 1019"/>
                    <a:gd name="T8" fmla="*/ 0 w 20"/>
                    <a:gd name="T9" fmla="*/ 0 h 1019"/>
                    <a:gd name="T10" fmla="*/ 0 60000 65536"/>
                    <a:gd name="T11" fmla="*/ 0 60000 65536"/>
                    <a:gd name="T12" fmla="*/ 0 60000 65536"/>
                    <a:gd name="T13" fmla="*/ 0 60000 65536"/>
                    <a:gd name="T14" fmla="*/ 0 60000 65536"/>
                    <a:gd name="T15" fmla="*/ 0 w 20"/>
                    <a:gd name="T16" fmla="*/ 0 h 1019"/>
                    <a:gd name="T17" fmla="*/ 20 w 20"/>
                    <a:gd name="T18" fmla="*/ 1019 h 1019"/>
                  </a:gdLst>
                  <a:ahLst/>
                  <a:cxnLst>
                    <a:cxn ang="T10">
                      <a:pos x="T0" y="T1"/>
                    </a:cxn>
                    <a:cxn ang="T11">
                      <a:pos x="T2" y="T3"/>
                    </a:cxn>
                    <a:cxn ang="T12">
                      <a:pos x="T4" y="T5"/>
                    </a:cxn>
                    <a:cxn ang="T13">
                      <a:pos x="T6" y="T7"/>
                    </a:cxn>
                    <a:cxn ang="T14">
                      <a:pos x="T8" y="T9"/>
                    </a:cxn>
                  </a:cxnLst>
                  <a:rect l="T15" t="T16" r="T17" b="T18"/>
                  <a:pathLst>
                    <a:path w="20" h="1019">
                      <a:moveTo>
                        <a:pt x="20" y="1000"/>
                      </a:moveTo>
                      <a:lnTo>
                        <a:pt x="20" y="0"/>
                      </a:lnTo>
                      <a:lnTo>
                        <a:pt x="0" y="19"/>
                      </a:lnTo>
                      <a:lnTo>
                        <a:pt x="0" y="1019"/>
                      </a:lnTo>
                      <a:lnTo>
                        <a:pt x="20" y="1000"/>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519" name="Rectangle 188"/>
                <p:cNvSpPr>
                  <a:spLocks noChangeArrowheads="1"/>
                </p:cNvSpPr>
                <p:nvPr/>
              </p:nvSpPr>
              <p:spPr bwMode="auto">
                <a:xfrm>
                  <a:off x="1438" y="3515"/>
                  <a:ext cx="212" cy="322"/>
                </a:xfrm>
                <a:prstGeom prst="rect">
                  <a:avLst/>
                </a:prstGeom>
                <a:solidFill>
                  <a:srgbClr val="CC3300"/>
                </a:solidFill>
                <a:ln w="12700">
                  <a:solidFill>
                    <a:srgbClr val="000000"/>
                  </a:solidFill>
                  <a:miter lim="800000"/>
                  <a:headEnd/>
                  <a:tailEnd/>
                </a:ln>
              </p:spPr>
              <p:txBody>
                <a:bodyPr>
                  <a:prstTxWarp prst="textNoShape">
                    <a:avLst/>
                  </a:prstTxWarp>
                </a:bodyPr>
                <a:lstStyle/>
                <a:p>
                  <a:endParaRPr lang="en-US"/>
                </a:p>
              </p:txBody>
            </p:sp>
          </p:grpSp>
          <p:grpSp>
            <p:nvGrpSpPr>
              <p:cNvPr id="60529" name="Group 189"/>
              <p:cNvGrpSpPr>
                <a:grpSpLocks/>
              </p:cNvGrpSpPr>
              <p:nvPr/>
            </p:nvGrpSpPr>
            <p:grpSpPr bwMode="auto">
              <a:xfrm>
                <a:off x="1822" y="3563"/>
                <a:ext cx="217" cy="274"/>
                <a:chOff x="1822" y="3563"/>
                <a:chExt cx="217" cy="274"/>
              </a:xfrm>
            </p:grpSpPr>
            <p:sp>
              <p:nvSpPr>
                <p:cNvPr id="60514" name="Freeform 190"/>
                <p:cNvSpPr>
                  <a:spLocks/>
                </p:cNvSpPr>
                <p:nvPr/>
              </p:nvSpPr>
              <p:spPr bwMode="auto">
                <a:xfrm>
                  <a:off x="1822" y="3563"/>
                  <a:ext cx="217" cy="5"/>
                </a:xfrm>
                <a:custGeom>
                  <a:avLst/>
                  <a:gdLst>
                    <a:gd name="T0" fmla="*/ 0 w 639"/>
                    <a:gd name="T1" fmla="*/ 0 h 20"/>
                    <a:gd name="T2" fmla="*/ 0 w 639"/>
                    <a:gd name="T3" fmla="*/ 0 h 20"/>
                    <a:gd name="T4" fmla="*/ 0 w 639"/>
                    <a:gd name="T5" fmla="*/ 0 h 20"/>
                    <a:gd name="T6" fmla="*/ 0 w 639"/>
                    <a:gd name="T7" fmla="*/ 0 h 20"/>
                    <a:gd name="T8" fmla="*/ 0 w 639"/>
                    <a:gd name="T9" fmla="*/ 0 h 20"/>
                    <a:gd name="T10" fmla="*/ 0 60000 65536"/>
                    <a:gd name="T11" fmla="*/ 0 60000 65536"/>
                    <a:gd name="T12" fmla="*/ 0 60000 65536"/>
                    <a:gd name="T13" fmla="*/ 0 60000 65536"/>
                    <a:gd name="T14" fmla="*/ 0 60000 65536"/>
                    <a:gd name="T15" fmla="*/ 0 w 639"/>
                    <a:gd name="T16" fmla="*/ 0 h 20"/>
                    <a:gd name="T17" fmla="*/ 639 w 639"/>
                    <a:gd name="T18" fmla="*/ 20 h 20"/>
                  </a:gdLst>
                  <a:ahLst/>
                  <a:cxnLst>
                    <a:cxn ang="T10">
                      <a:pos x="T0" y="T1"/>
                    </a:cxn>
                    <a:cxn ang="T11">
                      <a:pos x="T2" y="T3"/>
                    </a:cxn>
                    <a:cxn ang="T12">
                      <a:pos x="T4" y="T5"/>
                    </a:cxn>
                    <a:cxn ang="T13">
                      <a:pos x="T6" y="T7"/>
                    </a:cxn>
                    <a:cxn ang="T14">
                      <a:pos x="T8" y="T9"/>
                    </a:cxn>
                  </a:cxnLst>
                  <a:rect l="T15" t="T16" r="T17" b="T18"/>
                  <a:pathLst>
                    <a:path w="639" h="20">
                      <a:moveTo>
                        <a:pt x="19" y="0"/>
                      </a:moveTo>
                      <a:lnTo>
                        <a:pt x="0" y="20"/>
                      </a:lnTo>
                      <a:lnTo>
                        <a:pt x="619" y="20"/>
                      </a:lnTo>
                      <a:lnTo>
                        <a:pt x="639" y="0"/>
                      </a:lnTo>
                      <a:lnTo>
                        <a:pt x="19" y="0"/>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515" name="Freeform 191"/>
                <p:cNvSpPr>
                  <a:spLocks/>
                </p:cNvSpPr>
                <p:nvPr/>
              </p:nvSpPr>
              <p:spPr bwMode="auto">
                <a:xfrm>
                  <a:off x="2032" y="3563"/>
                  <a:ext cx="7" cy="274"/>
                </a:xfrm>
                <a:custGeom>
                  <a:avLst/>
                  <a:gdLst>
                    <a:gd name="T0" fmla="*/ 0 w 20"/>
                    <a:gd name="T1" fmla="*/ 0 h 853"/>
                    <a:gd name="T2" fmla="*/ 0 w 20"/>
                    <a:gd name="T3" fmla="*/ 0 h 853"/>
                    <a:gd name="T4" fmla="*/ 0 w 20"/>
                    <a:gd name="T5" fmla="*/ 0 h 853"/>
                    <a:gd name="T6" fmla="*/ 0 w 20"/>
                    <a:gd name="T7" fmla="*/ 0 h 853"/>
                    <a:gd name="T8" fmla="*/ 0 w 20"/>
                    <a:gd name="T9" fmla="*/ 0 h 853"/>
                    <a:gd name="T10" fmla="*/ 0 60000 65536"/>
                    <a:gd name="T11" fmla="*/ 0 60000 65536"/>
                    <a:gd name="T12" fmla="*/ 0 60000 65536"/>
                    <a:gd name="T13" fmla="*/ 0 60000 65536"/>
                    <a:gd name="T14" fmla="*/ 0 60000 65536"/>
                    <a:gd name="T15" fmla="*/ 0 w 20"/>
                    <a:gd name="T16" fmla="*/ 0 h 853"/>
                    <a:gd name="T17" fmla="*/ 20 w 20"/>
                    <a:gd name="T18" fmla="*/ 853 h 853"/>
                  </a:gdLst>
                  <a:ahLst/>
                  <a:cxnLst>
                    <a:cxn ang="T10">
                      <a:pos x="T0" y="T1"/>
                    </a:cxn>
                    <a:cxn ang="T11">
                      <a:pos x="T2" y="T3"/>
                    </a:cxn>
                    <a:cxn ang="T12">
                      <a:pos x="T4" y="T5"/>
                    </a:cxn>
                    <a:cxn ang="T13">
                      <a:pos x="T6" y="T7"/>
                    </a:cxn>
                    <a:cxn ang="T14">
                      <a:pos x="T8" y="T9"/>
                    </a:cxn>
                  </a:cxnLst>
                  <a:rect l="T15" t="T16" r="T17" b="T18"/>
                  <a:pathLst>
                    <a:path w="20" h="853">
                      <a:moveTo>
                        <a:pt x="20" y="834"/>
                      </a:moveTo>
                      <a:lnTo>
                        <a:pt x="20" y="0"/>
                      </a:lnTo>
                      <a:lnTo>
                        <a:pt x="0" y="20"/>
                      </a:lnTo>
                      <a:lnTo>
                        <a:pt x="0" y="853"/>
                      </a:lnTo>
                      <a:lnTo>
                        <a:pt x="20" y="834"/>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516" name="Rectangle 192"/>
                <p:cNvSpPr>
                  <a:spLocks noChangeArrowheads="1"/>
                </p:cNvSpPr>
                <p:nvPr/>
              </p:nvSpPr>
              <p:spPr bwMode="auto">
                <a:xfrm>
                  <a:off x="1822" y="3568"/>
                  <a:ext cx="210" cy="269"/>
                </a:xfrm>
                <a:prstGeom prst="rect">
                  <a:avLst/>
                </a:prstGeom>
                <a:solidFill>
                  <a:srgbClr val="CC3300"/>
                </a:solidFill>
                <a:ln w="12700">
                  <a:solidFill>
                    <a:srgbClr val="000000"/>
                  </a:solidFill>
                  <a:miter lim="800000"/>
                  <a:headEnd/>
                  <a:tailEnd/>
                </a:ln>
              </p:spPr>
              <p:txBody>
                <a:bodyPr>
                  <a:prstTxWarp prst="textNoShape">
                    <a:avLst/>
                  </a:prstTxWarp>
                </a:bodyPr>
                <a:lstStyle/>
                <a:p>
                  <a:endParaRPr lang="en-US"/>
                </a:p>
              </p:txBody>
            </p:sp>
          </p:grpSp>
          <p:grpSp>
            <p:nvGrpSpPr>
              <p:cNvPr id="60530" name="Group 193"/>
              <p:cNvGrpSpPr>
                <a:grpSpLocks/>
              </p:cNvGrpSpPr>
              <p:nvPr/>
            </p:nvGrpSpPr>
            <p:grpSpPr bwMode="auto">
              <a:xfrm>
                <a:off x="2205" y="3563"/>
                <a:ext cx="217" cy="274"/>
                <a:chOff x="2205" y="3563"/>
                <a:chExt cx="217" cy="274"/>
              </a:xfrm>
            </p:grpSpPr>
            <p:sp>
              <p:nvSpPr>
                <p:cNvPr id="60511" name="Freeform 194"/>
                <p:cNvSpPr>
                  <a:spLocks/>
                </p:cNvSpPr>
                <p:nvPr/>
              </p:nvSpPr>
              <p:spPr bwMode="auto">
                <a:xfrm>
                  <a:off x="2205" y="3563"/>
                  <a:ext cx="217" cy="5"/>
                </a:xfrm>
                <a:custGeom>
                  <a:avLst/>
                  <a:gdLst>
                    <a:gd name="T0" fmla="*/ 0 w 639"/>
                    <a:gd name="T1" fmla="*/ 0 h 20"/>
                    <a:gd name="T2" fmla="*/ 0 w 639"/>
                    <a:gd name="T3" fmla="*/ 0 h 20"/>
                    <a:gd name="T4" fmla="*/ 0 w 639"/>
                    <a:gd name="T5" fmla="*/ 0 h 20"/>
                    <a:gd name="T6" fmla="*/ 0 w 639"/>
                    <a:gd name="T7" fmla="*/ 0 h 20"/>
                    <a:gd name="T8" fmla="*/ 0 w 639"/>
                    <a:gd name="T9" fmla="*/ 0 h 20"/>
                    <a:gd name="T10" fmla="*/ 0 60000 65536"/>
                    <a:gd name="T11" fmla="*/ 0 60000 65536"/>
                    <a:gd name="T12" fmla="*/ 0 60000 65536"/>
                    <a:gd name="T13" fmla="*/ 0 60000 65536"/>
                    <a:gd name="T14" fmla="*/ 0 60000 65536"/>
                    <a:gd name="T15" fmla="*/ 0 w 639"/>
                    <a:gd name="T16" fmla="*/ 0 h 20"/>
                    <a:gd name="T17" fmla="*/ 639 w 639"/>
                    <a:gd name="T18" fmla="*/ 20 h 20"/>
                  </a:gdLst>
                  <a:ahLst/>
                  <a:cxnLst>
                    <a:cxn ang="T10">
                      <a:pos x="T0" y="T1"/>
                    </a:cxn>
                    <a:cxn ang="T11">
                      <a:pos x="T2" y="T3"/>
                    </a:cxn>
                    <a:cxn ang="T12">
                      <a:pos x="T4" y="T5"/>
                    </a:cxn>
                    <a:cxn ang="T13">
                      <a:pos x="T6" y="T7"/>
                    </a:cxn>
                    <a:cxn ang="T14">
                      <a:pos x="T8" y="T9"/>
                    </a:cxn>
                  </a:cxnLst>
                  <a:rect l="T15" t="T16" r="T17" b="T18"/>
                  <a:pathLst>
                    <a:path w="639" h="20">
                      <a:moveTo>
                        <a:pt x="20" y="0"/>
                      </a:moveTo>
                      <a:lnTo>
                        <a:pt x="0" y="20"/>
                      </a:lnTo>
                      <a:lnTo>
                        <a:pt x="620" y="20"/>
                      </a:lnTo>
                      <a:lnTo>
                        <a:pt x="639" y="0"/>
                      </a:lnTo>
                      <a:lnTo>
                        <a:pt x="20" y="0"/>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512" name="Freeform 195"/>
                <p:cNvSpPr>
                  <a:spLocks/>
                </p:cNvSpPr>
                <p:nvPr/>
              </p:nvSpPr>
              <p:spPr bwMode="auto">
                <a:xfrm>
                  <a:off x="2415" y="3563"/>
                  <a:ext cx="7" cy="274"/>
                </a:xfrm>
                <a:custGeom>
                  <a:avLst/>
                  <a:gdLst>
                    <a:gd name="T0" fmla="*/ 0 w 19"/>
                    <a:gd name="T1" fmla="*/ 0 h 853"/>
                    <a:gd name="T2" fmla="*/ 0 w 19"/>
                    <a:gd name="T3" fmla="*/ 0 h 853"/>
                    <a:gd name="T4" fmla="*/ 0 w 19"/>
                    <a:gd name="T5" fmla="*/ 0 h 853"/>
                    <a:gd name="T6" fmla="*/ 0 w 19"/>
                    <a:gd name="T7" fmla="*/ 0 h 853"/>
                    <a:gd name="T8" fmla="*/ 0 w 19"/>
                    <a:gd name="T9" fmla="*/ 0 h 853"/>
                    <a:gd name="T10" fmla="*/ 0 60000 65536"/>
                    <a:gd name="T11" fmla="*/ 0 60000 65536"/>
                    <a:gd name="T12" fmla="*/ 0 60000 65536"/>
                    <a:gd name="T13" fmla="*/ 0 60000 65536"/>
                    <a:gd name="T14" fmla="*/ 0 60000 65536"/>
                    <a:gd name="T15" fmla="*/ 0 w 19"/>
                    <a:gd name="T16" fmla="*/ 0 h 853"/>
                    <a:gd name="T17" fmla="*/ 19 w 19"/>
                    <a:gd name="T18" fmla="*/ 853 h 853"/>
                  </a:gdLst>
                  <a:ahLst/>
                  <a:cxnLst>
                    <a:cxn ang="T10">
                      <a:pos x="T0" y="T1"/>
                    </a:cxn>
                    <a:cxn ang="T11">
                      <a:pos x="T2" y="T3"/>
                    </a:cxn>
                    <a:cxn ang="T12">
                      <a:pos x="T4" y="T5"/>
                    </a:cxn>
                    <a:cxn ang="T13">
                      <a:pos x="T6" y="T7"/>
                    </a:cxn>
                    <a:cxn ang="T14">
                      <a:pos x="T8" y="T9"/>
                    </a:cxn>
                  </a:cxnLst>
                  <a:rect l="T15" t="T16" r="T17" b="T18"/>
                  <a:pathLst>
                    <a:path w="19" h="853">
                      <a:moveTo>
                        <a:pt x="19" y="834"/>
                      </a:moveTo>
                      <a:lnTo>
                        <a:pt x="19" y="0"/>
                      </a:lnTo>
                      <a:lnTo>
                        <a:pt x="0" y="20"/>
                      </a:lnTo>
                      <a:lnTo>
                        <a:pt x="0" y="853"/>
                      </a:lnTo>
                      <a:lnTo>
                        <a:pt x="19" y="834"/>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513" name="Rectangle 196"/>
                <p:cNvSpPr>
                  <a:spLocks noChangeArrowheads="1"/>
                </p:cNvSpPr>
                <p:nvPr/>
              </p:nvSpPr>
              <p:spPr bwMode="auto">
                <a:xfrm>
                  <a:off x="2205" y="3568"/>
                  <a:ext cx="210" cy="269"/>
                </a:xfrm>
                <a:prstGeom prst="rect">
                  <a:avLst/>
                </a:prstGeom>
                <a:solidFill>
                  <a:srgbClr val="CC3300"/>
                </a:solidFill>
                <a:ln w="12700">
                  <a:solidFill>
                    <a:srgbClr val="000000"/>
                  </a:solidFill>
                  <a:miter lim="800000"/>
                  <a:headEnd/>
                  <a:tailEnd/>
                </a:ln>
              </p:spPr>
              <p:txBody>
                <a:bodyPr>
                  <a:prstTxWarp prst="textNoShape">
                    <a:avLst/>
                  </a:prstTxWarp>
                </a:bodyPr>
                <a:lstStyle/>
                <a:p>
                  <a:endParaRPr lang="en-US"/>
                </a:p>
              </p:txBody>
            </p:sp>
          </p:grpSp>
          <p:grpSp>
            <p:nvGrpSpPr>
              <p:cNvPr id="60531" name="Group 197"/>
              <p:cNvGrpSpPr>
                <a:grpSpLocks/>
              </p:cNvGrpSpPr>
              <p:nvPr/>
            </p:nvGrpSpPr>
            <p:grpSpPr bwMode="auto">
              <a:xfrm>
                <a:off x="2587" y="3590"/>
                <a:ext cx="217" cy="247"/>
                <a:chOff x="2587" y="3590"/>
                <a:chExt cx="217" cy="247"/>
              </a:xfrm>
            </p:grpSpPr>
            <p:sp>
              <p:nvSpPr>
                <p:cNvPr id="60508" name="Freeform 198"/>
                <p:cNvSpPr>
                  <a:spLocks/>
                </p:cNvSpPr>
                <p:nvPr/>
              </p:nvSpPr>
              <p:spPr bwMode="auto">
                <a:xfrm>
                  <a:off x="2587" y="3590"/>
                  <a:ext cx="217" cy="5"/>
                </a:xfrm>
                <a:custGeom>
                  <a:avLst/>
                  <a:gdLst>
                    <a:gd name="T0" fmla="*/ 0 w 639"/>
                    <a:gd name="T1" fmla="*/ 0 h 20"/>
                    <a:gd name="T2" fmla="*/ 0 w 639"/>
                    <a:gd name="T3" fmla="*/ 0 h 20"/>
                    <a:gd name="T4" fmla="*/ 0 w 639"/>
                    <a:gd name="T5" fmla="*/ 0 h 20"/>
                    <a:gd name="T6" fmla="*/ 0 w 639"/>
                    <a:gd name="T7" fmla="*/ 0 h 20"/>
                    <a:gd name="T8" fmla="*/ 0 w 639"/>
                    <a:gd name="T9" fmla="*/ 0 h 20"/>
                    <a:gd name="T10" fmla="*/ 0 60000 65536"/>
                    <a:gd name="T11" fmla="*/ 0 60000 65536"/>
                    <a:gd name="T12" fmla="*/ 0 60000 65536"/>
                    <a:gd name="T13" fmla="*/ 0 60000 65536"/>
                    <a:gd name="T14" fmla="*/ 0 60000 65536"/>
                    <a:gd name="T15" fmla="*/ 0 w 639"/>
                    <a:gd name="T16" fmla="*/ 0 h 20"/>
                    <a:gd name="T17" fmla="*/ 639 w 639"/>
                    <a:gd name="T18" fmla="*/ 20 h 20"/>
                  </a:gdLst>
                  <a:ahLst/>
                  <a:cxnLst>
                    <a:cxn ang="T10">
                      <a:pos x="T0" y="T1"/>
                    </a:cxn>
                    <a:cxn ang="T11">
                      <a:pos x="T2" y="T3"/>
                    </a:cxn>
                    <a:cxn ang="T12">
                      <a:pos x="T4" y="T5"/>
                    </a:cxn>
                    <a:cxn ang="T13">
                      <a:pos x="T6" y="T7"/>
                    </a:cxn>
                    <a:cxn ang="T14">
                      <a:pos x="T8" y="T9"/>
                    </a:cxn>
                  </a:cxnLst>
                  <a:rect l="T15" t="T16" r="T17" b="T18"/>
                  <a:pathLst>
                    <a:path w="639" h="20">
                      <a:moveTo>
                        <a:pt x="20" y="0"/>
                      </a:moveTo>
                      <a:lnTo>
                        <a:pt x="0" y="20"/>
                      </a:lnTo>
                      <a:lnTo>
                        <a:pt x="620" y="20"/>
                      </a:lnTo>
                      <a:lnTo>
                        <a:pt x="639" y="0"/>
                      </a:lnTo>
                      <a:lnTo>
                        <a:pt x="20" y="0"/>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509" name="Freeform 199"/>
                <p:cNvSpPr>
                  <a:spLocks/>
                </p:cNvSpPr>
                <p:nvPr/>
              </p:nvSpPr>
              <p:spPr bwMode="auto">
                <a:xfrm>
                  <a:off x="2798" y="3590"/>
                  <a:ext cx="6" cy="247"/>
                </a:xfrm>
                <a:custGeom>
                  <a:avLst/>
                  <a:gdLst>
                    <a:gd name="T0" fmla="*/ 0 w 19"/>
                    <a:gd name="T1" fmla="*/ 0 h 769"/>
                    <a:gd name="T2" fmla="*/ 0 w 19"/>
                    <a:gd name="T3" fmla="*/ 0 h 769"/>
                    <a:gd name="T4" fmla="*/ 0 w 19"/>
                    <a:gd name="T5" fmla="*/ 0 h 769"/>
                    <a:gd name="T6" fmla="*/ 0 w 19"/>
                    <a:gd name="T7" fmla="*/ 0 h 769"/>
                    <a:gd name="T8" fmla="*/ 0 w 19"/>
                    <a:gd name="T9" fmla="*/ 0 h 769"/>
                    <a:gd name="T10" fmla="*/ 0 60000 65536"/>
                    <a:gd name="T11" fmla="*/ 0 60000 65536"/>
                    <a:gd name="T12" fmla="*/ 0 60000 65536"/>
                    <a:gd name="T13" fmla="*/ 0 60000 65536"/>
                    <a:gd name="T14" fmla="*/ 0 60000 65536"/>
                    <a:gd name="T15" fmla="*/ 0 w 19"/>
                    <a:gd name="T16" fmla="*/ 0 h 769"/>
                    <a:gd name="T17" fmla="*/ 19 w 19"/>
                    <a:gd name="T18" fmla="*/ 769 h 769"/>
                  </a:gdLst>
                  <a:ahLst/>
                  <a:cxnLst>
                    <a:cxn ang="T10">
                      <a:pos x="T0" y="T1"/>
                    </a:cxn>
                    <a:cxn ang="T11">
                      <a:pos x="T2" y="T3"/>
                    </a:cxn>
                    <a:cxn ang="T12">
                      <a:pos x="T4" y="T5"/>
                    </a:cxn>
                    <a:cxn ang="T13">
                      <a:pos x="T6" y="T7"/>
                    </a:cxn>
                    <a:cxn ang="T14">
                      <a:pos x="T8" y="T9"/>
                    </a:cxn>
                  </a:cxnLst>
                  <a:rect l="T15" t="T16" r="T17" b="T18"/>
                  <a:pathLst>
                    <a:path w="19" h="769">
                      <a:moveTo>
                        <a:pt x="19" y="750"/>
                      </a:moveTo>
                      <a:lnTo>
                        <a:pt x="19" y="0"/>
                      </a:lnTo>
                      <a:lnTo>
                        <a:pt x="0" y="20"/>
                      </a:lnTo>
                      <a:lnTo>
                        <a:pt x="0" y="769"/>
                      </a:lnTo>
                      <a:lnTo>
                        <a:pt x="19" y="750"/>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510" name="Rectangle 200"/>
                <p:cNvSpPr>
                  <a:spLocks noChangeArrowheads="1"/>
                </p:cNvSpPr>
                <p:nvPr/>
              </p:nvSpPr>
              <p:spPr bwMode="auto">
                <a:xfrm>
                  <a:off x="2587" y="3595"/>
                  <a:ext cx="211" cy="242"/>
                </a:xfrm>
                <a:prstGeom prst="rect">
                  <a:avLst/>
                </a:prstGeom>
                <a:solidFill>
                  <a:srgbClr val="CC3300"/>
                </a:solidFill>
                <a:ln w="12700">
                  <a:solidFill>
                    <a:srgbClr val="000000"/>
                  </a:solidFill>
                  <a:miter lim="800000"/>
                  <a:headEnd/>
                  <a:tailEnd/>
                </a:ln>
              </p:spPr>
              <p:txBody>
                <a:bodyPr>
                  <a:prstTxWarp prst="textNoShape">
                    <a:avLst/>
                  </a:prstTxWarp>
                </a:bodyPr>
                <a:lstStyle/>
                <a:p>
                  <a:endParaRPr lang="en-US"/>
                </a:p>
              </p:txBody>
            </p:sp>
          </p:grpSp>
          <p:grpSp>
            <p:nvGrpSpPr>
              <p:cNvPr id="60532" name="Group 201"/>
              <p:cNvGrpSpPr>
                <a:grpSpLocks/>
              </p:cNvGrpSpPr>
              <p:nvPr/>
            </p:nvGrpSpPr>
            <p:grpSpPr bwMode="auto">
              <a:xfrm>
                <a:off x="2971" y="3616"/>
                <a:ext cx="216" cy="221"/>
                <a:chOff x="2971" y="3616"/>
                <a:chExt cx="216" cy="221"/>
              </a:xfrm>
            </p:grpSpPr>
            <p:sp>
              <p:nvSpPr>
                <p:cNvPr id="60505" name="Freeform 202"/>
                <p:cNvSpPr>
                  <a:spLocks/>
                </p:cNvSpPr>
                <p:nvPr/>
              </p:nvSpPr>
              <p:spPr bwMode="auto">
                <a:xfrm>
                  <a:off x="2971" y="3616"/>
                  <a:ext cx="216" cy="7"/>
                </a:xfrm>
                <a:custGeom>
                  <a:avLst/>
                  <a:gdLst>
                    <a:gd name="T0" fmla="*/ 0 w 637"/>
                    <a:gd name="T1" fmla="*/ 0 h 20"/>
                    <a:gd name="T2" fmla="*/ 0 w 637"/>
                    <a:gd name="T3" fmla="*/ 0 h 20"/>
                    <a:gd name="T4" fmla="*/ 0 w 637"/>
                    <a:gd name="T5" fmla="*/ 0 h 20"/>
                    <a:gd name="T6" fmla="*/ 0 w 637"/>
                    <a:gd name="T7" fmla="*/ 0 h 20"/>
                    <a:gd name="T8" fmla="*/ 0 w 637"/>
                    <a:gd name="T9" fmla="*/ 0 h 20"/>
                    <a:gd name="T10" fmla="*/ 0 60000 65536"/>
                    <a:gd name="T11" fmla="*/ 0 60000 65536"/>
                    <a:gd name="T12" fmla="*/ 0 60000 65536"/>
                    <a:gd name="T13" fmla="*/ 0 60000 65536"/>
                    <a:gd name="T14" fmla="*/ 0 60000 65536"/>
                    <a:gd name="T15" fmla="*/ 0 w 637"/>
                    <a:gd name="T16" fmla="*/ 0 h 20"/>
                    <a:gd name="T17" fmla="*/ 637 w 637"/>
                    <a:gd name="T18" fmla="*/ 20 h 20"/>
                  </a:gdLst>
                  <a:ahLst/>
                  <a:cxnLst>
                    <a:cxn ang="T10">
                      <a:pos x="T0" y="T1"/>
                    </a:cxn>
                    <a:cxn ang="T11">
                      <a:pos x="T2" y="T3"/>
                    </a:cxn>
                    <a:cxn ang="T12">
                      <a:pos x="T4" y="T5"/>
                    </a:cxn>
                    <a:cxn ang="T13">
                      <a:pos x="T6" y="T7"/>
                    </a:cxn>
                    <a:cxn ang="T14">
                      <a:pos x="T8" y="T9"/>
                    </a:cxn>
                  </a:cxnLst>
                  <a:rect l="T15" t="T16" r="T17" b="T18"/>
                  <a:pathLst>
                    <a:path w="637" h="20">
                      <a:moveTo>
                        <a:pt x="19" y="0"/>
                      </a:moveTo>
                      <a:lnTo>
                        <a:pt x="0" y="20"/>
                      </a:lnTo>
                      <a:lnTo>
                        <a:pt x="618" y="20"/>
                      </a:lnTo>
                      <a:lnTo>
                        <a:pt x="637" y="0"/>
                      </a:lnTo>
                      <a:lnTo>
                        <a:pt x="19" y="0"/>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506" name="Freeform 203"/>
                <p:cNvSpPr>
                  <a:spLocks/>
                </p:cNvSpPr>
                <p:nvPr/>
              </p:nvSpPr>
              <p:spPr bwMode="auto">
                <a:xfrm>
                  <a:off x="3181" y="3616"/>
                  <a:ext cx="6" cy="221"/>
                </a:xfrm>
                <a:custGeom>
                  <a:avLst/>
                  <a:gdLst>
                    <a:gd name="T0" fmla="*/ 0 w 19"/>
                    <a:gd name="T1" fmla="*/ 0 h 686"/>
                    <a:gd name="T2" fmla="*/ 0 w 19"/>
                    <a:gd name="T3" fmla="*/ 0 h 686"/>
                    <a:gd name="T4" fmla="*/ 0 w 19"/>
                    <a:gd name="T5" fmla="*/ 0 h 686"/>
                    <a:gd name="T6" fmla="*/ 0 w 19"/>
                    <a:gd name="T7" fmla="*/ 0 h 686"/>
                    <a:gd name="T8" fmla="*/ 0 w 19"/>
                    <a:gd name="T9" fmla="*/ 0 h 686"/>
                    <a:gd name="T10" fmla="*/ 0 60000 65536"/>
                    <a:gd name="T11" fmla="*/ 0 60000 65536"/>
                    <a:gd name="T12" fmla="*/ 0 60000 65536"/>
                    <a:gd name="T13" fmla="*/ 0 60000 65536"/>
                    <a:gd name="T14" fmla="*/ 0 60000 65536"/>
                    <a:gd name="T15" fmla="*/ 0 w 19"/>
                    <a:gd name="T16" fmla="*/ 0 h 686"/>
                    <a:gd name="T17" fmla="*/ 19 w 19"/>
                    <a:gd name="T18" fmla="*/ 686 h 686"/>
                  </a:gdLst>
                  <a:ahLst/>
                  <a:cxnLst>
                    <a:cxn ang="T10">
                      <a:pos x="T0" y="T1"/>
                    </a:cxn>
                    <a:cxn ang="T11">
                      <a:pos x="T2" y="T3"/>
                    </a:cxn>
                    <a:cxn ang="T12">
                      <a:pos x="T4" y="T5"/>
                    </a:cxn>
                    <a:cxn ang="T13">
                      <a:pos x="T6" y="T7"/>
                    </a:cxn>
                    <a:cxn ang="T14">
                      <a:pos x="T8" y="T9"/>
                    </a:cxn>
                  </a:cxnLst>
                  <a:rect l="T15" t="T16" r="T17" b="T18"/>
                  <a:pathLst>
                    <a:path w="19" h="686">
                      <a:moveTo>
                        <a:pt x="19" y="667"/>
                      </a:moveTo>
                      <a:lnTo>
                        <a:pt x="19" y="0"/>
                      </a:lnTo>
                      <a:lnTo>
                        <a:pt x="0" y="20"/>
                      </a:lnTo>
                      <a:lnTo>
                        <a:pt x="0" y="686"/>
                      </a:lnTo>
                      <a:lnTo>
                        <a:pt x="19" y="667"/>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507" name="Rectangle 204"/>
                <p:cNvSpPr>
                  <a:spLocks noChangeArrowheads="1"/>
                </p:cNvSpPr>
                <p:nvPr/>
              </p:nvSpPr>
              <p:spPr bwMode="auto">
                <a:xfrm>
                  <a:off x="2971" y="3623"/>
                  <a:ext cx="210" cy="214"/>
                </a:xfrm>
                <a:prstGeom prst="rect">
                  <a:avLst/>
                </a:prstGeom>
                <a:solidFill>
                  <a:srgbClr val="CC3300"/>
                </a:solidFill>
                <a:ln w="12700">
                  <a:solidFill>
                    <a:srgbClr val="000000"/>
                  </a:solidFill>
                  <a:miter lim="800000"/>
                  <a:headEnd/>
                  <a:tailEnd/>
                </a:ln>
              </p:spPr>
              <p:txBody>
                <a:bodyPr>
                  <a:prstTxWarp prst="textNoShape">
                    <a:avLst/>
                  </a:prstTxWarp>
                </a:bodyPr>
                <a:lstStyle/>
                <a:p>
                  <a:endParaRPr lang="en-US"/>
                </a:p>
              </p:txBody>
            </p:sp>
          </p:grpSp>
          <p:grpSp>
            <p:nvGrpSpPr>
              <p:cNvPr id="60533" name="Group 205"/>
              <p:cNvGrpSpPr>
                <a:grpSpLocks/>
              </p:cNvGrpSpPr>
              <p:nvPr/>
            </p:nvGrpSpPr>
            <p:grpSpPr bwMode="auto">
              <a:xfrm>
                <a:off x="3353" y="3616"/>
                <a:ext cx="217" cy="221"/>
                <a:chOff x="3353" y="3616"/>
                <a:chExt cx="217" cy="221"/>
              </a:xfrm>
            </p:grpSpPr>
            <p:sp>
              <p:nvSpPr>
                <p:cNvPr id="60502" name="Freeform 206"/>
                <p:cNvSpPr>
                  <a:spLocks/>
                </p:cNvSpPr>
                <p:nvPr/>
              </p:nvSpPr>
              <p:spPr bwMode="auto">
                <a:xfrm>
                  <a:off x="3353" y="3616"/>
                  <a:ext cx="217" cy="7"/>
                </a:xfrm>
                <a:custGeom>
                  <a:avLst/>
                  <a:gdLst>
                    <a:gd name="T0" fmla="*/ 0 w 638"/>
                    <a:gd name="T1" fmla="*/ 0 h 20"/>
                    <a:gd name="T2" fmla="*/ 0 w 638"/>
                    <a:gd name="T3" fmla="*/ 0 h 20"/>
                    <a:gd name="T4" fmla="*/ 0 w 638"/>
                    <a:gd name="T5" fmla="*/ 0 h 20"/>
                    <a:gd name="T6" fmla="*/ 0 w 638"/>
                    <a:gd name="T7" fmla="*/ 0 h 20"/>
                    <a:gd name="T8" fmla="*/ 0 w 638"/>
                    <a:gd name="T9" fmla="*/ 0 h 20"/>
                    <a:gd name="T10" fmla="*/ 0 60000 65536"/>
                    <a:gd name="T11" fmla="*/ 0 60000 65536"/>
                    <a:gd name="T12" fmla="*/ 0 60000 65536"/>
                    <a:gd name="T13" fmla="*/ 0 60000 65536"/>
                    <a:gd name="T14" fmla="*/ 0 60000 65536"/>
                    <a:gd name="T15" fmla="*/ 0 w 638"/>
                    <a:gd name="T16" fmla="*/ 0 h 20"/>
                    <a:gd name="T17" fmla="*/ 638 w 638"/>
                    <a:gd name="T18" fmla="*/ 20 h 20"/>
                  </a:gdLst>
                  <a:ahLst/>
                  <a:cxnLst>
                    <a:cxn ang="T10">
                      <a:pos x="T0" y="T1"/>
                    </a:cxn>
                    <a:cxn ang="T11">
                      <a:pos x="T2" y="T3"/>
                    </a:cxn>
                    <a:cxn ang="T12">
                      <a:pos x="T4" y="T5"/>
                    </a:cxn>
                    <a:cxn ang="T13">
                      <a:pos x="T6" y="T7"/>
                    </a:cxn>
                    <a:cxn ang="T14">
                      <a:pos x="T8" y="T9"/>
                    </a:cxn>
                  </a:cxnLst>
                  <a:rect l="T15" t="T16" r="T17" b="T18"/>
                  <a:pathLst>
                    <a:path w="638" h="20">
                      <a:moveTo>
                        <a:pt x="19" y="0"/>
                      </a:moveTo>
                      <a:lnTo>
                        <a:pt x="0" y="20"/>
                      </a:lnTo>
                      <a:lnTo>
                        <a:pt x="618" y="20"/>
                      </a:lnTo>
                      <a:lnTo>
                        <a:pt x="638" y="0"/>
                      </a:lnTo>
                      <a:lnTo>
                        <a:pt x="19" y="0"/>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503" name="Freeform 207"/>
                <p:cNvSpPr>
                  <a:spLocks/>
                </p:cNvSpPr>
                <p:nvPr/>
              </p:nvSpPr>
              <p:spPr bwMode="auto">
                <a:xfrm>
                  <a:off x="3564" y="3616"/>
                  <a:ext cx="6" cy="221"/>
                </a:xfrm>
                <a:custGeom>
                  <a:avLst/>
                  <a:gdLst>
                    <a:gd name="T0" fmla="*/ 0 w 20"/>
                    <a:gd name="T1" fmla="*/ 0 h 686"/>
                    <a:gd name="T2" fmla="*/ 0 w 20"/>
                    <a:gd name="T3" fmla="*/ 0 h 686"/>
                    <a:gd name="T4" fmla="*/ 0 w 20"/>
                    <a:gd name="T5" fmla="*/ 0 h 686"/>
                    <a:gd name="T6" fmla="*/ 0 w 20"/>
                    <a:gd name="T7" fmla="*/ 0 h 686"/>
                    <a:gd name="T8" fmla="*/ 0 w 20"/>
                    <a:gd name="T9" fmla="*/ 0 h 686"/>
                    <a:gd name="T10" fmla="*/ 0 60000 65536"/>
                    <a:gd name="T11" fmla="*/ 0 60000 65536"/>
                    <a:gd name="T12" fmla="*/ 0 60000 65536"/>
                    <a:gd name="T13" fmla="*/ 0 60000 65536"/>
                    <a:gd name="T14" fmla="*/ 0 60000 65536"/>
                    <a:gd name="T15" fmla="*/ 0 w 20"/>
                    <a:gd name="T16" fmla="*/ 0 h 686"/>
                    <a:gd name="T17" fmla="*/ 20 w 20"/>
                    <a:gd name="T18" fmla="*/ 686 h 686"/>
                  </a:gdLst>
                  <a:ahLst/>
                  <a:cxnLst>
                    <a:cxn ang="T10">
                      <a:pos x="T0" y="T1"/>
                    </a:cxn>
                    <a:cxn ang="T11">
                      <a:pos x="T2" y="T3"/>
                    </a:cxn>
                    <a:cxn ang="T12">
                      <a:pos x="T4" y="T5"/>
                    </a:cxn>
                    <a:cxn ang="T13">
                      <a:pos x="T6" y="T7"/>
                    </a:cxn>
                    <a:cxn ang="T14">
                      <a:pos x="T8" y="T9"/>
                    </a:cxn>
                  </a:cxnLst>
                  <a:rect l="T15" t="T16" r="T17" b="T18"/>
                  <a:pathLst>
                    <a:path w="20" h="686">
                      <a:moveTo>
                        <a:pt x="20" y="667"/>
                      </a:moveTo>
                      <a:lnTo>
                        <a:pt x="20" y="0"/>
                      </a:lnTo>
                      <a:lnTo>
                        <a:pt x="0" y="20"/>
                      </a:lnTo>
                      <a:lnTo>
                        <a:pt x="0" y="686"/>
                      </a:lnTo>
                      <a:lnTo>
                        <a:pt x="20" y="667"/>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504" name="Rectangle 208"/>
                <p:cNvSpPr>
                  <a:spLocks noChangeArrowheads="1"/>
                </p:cNvSpPr>
                <p:nvPr/>
              </p:nvSpPr>
              <p:spPr bwMode="auto">
                <a:xfrm>
                  <a:off x="3353" y="3623"/>
                  <a:ext cx="211" cy="214"/>
                </a:xfrm>
                <a:prstGeom prst="rect">
                  <a:avLst/>
                </a:prstGeom>
                <a:solidFill>
                  <a:srgbClr val="CC3300"/>
                </a:solidFill>
                <a:ln w="12700">
                  <a:solidFill>
                    <a:srgbClr val="000000"/>
                  </a:solidFill>
                  <a:miter lim="800000"/>
                  <a:headEnd/>
                  <a:tailEnd/>
                </a:ln>
              </p:spPr>
              <p:txBody>
                <a:bodyPr>
                  <a:prstTxWarp prst="textNoShape">
                    <a:avLst/>
                  </a:prstTxWarp>
                </a:bodyPr>
                <a:lstStyle/>
                <a:p>
                  <a:endParaRPr lang="en-US"/>
                </a:p>
              </p:txBody>
            </p:sp>
          </p:grpSp>
          <p:grpSp>
            <p:nvGrpSpPr>
              <p:cNvPr id="60534" name="Group 209"/>
              <p:cNvGrpSpPr>
                <a:grpSpLocks/>
              </p:cNvGrpSpPr>
              <p:nvPr/>
            </p:nvGrpSpPr>
            <p:grpSpPr bwMode="auto">
              <a:xfrm>
                <a:off x="3736" y="3697"/>
                <a:ext cx="217" cy="140"/>
                <a:chOff x="3736" y="3697"/>
                <a:chExt cx="217" cy="140"/>
              </a:xfrm>
            </p:grpSpPr>
            <p:sp>
              <p:nvSpPr>
                <p:cNvPr id="60499" name="Freeform 210"/>
                <p:cNvSpPr>
                  <a:spLocks/>
                </p:cNvSpPr>
                <p:nvPr/>
              </p:nvSpPr>
              <p:spPr bwMode="auto">
                <a:xfrm>
                  <a:off x="3736" y="3697"/>
                  <a:ext cx="217" cy="7"/>
                </a:xfrm>
                <a:custGeom>
                  <a:avLst/>
                  <a:gdLst>
                    <a:gd name="T0" fmla="*/ 0 w 639"/>
                    <a:gd name="T1" fmla="*/ 0 h 20"/>
                    <a:gd name="T2" fmla="*/ 0 w 639"/>
                    <a:gd name="T3" fmla="*/ 0 h 20"/>
                    <a:gd name="T4" fmla="*/ 0 w 639"/>
                    <a:gd name="T5" fmla="*/ 0 h 20"/>
                    <a:gd name="T6" fmla="*/ 0 w 639"/>
                    <a:gd name="T7" fmla="*/ 0 h 20"/>
                    <a:gd name="T8" fmla="*/ 0 w 639"/>
                    <a:gd name="T9" fmla="*/ 0 h 20"/>
                    <a:gd name="T10" fmla="*/ 0 60000 65536"/>
                    <a:gd name="T11" fmla="*/ 0 60000 65536"/>
                    <a:gd name="T12" fmla="*/ 0 60000 65536"/>
                    <a:gd name="T13" fmla="*/ 0 60000 65536"/>
                    <a:gd name="T14" fmla="*/ 0 60000 65536"/>
                    <a:gd name="T15" fmla="*/ 0 w 639"/>
                    <a:gd name="T16" fmla="*/ 0 h 20"/>
                    <a:gd name="T17" fmla="*/ 639 w 639"/>
                    <a:gd name="T18" fmla="*/ 20 h 20"/>
                  </a:gdLst>
                  <a:ahLst/>
                  <a:cxnLst>
                    <a:cxn ang="T10">
                      <a:pos x="T0" y="T1"/>
                    </a:cxn>
                    <a:cxn ang="T11">
                      <a:pos x="T2" y="T3"/>
                    </a:cxn>
                    <a:cxn ang="T12">
                      <a:pos x="T4" y="T5"/>
                    </a:cxn>
                    <a:cxn ang="T13">
                      <a:pos x="T6" y="T7"/>
                    </a:cxn>
                    <a:cxn ang="T14">
                      <a:pos x="T8" y="T9"/>
                    </a:cxn>
                  </a:cxnLst>
                  <a:rect l="T15" t="T16" r="T17" b="T18"/>
                  <a:pathLst>
                    <a:path w="639" h="20">
                      <a:moveTo>
                        <a:pt x="19" y="0"/>
                      </a:moveTo>
                      <a:lnTo>
                        <a:pt x="0" y="20"/>
                      </a:lnTo>
                      <a:lnTo>
                        <a:pt x="619" y="20"/>
                      </a:lnTo>
                      <a:lnTo>
                        <a:pt x="639" y="0"/>
                      </a:lnTo>
                      <a:lnTo>
                        <a:pt x="19" y="0"/>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500" name="Freeform 211"/>
                <p:cNvSpPr>
                  <a:spLocks/>
                </p:cNvSpPr>
                <p:nvPr/>
              </p:nvSpPr>
              <p:spPr bwMode="auto">
                <a:xfrm>
                  <a:off x="3946" y="3697"/>
                  <a:ext cx="7" cy="140"/>
                </a:xfrm>
                <a:custGeom>
                  <a:avLst/>
                  <a:gdLst>
                    <a:gd name="T0" fmla="*/ 0 w 20"/>
                    <a:gd name="T1" fmla="*/ 0 h 435"/>
                    <a:gd name="T2" fmla="*/ 0 w 20"/>
                    <a:gd name="T3" fmla="*/ 0 h 435"/>
                    <a:gd name="T4" fmla="*/ 0 w 20"/>
                    <a:gd name="T5" fmla="*/ 0 h 435"/>
                    <a:gd name="T6" fmla="*/ 0 w 20"/>
                    <a:gd name="T7" fmla="*/ 0 h 435"/>
                    <a:gd name="T8" fmla="*/ 0 w 20"/>
                    <a:gd name="T9" fmla="*/ 0 h 435"/>
                    <a:gd name="T10" fmla="*/ 0 60000 65536"/>
                    <a:gd name="T11" fmla="*/ 0 60000 65536"/>
                    <a:gd name="T12" fmla="*/ 0 60000 65536"/>
                    <a:gd name="T13" fmla="*/ 0 60000 65536"/>
                    <a:gd name="T14" fmla="*/ 0 60000 65536"/>
                    <a:gd name="T15" fmla="*/ 0 w 20"/>
                    <a:gd name="T16" fmla="*/ 0 h 435"/>
                    <a:gd name="T17" fmla="*/ 20 w 20"/>
                    <a:gd name="T18" fmla="*/ 435 h 435"/>
                  </a:gdLst>
                  <a:ahLst/>
                  <a:cxnLst>
                    <a:cxn ang="T10">
                      <a:pos x="T0" y="T1"/>
                    </a:cxn>
                    <a:cxn ang="T11">
                      <a:pos x="T2" y="T3"/>
                    </a:cxn>
                    <a:cxn ang="T12">
                      <a:pos x="T4" y="T5"/>
                    </a:cxn>
                    <a:cxn ang="T13">
                      <a:pos x="T6" y="T7"/>
                    </a:cxn>
                    <a:cxn ang="T14">
                      <a:pos x="T8" y="T9"/>
                    </a:cxn>
                  </a:cxnLst>
                  <a:rect l="T15" t="T16" r="T17" b="T18"/>
                  <a:pathLst>
                    <a:path w="20" h="435">
                      <a:moveTo>
                        <a:pt x="20" y="416"/>
                      </a:moveTo>
                      <a:lnTo>
                        <a:pt x="20" y="0"/>
                      </a:lnTo>
                      <a:lnTo>
                        <a:pt x="0" y="20"/>
                      </a:lnTo>
                      <a:lnTo>
                        <a:pt x="0" y="435"/>
                      </a:lnTo>
                      <a:lnTo>
                        <a:pt x="20" y="416"/>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501" name="Rectangle 212"/>
                <p:cNvSpPr>
                  <a:spLocks noChangeArrowheads="1"/>
                </p:cNvSpPr>
                <p:nvPr/>
              </p:nvSpPr>
              <p:spPr bwMode="auto">
                <a:xfrm>
                  <a:off x="3736" y="3704"/>
                  <a:ext cx="210" cy="133"/>
                </a:xfrm>
                <a:prstGeom prst="rect">
                  <a:avLst/>
                </a:prstGeom>
                <a:solidFill>
                  <a:srgbClr val="CC3300"/>
                </a:solidFill>
                <a:ln w="12700">
                  <a:solidFill>
                    <a:srgbClr val="000000"/>
                  </a:solidFill>
                  <a:miter lim="800000"/>
                  <a:headEnd/>
                  <a:tailEnd/>
                </a:ln>
              </p:spPr>
              <p:txBody>
                <a:bodyPr>
                  <a:prstTxWarp prst="textNoShape">
                    <a:avLst/>
                  </a:prstTxWarp>
                </a:bodyPr>
                <a:lstStyle/>
                <a:p>
                  <a:endParaRPr lang="en-US"/>
                </a:p>
              </p:txBody>
            </p:sp>
          </p:grpSp>
          <p:grpSp>
            <p:nvGrpSpPr>
              <p:cNvPr id="60535" name="Group 213"/>
              <p:cNvGrpSpPr>
                <a:grpSpLocks/>
              </p:cNvGrpSpPr>
              <p:nvPr/>
            </p:nvGrpSpPr>
            <p:grpSpPr bwMode="auto">
              <a:xfrm>
                <a:off x="4119" y="3697"/>
                <a:ext cx="217" cy="140"/>
                <a:chOff x="4119" y="3697"/>
                <a:chExt cx="217" cy="140"/>
              </a:xfrm>
            </p:grpSpPr>
            <p:sp>
              <p:nvSpPr>
                <p:cNvPr id="60496" name="Freeform 214"/>
                <p:cNvSpPr>
                  <a:spLocks/>
                </p:cNvSpPr>
                <p:nvPr/>
              </p:nvSpPr>
              <p:spPr bwMode="auto">
                <a:xfrm>
                  <a:off x="4119" y="3697"/>
                  <a:ext cx="217" cy="7"/>
                </a:xfrm>
                <a:custGeom>
                  <a:avLst/>
                  <a:gdLst>
                    <a:gd name="T0" fmla="*/ 0 w 638"/>
                    <a:gd name="T1" fmla="*/ 0 h 20"/>
                    <a:gd name="T2" fmla="*/ 0 w 638"/>
                    <a:gd name="T3" fmla="*/ 0 h 20"/>
                    <a:gd name="T4" fmla="*/ 0 w 638"/>
                    <a:gd name="T5" fmla="*/ 0 h 20"/>
                    <a:gd name="T6" fmla="*/ 0 w 638"/>
                    <a:gd name="T7" fmla="*/ 0 h 20"/>
                    <a:gd name="T8" fmla="*/ 0 w 638"/>
                    <a:gd name="T9" fmla="*/ 0 h 20"/>
                    <a:gd name="T10" fmla="*/ 0 60000 65536"/>
                    <a:gd name="T11" fmla="*/ 0 60000 65536"/>
                    <a:gd name="T12" fmla="*/ 0 60000 65536"/>
                    <a:gd name="T13" fmla="*/ 0 60000 65536"/>
                    <a:gd name="T14" fmla="*/ 0 60000 65536"/>
                    <a:gd name="T15" fmla="*/ 0 w 638"/>
                    <a:gd name="T16" fmla="*/ 0 h 20"/>
                    <a:gd name="T17" fmla="*/ 638 w 638"/>
                    <a:gd name="T18" fmla="*/ 20 h 20"/>
                  </a:gdLst>
                  <a:ahLst/>
                  <a:cxnLst>
                    <a:cxn ang="T10">
                      <a:pos x="T0" y="T1"/>
                    </a:cxn>
                    <a:cxn ang="T11">
                      <a:pos x="T2" y="T3"/>
                    </a:cxn>
                    <a:cxn ang="T12">
                      <a:pos x="T4" y="T5"/>
                    </a:cxn>
                    <a:cxn ang="T13">
                      <a:pos x="T6" y="T7"/>
                    </a:cxn>
                    <a:cxn ang="T14">
                      <a:pos x="T8" y="T9"/>
                    </a:cxn>
                  </a:cxnLst>
                  <a:rect l="T15" t="T16" r="T17" b="T18"/>
                  <a:pathLst>
                    <a:path w="638" h="20">
                      <a:moveTo>
                        <a:pt x="20" y="0"/>
                      </a:moveTo>
                      <a:lnTo>
                        <a:pt x="0" y="20"/>
                      </a:lnTo>
                      <a:lnTo>
                        <a:pt x="618" y="20"/>
                      </a:lnTo>
                      <a:lnTo>
                        <a:pt x="638" y="0"/>
                      </a:lnTo>
                      <a:lnTo>
                        <a:pt x="20" y="0"/>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497" name="Freeform 215"/>
                <p:cNvSpPr>
                  <a:spLocks/>
                </p:cNvSpPr>
                <p:nvPr/>
              </p:nvSpPr>
              <p:spPr bwMode="auto">
                <a:xfrm>
                  <a:off x="4329" y="3697"/>
                  <a:ext cx="7" cy="140"/>
                </a:xfrm>
                <a:custGeom>
                  <a:avLst/>
                  <a:gdLst>
                    <a:gd name="T0" fmla="*/ 0 w 20"/>
                    <a:gd name="T1" fmla="*/ 0 h 435"/>
                    <a:gd name="T2" fmla="*/ 0 w 20"/>
                    <a:gd name="T3" fmla="*/ 0 h 435"/>
                    <a:gd name="T4" fmla="*/ 0 w 20"/>
                    <a:gd name="T5" fmla="*/ 0 h 435"/>
                    <a:gd name="T6" fmla="*/ 0 w 20"/>
                    <a:gd name="T7" fmla="*/ 0 h 435"/>
                    <a:gd name="T8" fmla="*/ 0 w 20"/>
                    <a:gd name="T9" fmla="*/ 0 h 435"/>
                    <a:gd name="T10" fmla="*/ 0 60000 65536"/>
                    <a:gd name="T11" fmla="*/ 0 60000 65536"/>
                    <a:gd name="T12" fmla="*/ 0 60000 65536"/>
                    <a:gd name="T13" fmla="*/ 0 60000 65536"/>
                    <a:gd name="T14" fmla="*/ 0 60000 65536"/>
                    <a:gd name="T15" fmla="*/ 0 w 20"/>
                    <a:gd name="T16" fmla="*/ 0 h 435"/>
                    <a:gd name="T17" fmla="*/ 20 w 20"/>
                    <a:gd name="T18" fmla="*/ 435 h 435"/>
                  </a:gdLst>
                  <a:ahLst/>
                  <a:cxnLst>
                    <a:cxn ang="T10">
                      <a:pos x="T0" y="T1"/>
                    </a:cxn>
                    <a:cxn ang="T11">
                      <a:pos x="T2" y="T3"/>
                    </a:cxn>
                    <a:cxn ang="T12">
                      <a:pos x="T4" y="T5"/>
                    </a:cxn>
                    <a:cxn ang="T13">
                      <a:pos x="T6" y="T7"/>
                    </a:cxn>
                    <a:cxn ang="T14">
                      <a:pos x="T8" y="T9"/>
                    </a:cxn>
                  </a:cxnLst>
                  <a:rect l="T15" t="T16" r="T17" b="T18"/>
                  <a:pathLst>
                    <a:path w="20" h="435">
                      <a:moveTo>
                        <a:pt x="20" y="416"/>
                      </a:moveTo>
                      <a:lnTo>
                        <a:pt x="20" y="0"/>
                      </a:lnTo>
                      <a:lnTo>
                        <a:pt x="0" y="20"/>
                      </a:lnTo>
                      <a:lnTo>
                        <a:pt x="0" y="435"/>
                      </a:lnTo>
                      <a:lnTo>
                        <a:pt x="20" y="416"/>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498" name="Rectangle 216"/>
                <p:cNvSpPr>
                  <a:spLocks noChangeArrowheads="1"/>
                </p:cNvSpPr>
                <p:nvPr/>
              </p:nvSpPr>
              <p:spPr bwMode="auto">
                <a:xfrm>
                  <a:off x="4119" y="3704"/>
                  <a:ext cx="210" cy="133"/>
                </a:xfrm>
                <a:prstGeom prst="rect">
                  <a:avLst/>
                </a:prstGeom>
                <a:solidFill>
                  <a:srgbClr val="CC3300"/>
                </a:solidFill>
                <a:ln w="12700">
                  <a:solidFill>
                    <a:srgbClr val="000000"/>
                  </a:solidFill>
                  <a:miter lim="800000"/>
                  <a:headEnd/>
                  <a:tailEnd/>
                </a:ln>
              </p:spPr>
              <p:txBody>
                <a:bodyPr>
                  <a:prstTxWarp prst="textNoShape">
                    <a:avLst/>
                  </a:prstTxWarp>
                </a:bodyPr>
                <a:lstStyle/>
                <a:p>
                  <a:endParaRPr lang="en-US"/>
                </a:p>
              </p:txBody>
            </p:sp>
          </p:grpSp>
        </p:grpSp>
      </p:grpSp>
      <p:grpSp>
        <p:nvGrpSpPr>
          <p:cNvPr id="60566" name="Group 217"/>
          <p:cNvGrpSpPr>
            <a:grpSpLocks/>
          </p:cNvGrpSpPr>
          <p:nvPr/>
        </p:nvGrpSpPr>
        <p:grpSpPr bwMode="auto">
          <a:xfrm>
            <a:off x="7434263" y="6130925"/>
            <a:ext cx="954087" cy="52388"/>
            <a:chOff x="4501" y="3804"/>
            <a:chExt cx="601" cy="33"/>
          </a:xfrm>
        </p:grpSpPr>
        <p:grpSp>
          <p:nvGrpSpPr>
            <p:cNvPr id="60567" name="Group 218"/>
            <p:cNvGrpSpPr>
              <a:grpSpLocks/>
            </p:cNvGrpSpPr>
            <p:nvPr/>
          </p:nvGrpSpPr>
          <p:grpSpPr bwMode="auto">
            <a:xfrm>
              <a:off x="4501" y="3804"/>
              <a:ext cx="217" cy="33"/>
              <a:chOff x="4501" y="3804"/>
              <a:chExt cx="217" cy="33"/>
            </a:xfrm>
          </p:grpSpPr>
          <p:sp>
            <p:nvSpPr>
              <p:cNvPr id="60479" name="Freeform 219"/>
              <p:cNvSpPr>
                <a:spLocks/>
              </p:cNvSpPr>
              <p:nvPr/>
            </p:nvSpPr>
            <p:spPr bwMode="auto">
              <a:xfrm>
                <a:off x="4501" y="3804"/>
                <a:ext cx="217" cy="6"/>
              </a:xfrm>
              <a:custGeom>
                <a:avLst/>
                <a:gdLst>
                  <a:gd name="T0" fmla="*/ 0 w 639"/>
                  <a:gd name="T1" fmla="*/ 0 h 19"/>
                  <a:gd name="T2" fmla="*/ 0 w 639"/>
                  <a:gd name="T3" fmla="*/ 0 h 19"/>
                  <a:gd name="T4" fmla="*/ 0 w 639"/>
                  <a:gd name="T5" fmla="*/ 0 h 19"/>
                  <a:gd name="T6" fmla="*/ 0 w 639"/>
                  <a:gd name="T7" fmla="*/ 0 h 19"/>
                  <a:gd name="T8" fmla="*/ 0 w 639"/>
                  <a:gd name="T9" fmla="*/ 0 h 19"/>
                  <a:gd name="T10" fmla="*/ 0 60000 65536"/>
                  <a:gd name="T11" fmla="*/ 0 60000 65536"/>
                  <a:gd name="T12" fmla="*/ 0 60000 65536"/>
                  <a:gd name="T13" fmla="*/ 0 60000 65536"/>
                  <a:gd name="T14" fmla="*/ 0 60000 65536"/>
                  <a:gd name="T15" fmla="*/ 0 w 639"/>
                  <a:gd name="T16" fmla="*/ 0 h 19"/>
                  <a:gd name="T17" fmla="*/ 639 w 639"/>
                  <a:gd name="T18" fmla="*/ 19 h 19"/>
                </a:gdLst>
                <a:ahLst/>
                <a:cxnLst>
                  <a:cxn ang="T10">
                    <a:pos x="T0" y="T1"/>
                  </a:cxn>
                  <a:cxn ang="T11">
                    <a:pos x="T2" y="T3"/>
                  </a:cxn>
                  <a:cxn ang="T12">
                    <a:pos x="T4" y="T5"/>
                  </a:cxn>
                  <a:cxn ang="T13">
                    <a:pos x="T6" y="T7"/>
                  </a:cxn>
                  <a:cxn ang="T14">
                    <a:pos x="T8" y="T9"/>
                  </a:cxn>
                </a:cxnLst>
                <a:rect l="T15" t="T16" r="T17" b="T18"/>
                <a:pathLst>
                  <a:path w="639" h="19">
                    <a:moveTo>
                      <a:pt x="20" y="0"/>
                    </a:moveTo>
                    <a:lnTo>
                      <a:pt x="0" y="19"/>
                    </a:lnTo>
                    <a:lnTo>
                      <a:pt x="620" y="19"/>
                    </a:lnTo>
                    <a:lnTo>
                      <a:pt x="639" y="0"/>
                    </a:lnTo>
                    <a:lnTo>
                      <a:pt x="20" y="0"/>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480" name="Freeform 220"/>
              <p:cNvSpPr>
                <a:spLocks/>
              </p:cNvSpPr>
              <p:nvPr/>
            </p:nvSpPr>
            <p:spPr bwMode="auto">
              <a:xfrm>
                <a:off x="4712" y="3804"/>
                <a:ext cx="6" cy="33"/>
              </a:xfrm>
              <a:custGeom>
                <a:avLst/>
                <a:gdLst>
                  <a:gd name="T0" fmla="*/ 0 w 19"/>
                  <a:gd name="T1" fmla="*/ 0 h 102"/>
                  <a:gd name="T2" fmla="*/ 0 w 19"/>
                  <a:gd name="T3" fmla="*/ 0 h 102"/>
                  <a:gd name="T4" fmla="*/ 0 w 19"/>
                  <a:gd name="T5" fmla="*/ 0 h 102"/>
                  <a:gd name="T6" fmla="*/ 0 w 19"/>
                  <a:gd name="T7" fmla="*/ 0 h 102"/>
                  <a:gd name="T8" fmla="*/ 0 w 19"/>
                  <a:gd name="T9" fmla="*/ 0 h 102"/>
                  <a:gd name="T10" fmla="*/ 0 60000 65536"/>
                  <a:gd name="T11" fmla="*/ 0 60000 65536"/>
                  <a:gd name="T12" fmla="*/ 0 60000 65536"/>
                  <a:gd name="T13" fmla="*/ 0 60000 65536"/>
                  <a:gd name="T14" fmla="*/ 0 60000 65536"/>
                  <a:gd name="T15" fmla="*/ 0 w 19"/>
                  <a:gd name="T16" fmla="*/ 0 h 102"/>
                  <a:gd name="T17" fmla="*/ 19 w 19"/>
                  <a:gd name="T18" fmla="*/ 102 h 102"/>
                </a:gdLst>
                <a:ahLst/>
                <a:cxnLst>
                  <a:cxn ang="T10">
                    <a:pos x="T0" y="T1"/>
                  </a:cxn>
                  <a:cxn ang="T11">
                    <a:pos x="T2" y="T3"/>
                  </a:cxn>
                  <a:cxn ang="T12">
                    <a:pos x="T4" y="T5"/>
                  </a:cxn>
                  <a:cxn ang="T13">
                    <a:pos x="T6" y="T7"/>
                  </a:cxn>
                  <a:cxn ang="T14">
                    <a:pos x="T8" y="T9"/>
                  </a:cxn>
                </a:cxnLst>
                <a:rect l="T15" t="T16" r="T17" b="T18"/>
                <a:pathLst>
                  <a:path w="19" h="102">
                    <a:moveTo>
                      <a:pt x="19" y="83"/>
                    </a:moveTo>
                    <a:lnTo>
                      <a:pt x="19" y="0"/>
                    </a:lnTo>
                    <a:lnTo>
                      <a:pt x="0" y="19"/>
                    </a:lnTo>
                    <a:lnTo>
                      <a:pt x="0" y="102"/>
                    </a:lnTo>
                    <a:lnTo>
                      <a:pt x="19" y="83"/>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481" name="Rectangle 221"/>
              <p:cNvSpPr>
                <a:spLocks noChangeArrowheads="1"/>
              </p:cNvSpPr>
              <p:nvPr/>
            </p:nvSpPr>
            <p:spPr bwMode="auto">
              <a:xfrm>
                <a:off x="4501" y="3810"/>
                <a:ext cx="211" cy="27"/>
              </a:xfrm>
              <a:prstGeom prst="rect">
                <a:avLst/>
              </a:prstGeom>
              <a:solidFill>
                <a:srgbClr val="CC3300"/>
              </a:solidFill>
              <a:ln w="12700">
                <a:solidFill>
                  <a:srgbClr val="000000"/>
                </a:solidFill>
                <a:miter lim="800000"/>
                <a:headEnd/>
                <a:tailEnd/>
              </a:ln>
            </p:spPr>
            <p:txBody>
              <a:bodyPr>
                <a:prstTxWarp prst="textNoShape">
                  <a:avLst/>
                </a:prstTxWarp>
              </a:bodyPr>
              <a:lstStyle/>
              <a:p>
                <a:endParaRPr lang="en-US"/>
              </a:p>
            </p:txBody>
          </p:sp>
        </p:grpSp>
        <p:grpSp>
          <p:nvGrpSpPr>
            <p:cNvPr id="60568" name="Group 222"/>
            <p:cNvGrpSpPr>
              <a:grpSpLocks/>
            </p:cNvGrpSpPr>
            <p:nvPr/>
          </p:nvGrpSpPr>
          <p:grpSpPr bwMode="auto">
            <a:xfrm>
              <a:off x="4884" y="3804"/>
              <a:ext cx="218" cy="33"/>
              <a:chOff x="4884" y="3804"/>
              <a:chExt cx="218" cy="33"/>
            </a:xfrm>
          </p:grpSpPr>
          <p:sp>
            <p:nvSpPr>
              <p:cNvPr id="60476" name="Freeform 223"/>
              <p:cNvSpPr>
                <a:spLocks/>
              </p:cNvSpPr>
              <p:nvPr/>
            </p:nvSpPr>
            <p:spPr bwMode="auto">
              <a:xfrm>
                <a:off x="4884" y="3804"/>
                <a:ext cx="218" cy="6"/>
              </a:xfrm>
              <a:custGeom>
                <a:avLst/>
                <a:gdLst>
                  <a:gd name="T0" fmla="*/ 0 w 640"/>
                  <a:gd name="T1" fmla="*/ 0 h 19"/>
                  <a:gd name="T2" fmla="*/ 0 w 640"/>
                  <a:gd name="T3" fmla="*/ 0 h 19"/>
                  <a:gd name="T4" fmla="*/ 0 w 640"/>
                  <a:gd name="T5" fmla="*/ 0 h 19"/>
                  <a:gd name="T6" fmla="*/ 0 w 640"/>
                  <a:gd name="T7" fmla="*/ 0 h 19"/>
                  <a:gd name="T8" fmla="*/ 0 w 640"/>
                  <a:gd name="T9" fmla="*/ 0 h 19"/>
                  <a:gd name="T10" fmla="*/ 0 60000 65536"/>
                  <a:gd name="T11" fmla="*/ 0 60000 65536"/>
                  <a:gd name="T12" fmla="*/ 0 60000 65536"/>
                  <a:gd name="T13" fmla="*/ 0 60000 65536"/>
                  <a:gd name="T14" fmla="*/ 0 60000 65536"/>
                  <a:gd name="T15" fmla="*/ 0 w 640"/>
                  <a:gd name="T16" fmla="*/ 0 h 19"/>
                  <a:gd name="T17" fmla="*/ 640 w 640"/>
                  <a:gd name="T18" fmla="*/ 19 h 19"/>
                </a:gdLst>
                <a:ahLst/>
                <a:cxnLst>
                  <a:cxn ang="T10">
                    <a:pos x="T0" y="T1"/>
                  </a:cxn>
                  <a:cxn ang="T11">
                    <a:pos x="T2" y="T3"/>
                  </a:cxn>
                  <a:cxn ang="T12">
                    <a:pos x="T4" y="T5"/>
                  </a:cxn>
                  <a:cxn ang="T13">
                    <a:pos x="T6" y="T7"/>
                  </a:cxn>
                  <a:cxn ang="T14">
                    <a:pos x="T8" y="T9"/>
                  </a:cxn>
                </a:cxnLst>
                <a:rect l="T15" t="T16" r="T17" b="T18"/>
                <a:pathLst>
                  <a:path w="640" h="19">
                    <a:moveTo>
                      <a:pt x="20" y="0"/>
                    </a:moveTo>
                    <a:lnTo>
                      <a:pt x="0" y="19"/>
                    </a:lnTo>
                    <a:lnTo>
                      <a:pt x="620" y="19"/>
                    </a:lnTo>
                    <a:lnTo>
                      <a:pt x="640" y="0"/>
                    </a:lnTo>
                    <a:lnTo>
                      <a:pt x="20" y="0"/>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477" name="Freeform 224"/>
              <p:cNvSpPr>
                <a:spLocks/>
              </p:cNvSpPr>
              <p:nvPr/>
            </p:nvSpPr>
            <p:spPr bwMode="auto">
              <a:xfrm>
                <a:off x="5095" y="3804"/>
                <a:ext cx="7" cy="33"/>
              </a:xfrm>
              <a:custGeom>
                <a:avLst/>
                <a:gdLst>
                  <a:gd name="T0" fmla="*/ 0 w 20"/>
                  <a:gd name="T1" fmla="*/ 0 h 102"/>
                  <a:gd name="T2" fmla="*/ 0 w 20"/>
                  <a:gd name="T3" fmla="*/ 0 h 102"/>
                  <a:gd name="T4" fmla="*/ 0 w 20"/>
                  <a:gd name="T5" fmla="*/ 0 h 102"/>
                  <a:gd name="T6" fmla="*/ 0 w 20"/>
                  <a:gd name="T7" fmla="*/ 0 h 102"/>
                  <a:gd name="T8" fmla="*/ 0 w 20"/>
                  <a:gd name="T9" fmla="*/ 0 h 102"/>
                  <a:gd name="T10" fmla="*/ 0 60000 65536"/>
                  <a:gd name="T11" fmla="*/ 0 60000 65536"/>
                  <a:gd name="T12" fmla="*/ 0 60000 65536"/>
                  <a:gd name="T13" fmla="*/ 0 60000 65536"/>
                  <a:gd name="T14" fmla="*/ 0 60000 65536"/>
                  <a:gd name="T15" fmla="*/ 0 w 20"/>
                  <a:gd name="T16" fmla="*/ 0 h 102"/>
                  <a:gd name="T17" fmla="*/ 20 w 20"/>
                  <a:gd name="T18" fmla="*/ 102 h 102"/>
                </a:gdLst>
                <a:ahLst/>
                <a:cxnLst>
                  <a:cxn ang="T10">
                    <a:pos x="T0" y="T1"/>
                  </a:cxn>
                  <a:cxn ang="T11">
                    <a:pos x="T2" y="T3"/>
                  </a:cxn>
                  <a:cxn ang="T12">
                    <a:pos x="T4" y="T5"/>
                  </a:cxn>
                  <a:cxn ang="T13">
                    <a:pos x="T6" y="T7"/>
                  </a:cxn>
                  <a:cxn ang="T14">
                    <a:pos x="T8" y="T9"/>
                  </a:cxn>
                </a:cxnLst>
                <a:rect l="T15" t="T16" r="T17" b="T18"/>
                <a:pathLst>
                  <a:path w="20" h="102">
                    <a:moveTo>
                      <a:pt x="20" y="83"/>
                    </a:moveTo>
                    <a:lnTo>
                      <a:pt x="20" y="0"/>
                    </a:lnTo>
                    <a:lnTo>
                      <a:pt x="0" y="19"/>
                    </a:lnTo>
                    <a:lnTo>
                      <a:pt x="0" y="102"/>
                    </a:lnTo>
                    <a:lnTo>
                      <a:pt x="20" y="83"/>
                    </a:lnTo>
                    <a:close/>
                  </a:path>
                </a:pathLst>
              </a:custGeom>
              <a:solidFill>
                <a:srgbClr val="CC3300"/>
              </a:solidFill>
              <a:ln w="12700">
                <a:solidFill>
                  <a:srgbClr val="000000"/>
                </a:solidFill>
                <a:round/>
                <a:headEnd/>
                <a:tailEnd/>
              </a:ln>
            </p:spPr>
            <p:txBody>
              <a:bodyPr>
                <a:prstTxWarp prst="textNoShape">
                  <a:avLst/>
                </a:prstTxWarp>
              </a:bodyPr>
              <a:lstStyle/>
              <a:p>
                <a:endParaRPr lang="en-US"/>
              </a:p>
            </p:txBody>
          </p:sp>
          <p:sp>
            <p:nvSpPr>
              <p:cNvPr id="60478" name="Rectangle 225"/>
              <p:cNvSpPr>
                <a:spLocks noChangeArrowheads="1"/>
              </p:cNvSpPr>
              <p:nvPr/>
            </p:nvSpPr>
            <p:spPr bwMode="auto">
              <a:xfrm>
                <a:off x="4884" y="3810"/>
                <a:ext cx="211" cy="27"/>
              </a:xfrm>
              <a:prstGeom prst="rect">
                <a:avLst/>
              </a:prstGeom>
              <a:solidFill>
                <a:srgbClr val="CC3300"/>
              </a:solidFill>
              <a:ln w="12700">
                <a:solidFill>
                  <a:srgbClr val="000000"/>
                </a:solidFill>
                <a:miter lim="800000"/>
                <a:headEnd/>
                <a:tailEnd/>
              </a:ln>
            </p:spPr>
            <p:txBody>
              <a:bodyPr>
                <a:prstTxWarp prst="textNoShape">
                  <a:avLst/>
                </a:prstTxWarp>
              </a:bodyPr>
              <a:lstStyle/>
              <a:p>
                <a:endParaRPr lang="en-US"/>
              </a:p>
            </p:txBody>
          </p:sp>
        </p:grpSp>
      </p:grpSp>
      <p:sp>
        <p:nvSpPr>
          <p:cNvPr id="60446" name="Line 226"/>
          <p:cNvSpPr>
            <a:spLocks noChangeShapeType="1"/>
          </p:cNvSpPr>
          <p:nvPr/>
        </p:nvSpPr>
        <p:spPr bwMode="auto">
          <a:xfrm>
            <a:off x="1169988" y="6232525"/>
            <a:ext cx="7292975" cy="1588"/>
          </a:xfrm>
          <a:prstGeom prst="line">
            <a:avLst/>
          </a:prstGeom>
          <a:noFill/>
          <a:ln w="12700">
            <a:solidFill>
              <a:schemeClr val="tx1"/>
            </a:solidFill>
            <a:round/>
            <a:headEnd/>
            <a:tailEnd/>
          </a:ln>
        </p:spPr>
        <p:txBody>
          <a:bodyPr>
            <a:prstTxWarp prst="textNoShape">
              <a:avLst/>
            </a:prstTxWarp>
          </a:bodyPr>
          <a:lstStyle/>
          <a:p>
            <a:endParaRPr lang="en-US"/>
          </a:p>
        </p:txBody>
      </p:sp>
      <p:sp>
        <p:nvSpPr>
          <p:cNvPr id="60447" name="Line 227"/>
          <p:cNvSpPr>
            <a:spLocks noChangeShapeType="1"/>
          </p:cNvSpPr>
          <p:nvPr/>
        </p:nvSpPr>
        <p:spPr bwMode="auto">
          <a:xfrm>
            <a:off x="1169988" y="1966913"/>
            <a:ext cx="1587" cy="4265612"/>
          </a:xfrm>
          <a:prstGeom prst="line">
            <a:avLst/>
          </a:prstGeom>
          <a:noFill/>
          <a:ln w="12700">
            <a:solidFill>
              <a:schemeClr val="tx1"/>
            </a:solidFill>
            <a:round/>
            <a:headEnd/>
            <a:tailEnd/>
          </a:ln>
        </p:spPr>
        <p:txBody>
          <a:bodyPr>
            <a:prstTxWarp prst="textNoShape">
              <a:avLst/>
            </a:prstTxWarp>
          </a:bodyPr>
          <a:lstStyle/>
          <a:p>
            <a:endParaRPr lang="en-US"/>
          </a:p>
        </p:txBody>
      </p:sp>
      <p:sp>
        <p:nvSpPr>
          <p:cNvPr id="60448" name="Rectangle 228"/>
          <p:cNvSpPr>
            <a:spLocks noChangeArrowheads="1"/>
          </p:cNvSpPr>
          <p:nvPr/>
        </p:nvSpPr>
        <p:spPr bwMode="auto">
          <a:xfrm>
            <a:off x="1019175" y="6264275"/>
            <a:ext cx="808038" cy="182563"/>
          </a:xfrm>
          <a:prstGeom prst="rect">
            <a:avLst/>
          </a:prstGeom>
          <a:noFill/>
          <a:ln w="9525">
            <a:noFill/>
            <a:miter lim="800000"/>
            <a:headEnd/>
            <a:tailEnd/>
          </a:ln>
        </p:spPr>
        <p:txBody>
          <a:bodyPr wrap="none" lIns="0" tIns="0" rIns="0" bIns="0">
            <a:prstTxWarp prst="textNoShape">
              <a:avLst/>
            </a:prstTxWarp>
            <a:spAutoFit/>
          </a:bodyPr>
          <a:lstStyle/>
          <a:p>
            <a:r>
              <a:rPr lang="en-US" sz="1200">
                <a:latin typeface="Tahoma" charset="0"/>
              </a:rPr>
              <a:t>Netherlands</a:t>
            </a:r>
          </a:p>
        </p:txBody>
      </p:sp>
      <p:sp>
        <p:nvSpPr>
          <p:cNvPr id="60449" name="Rectangle 229"/>
          <p:cNvSpPr>
            <a:spLocks noChangeArrowheads="1"/>
          </p:cNvSpPr>
          <p:nvPr/>
        </p:nvSpPr>
        <p:spPr bwMode="auto">
          <a:xfrm>
            <a:off x="1733550" y="6483350"/>
            <a:ext cx="609600" cy="182563"/>
          </a:xfrm>
          <a:prstGeom prst="rect">
            <a:avLst/>
          </a:prstGeom>
          <a:noFill/>
          <a:ln w="9525">
            <a:noFill/>
            <a:miter lim="800000"/>
            <a:headEnd/>
            <a:tailEnd/>
          </a:ln>
        </p:spPr>
        <p:txBody>
          <a:bodyPr wrap="none" lIns="0" tIns="0" rIns="0" bIns="0">
            <a:prstTxWarp prst="textNoShape">
              <a:avLst/>
            </a:prstTxWarp>
            <a:spAutoFit/>
          </a:bodyPr>
          <a:lstStyle/>
          <a:p>
            <a:r>
              <a:rPr lang="en-US" sz="1200">
                <a:latin typeface="Tahoma" charset="0"/>
              </a:rPr>
              <a:t>Denmark</a:t>
            </a:r>
          </a:p>
        </p:txBody>
      </p:sp>
      <p:sp>
        <p:nvSpPr>
          <p:cNvPr id="60450" name="Rectangle 230"/>
          <p:cNvSpPr>
            <a:spLocks noChangeArrowheads="1"/>
          </p:cNvSpPr>
          <p:nvPr/>
        </p:nvSpPr>
        <p:spPr bwMode="auto">
          <a:xfrm>
            <a:off x="1989138" y="6334125"/>
            <a:ext cx="1308100" cy="182563"/>
          </a:xfrm>
          <a:prstGeom prst="rect">
            <a:avLst/>
          </a:prstGeom>
          <a:noFill/>
          <a:ln w="9525">
            <a:noFill/>
            <a:miter lim="800000"/>
            <a:headEnd/>
            <a:tailEnd/>
          </a:ln>
        </p:spPr>
        <p:txBody>
          <a:bodyPr wrap="none" lIns="0" tIns="0" rIns="0" bIns="0">
            <a:prstTxWarp prst="textNoShape">
              <a:avLst/>
            </a:prstTxWarp>
            <a:spAutoFit/>
          </a:bodyPr>
          <a:lstStyle/>
          <a:p>
            <a:r>
              <a:rPr lang="en-US" sz="1200">
                <a:latin typeface="Tahoma" charset="0"/>
              </a:rPr>
              <a:t>Germany (western)</a:t>
            </a:r>
          </a:p>
        </p:txBody>
      </p:sp>
      <p:sp>
        <p:nvSpPr>
          <p:cNvPr id="60451" name="Rectangle 231"/>
          <p:cNvSpPr>
            <a:spLocks noChangeArrowheads="1"/>
          </p:cNvSpPr>
          <p:nvPr/>
        </p:nvSpPr>
        <p:spPr bwMode="auto">
          <a:xfrm>
            <a:off x="2860675" y="6483350"/>
            <a:ext cx="771525" cy="182563"/>
          </a:xfrm>
          <a:prstGeom prst="rect">
            <a:avLst/>
          </a:prstGeom>
          <a:noFill/>
          <a:ln w="9525">
            <a:noFill/>
            <a:miter lim="800000"/>
            <a:headEnd/>
            <a:tailEnd/>
          </a:ln>
        </p:spPr>
        <p:txBody>
          <a:bodyPr wrap="none" lIns="0" tIns="0" rIns="0" bIns="0">
            <a:prstTxWarp prst="textNoShape">
              <a:avLst/>
            </a:prstTxWarp>
            <a:spAutoFit/>
          </a:bodyPr>
          <a:lstStyle/>
          <a:p>
            <a:r>
              <a:rPr lang="en-US" sz="1200">
                <a:latin typeface="Tahoma" charset="0"/>
              </a:rPr>
              <a:t>Switzerland</a:t>
            </a:r>
          </a:p>
        </p:txBody>
      </p:sp>
      <p:sp>
        <p:nvSpPr>
          <p:cNvPr id="60452" name="Rectangle 232"/>
          <p:cNvSpPr>
            <a:spLocks noChangeArrowheads="1"/>
          </p:cNvSpPr>
          <p:nvPr/>
        </p:nvSpPr>
        <p:spPr bwMode="auto">
          <a:xfrm>
            <a:off x="3703638" y="6264275"/>
            <a:ext cx="547687" cy="182563"/>
          </a:xfrm>
          <a:prstGeom prst="rect">
            <a:avLst/>
          </a:prstGeom>
          <a:noFill/>
          <a:ln w="9525">
            <a:noFill/>
            <a:miter lim="800000"/>
            <a:headEnd/>
            <a:tailEnd/>
          </a:ln>
        </p:spPr>
        <p:txBody>
          <a:bodyPr wrap="none" lIns="0" tIns="0" rIns="0" bIns="0">
            <a:prstTxWarp prst="textNoShape">
              <a:avLst/>
            </a:prstTxWarp>
            <a:spAutoFit/>
          </a:bodyPr>
          <a:lstStyle/>
          <a:p>
            <a:r>
              <a:rPr lang="en-US" sz="1200">
                <a:latin typeface="Comic Sans MS" charset="0"/>
              </a:rPr>
              <a:t>Sweden</a:t>
            </a:r>
          </a:p>
        </p:txBody>
      </p:sp>
      <p:sp>
        <p:nvSpPr>
          <p:cNvPr id="60453" name="Rectangle 233"/>
          <p:cNvSpPr>
            <a:spLocks noChangeArrowheads="1"/>
          </p:cNvSpPr>
          <p:nvPr/>
        </p:nvSpPr>
        <p:spPr bwMode="auto">
          <a:xfrm>
            <a:off x="4235450" y="6483350"/>
            <a:ext cx="466725" cy="182563"/>
          </a:xfrm>
          <a:prstGeom prst="rect">
            <a:avLst/>
          </a:prstGeom>
          <a:noFill/>
          <a:ln w="9525">
            <a:noFill/>
            <a:miter lim="800000"/>
            <a:headEnd/>
            <a:tailEnd/>
          </a:ln>
        </p:spPr>
        <p:txBody>
          <a:bodyPr wrap="none" lIns="0" tIns="0" rIns="0" bIns="0">
            <a:prstTxWarp prst="textNoShape">
              <a:avLst/>
            </a:prstTxWarp>
            <a:spAutoFit/>
          </a:bodyPr>
          <a:lstStyle/>
          <a:p>
            <a:r>
              <a:rPr lang="en-US" sz="1200">
                <a:latin typeface="Tahoma" charset="0"/>
              </a:rPr>
              <a:t>Austria</a:t>
            </a:r>
          </a:p>
        </p:txBody>
      </p:sp>
      <p:sp>
        <p:nvSpPr>
          <p:cNvPr id="60454" name="Rectangle 234"/>
          <p:cNvSpPr>
            <a:spLocks noChangeArrowheads="1"/>
          </p:cNvSpPr>
          <p:nvPr/>
        </p:nvSpPr>
        <p:spPr bwMode="auto">
          <a:xfrm>
            <a:off x="4433888" y="6334125"/>
            <a:ext cx="1274762" cy="182563"/>
          </a:xfrm>
          <a:prstGeom prst="rect">
            <a:avLst/>
          </a:prstGeom>
          <a:noFill/>
          <a:ln w="9525">
            <a:noFill/>
            <a:miter lim="800000"/>
            <a:headEnd/>
            <a:tailEnd/>
          </a:ln>
        </p:spPr>
        <p:txBody>
          <a:bodyPr wrap="none" lIns="0" tIns="0" rIns="0" bIns="0">
            <a:prstTxWarp prst="textNoShape">
              <a:avLst/>
            </a:prstTxWarp>
            <a:spAutoFit/>
          </a:bodyPr>
          <a:lstStyle/>
          <a:p>
            <a:r>
              <a:rPr lang="en-US" sz="1200">
                <a:latin typeface="Tahoma" charset="0"/>
              </a:rPr>
              <a:t>Germany (eastern)</a:t>
            </a:r>
          </a:p>
        </p:txBody>
      </p:sp>
      <p:sp>
        <p:nvSpPr>
          <p:cNvPr id="60455" name="Rectangle 235"/>
          <p:cNvSpPr>
            <a:spLocks noChangeArrowheads="1"/>
          </p:cNvSpPr>
          <p:nvPr/>
        </p:nvSpPr>
        <p:spPr bwMode="auto">
          <a:xfrm>
            <a:off x="5095875" y="6483350"/>
            <a:ext cx="1139825" cy="182563"/>
          </a:xfrm>
          <a:prstGeom prst="rect">
            <a:avLst/>
          </a:prstGeom>
          <a:noFill/>
          <a:ln w="9525">
            <a:noFill/>
            <a:miter lim="800000"/>
            <a:headEnd/>
            <a:tailEnd/>
          </a:ln>
        </p:spPr>
        <p:txBody>
          <a:bodyPr wrap="none" lIns="0" tIns="0" rIns="0" bIns="0">
            <a:prstTxWarp prst="textNoShape">
              <a:avLst/>
            </a:prstTxWarp>
            <a:spAutoFit/>
          </a:bodyPr>
          <a:lstStyle/>
          <a:p>
            <a:r>
              <a:rPr lang="en-US" sz="1200">
                <a:latin typeface="Tahoma" charset="0"/>
              </a:rPr>
              <a:t>England &amp; Wales</a:t>
            </a:r>
          </a:p>
        </p:txBody>
      </p:sp>
      <p:sp>
        <p:nvSpPr>
          <p:cNvPr id="60456" name="Rectangle 236"/>
          <p:cNvSpPr>
            <a:spLocks noChangeArrowheads="1"/>
          </p:cNvSpPr>
          <p:nvPr/>
        </p:nvSpPr>
        <p:spPr bwMode="auto">
          <a:xfrm>
            <a:off x="6056313" y="6264275"/>
            <a:ext cx="484187" cy="182563"/>
          </a:xfrm>
          <a:prstGeom prst="rect">
            <a:avLst/>
          </a:prstGeom>
          <a:noFill/>
          <a:ln w="9525">
            <a:noFill/>
            <a:miter lim="800000"/>
            <a:headEnd/>
            <a:tailEnd/>
          </a:ln>
        </p:spPr>
        <p:txBody>
          <a:bodyPr wrap="none" lIns="0" tIns="0" rIns="0" bIns="0">
            <a:prstTxWarp prst="textNoShape">
              <a:avLst/>
            </a:prstTxWarp>
            <a:spAutoFit/>
          </a:bodyPr>
          <a:lstStyle/>
          <a:p>
            <a:r>
              <a:rPr lang="en-US" sz="1200">
                <a:latin typeface="Comic Sans MS" charset="0"/>
              </a:rPr>
              <a:t>France</a:t>
            </a:r>
          </a:p>
        </p:txBody>
      </p:sp>
      <p:sp>
        <p:nvSpPr>
          <p:cNvPr id="60457" name="Rectangle 237"/>
          <p:cNvSpPr>
            <a:spLocks noChangeArrowheads="1"/>
          </p:cNvSpPr>
          <p:nvPr/>
        </p:nvSpPr>
        <p:spPr bwMode="auto">
          <a:xfrm>
            <a:off x="6765925" y="6416675"/>
            <a:ext cx="298450" cy="182563"/>
          </a:xfrm>
          <a:prstGeom prst="rect">
            <a:avLst/>
          </a:prstGeom>
          <a:noFill/>
          <a:ln w="9525">
            <a:noFill/>
            <a:miter lim="800000"/>
            <a:headEnd/>
            <a:tailEnd/>
          </a:ln>
        </p:spPr>
        <p:txBody>
          <a:bodyPr wrap="none" lIns="0" tIns="0" rIns="0" bIns="0">
            <a:prstTxWarp prst="textNoShape">
              <a:avLst/>
            </a:prstTxWarp>
            <a:spAutoFit/>
          </a:bodyPr>
          <a:lstStyle/>
          <a:p>
            <a:r>
              <a:rPr lang="en-US" sz="1200">
                <a:latin typeface="Tahoma" charset="0"/>
              </a:rPr>
              <a:t>Italy</a:t>
            </a:r>
          </a:p>
        </p:txBody>
      </p:sp>
      <p:sp>
        <p:nvSpPr>
          <p:cNvPr id="60458" name="Rectangle 238"/>
          <p:cNvSpPr>
            <a:spLocks noChangeArrowheads="1"/>
          </p:cNvSpPr>
          <p:nvPr/>
        </p:nvSpPr>
        <p:spPr bwMode="auto">
          <a:xfrm>
            <a:off x="7243763" y="6264275"/>
            <a:ext cx="493712" cy="182563"/>
          </a:xfrm>
          <a:prstGeom prst="rect">
            <a:avLst/>
          </a:prstGeom>
          <a:noFill/>
          <a:ln w="9525">
            <a:noFill/>
            <a:miter lim="800000"/>
            <a:headEnd/>
            <a:tailEnd/>
          </a:ln>
        </p:spPr>
        <p:txBody>
          <a:bodyPr wrap="none" lIns="0" tIns="0" rIns="0" bIns="0">
            <a:prstTxWarp prst="textNoShape">
              <a:avLst/>
            </a:prstTxWarp>
            <a:spAutoFit/>
          </a:bodyPr>
          <a:lstStyle/>
          <a:p>
            <a:r>
              <a:rPr lang="en-US" sz="1200">
                <a:latin typeface="Comic Sans MS" charset="0"/>
              </a:rPr>
              <a:t>Canada</a:t>
            </a:r>
          </a:p>
        </p:txBody>
      </p:sp>
      <p:sp>
        <p:nvSpPr>
          <p:cNvPr id="60459" name="Rectangle 239"/>
          <p:cNvSpPr>
            <a:spLocks noChangeArrowheads="1"/>
          </p:cNvSpPr>
          <p:nvPr/>
        </p:nvSpPr>
        <p:spPr bwMode="auto">
          <a:xfrm>
            <a:off x="7899400" y="6416675"/>
            <a:ext cx="414338" cy="182563"/>
          </a:xfrm>
          <a:prstGeom prst="rect">
            <a:avLst/>
          </a:prstGeom>
          <a:noFill/>
          <a:ln w="9525">
            <a:noFill/>
            <a:miter lim="800000"/>
            <a:headEnd/>
            <a:tailEnd/>
          </a:ln>
        </p:spPr>
        <p:txBody>
          <a:bodyPr wrap="none" lIns="0" tIns="0" rIns="0" bIns="0">
            <a:prstTxWarp prst="textNoShape">
              <a:avLst/>
            </a:prstTxWarp>
            <a:spAutoFit/>
          </a:bodyPr>
          <a:lstStyle/>
          <a:p>
            <a:r>
              <a:rPr lang="en-US" sz="1200">
                <a:latin typeface="Tahoma" charset="0"/>
              </a:rPr>
              <a:t>U.S.A.</a:t>
            </a:r>
          </a:p>
        </p:txBody>
      </p:sp>
      <p:sp>
        <p:nvSpPr>
          <p:cNvPr id="60460" name="Rectangle 240"/>
          <p:cNvSpPr>
            <a:spLocks noChangeArrowheads="1"/>
          </p:cNvSpPr>
          <p:nvPr/>
        </p:nvSpPr>
        <p:spPr bwMode="auto">
          <a:xfrm>
            <a:off x="533400" y="6089650"/>
            <a:ext cx="146050" cy="274638"/>
          </a:xfrm>
          <a:prstGeom prst="rect">
            <a:avLst/>
          </a:prstGeom>
          <a:noFill/>
          <a:ln w="9525">
            <a:noFill/>
            <a:miter lim="800000"/>
            <a:headEnd/>
            <a:tailEnd/>
          </a:ln>
        </p:spPr>
        <p:txBody>
          <a:bodyPr wrap="none" lIns="0" tIns="0" rIns="0" bIns="0">
            <a:prstTxWarp prst="textNoShape">
              <a:avLst/>
            </a:prstTxWarp>
            <a:spAutoFit/>
          </a:bodyPr>
          <a:lstStyle/>
          <a:p>
            <a:r>
              <a:rPr lang="en-US" sz="1800">
                <a:latin typeface="Tahoma" charset="0"/>
              </a:rPr>
              <a:t>0</a:t>
            </a:r>
          </a:p>
        </p:txBody>
      </p:sp>
      <p:sp>
        <p:nvSpPr>
          <p:cNvPr id="60461" name="Rectangle 241"/>
          <p:cNvSpPr>
            <a:spLocks noChangeArrowheads="1"/>
          </p:cNvSpPr>
          <p:nvPr/>
        </p:nvSpPr>
        <p:spPr bwMode="auto">
          <a:xfrm>
            <a:off x="533400" y="5238750"/>
            <a:ext cx="292100" cy="274638"/>
          </a:xfrm>
          <a:prstGeom prst="rect">
            <a:avLst/>
          </a:prstGeom>
          <a:noFill/>
          <a:ln w="9525">
            <a:noFill/>
            <a:miter lim="800000"/>
            <a:headEnd/>
            <a:tailEnd/>
          </a:ln>
        </p:spPr>
        <p:txBody>
          <a:bodyPr wrap="none" lIns="0" tIns="0" rIns="0" bIns="0">
            <a:prstTxWarp prst="textNoShape">
              <a:avLst/>
            </a:prstTxWarp>
            <a:spAutoFit/>
          </a:bodyPr>
          <a:lstStyle/>
          <a:p>
            <a:r>
              <a:rPr lang="en-US" sz="1800">
                <a:latin typeface="Tahoma" charset="0"/>
              </a:rPr>
              <a:t>20</a:t>
            </a:r>
          </a:p>
        </p:txBody>
      </p:sp>
      <p:sp>
        <p:nvSpPr>
          <p:cNvPr id="60462" name="Rectangle 242"/>
          <p:cNvSpPr>
            <a:spLocks noChangeArrowheads="1"/>
          </p:cNvSpPr>
          <p:nvPr/>
        </p:nvSpPr>
        <p:spPr bwMode="auto">
          <a:xfrm>
            <a:off x="533400" y="4384675"/>
            <a:ext cx="292100" cy="274638"/>
          </a:xfrm>
          <a:prstGeom prst="rect">
            <a:avLst/>
          </a:prstGeom>
          <a:noFill/>
          <a:ln w="9525">
            <a:noFill/>
            <a:miter lim="800000"/>
            <a:headEnd/>
            <a:tailEnd/>
          </a:ln>
        </p:spPr>
        <p:txBody>
          <a:bodyPr wrap="none" lIns="0" tIns="0" rIns="0" bIns="0">
            <a:prstTxWarp prst="textNoShape">
              <a:avLst/>
            </a:prstTxWarp>
            <a:spAutoFit/>
          </a:bodyPr>
          <a:lstStyle/>
          <a:p>
            <a:r>
              <a:rPr lang="en-US" sz="1800">
                <a:latin typeface="Tahoma" charset="0"/>
              </a:rPr>
              <a:t>40</a:t>
            </a:r>
          </a:p>
        </p:txBody>
      </p:sp>
      <p:sp>
        <p:nvSpPr>
          <p:cNvPr id="60463" name="Rectangle 243"/>
          <p:cNvSpPr>
            <a:spLocks noChangeArrowheads="1"/>
          </p:cNvSpPr>
          <p:nvPr/>
        </p:nvSpPr>
        <p:spPr bwMode="auto">
          <a:xfrm>
            <a:off x="533400" y="3533775"/>
            <a:ext cx="292100" cy="274638"/>
          </a:xfrm>
          <a:prstGeom prst="rect">
            <a:avLst/>
          </a:prstGeom>
          <a:noFill/>
          <a:ln w="9525">
            <a:noFill/>
            <a:miter lim="800000"/>
            <a:headEnd/>
            <a:tailEnd/>
          </a:ln>
        </p:spPr>
        <p:txBody>
          <a:bodyPr wrap="none" lIns="0" tIns="0" rIns="0" bIns="0">
            <a:prstTxWarp prst="textNoShape">
              <a:avLst/>
            </a:prstTxWarp>
            <a:spAutoFit/>
          </a:bodyPr>
          <a:lstStyle/>
          <a:p>
            <a:r>
              <a:rPr lang="en-US" sz="1800">
                <a:latin typeface="Tahoma" charset="0"/>
              </a:rPr>
              <a:t>60</a:t>
            </a:r>
          </a:p>
        </p:txBody>
      </p:sp>
      <p:sp>
        <p:nvSpPr>
          <p:cNvPr id="60464" name="Rectangle 244"/>
          <p:cNvSpPr>
            <a:spLocks noChangeArrowheads="1"/>
          </p:cNvSpPr>
          <p:nvPr/>
        </p:nvSpPr>
        <p:spPr bwMode="auto">
          <a:xfrm>
            <a:off x="533400" y="2679700"/>
            <a:ext cx="292100" cy="274638"/>
          </a:xfrm>
          <a:prstGeom prst="rect">
            <a:avLst/>
          </a:prstGeom>
          <a:noFill/>
          <a:ln w="9525">
            <a:noFill/>
            <a:miter lim="800000"/>
            <a:headEnd/>
            <a:tailEnd/>
          </a:ln>
        </p:spPr>
        <p:txBody>
          <a:bodyPr wrap="none" lIns="0" tIns="0" rIns="0" bIns="0">
            <a:prstTxWarp prst="textNoShape">
              <a:avLst/>
            </a:prstTxWarp>
            <a:spAutoFit/>
          </a:bodyPr>
          <a:lstStyle/>
          <a:p>
            <a:r>
              <a:rPr lang="en-US" sz="1800">
                <a:latin typeface="Tahoma" charset="0"/>
              </a:rPr>
              <a:t>80</a:t>
            </a:r>
          </a:p>
        </p:txBody>
      </p:sp>
      <p:sp>
        <p:nvSpPr>
          <p:cNvPr id="60465" name="Rectangle 245"/>
          <p:cNvSpPr>
            <a:spLocks noChangeArrowheads="1"/>
          </p:cNvSpPr>
          <p:nvPr/>
        </p:nvSpPr>
        <p:spPr bwMode="auto">
          <a:xfrm>
            <a:off x="533400" y="1827213"/>
            <a:ext cx="438150" cy="274637"/>
          </a:xfrm>
          <a:prstGeom prst="rect">
            <a:avLst/>
          </a:prstGeom>
          <a:noFill/>
          <a:ln w="9525">
            <a:noFill/>
            <a:miter lim="800000"/>
            <a:headEnd/>
            <a:tailEnd/>
          </a:ln>
        </p:spPr>
        <p:txBody>
          <a:bodyPr wrap="none" lIns="0" tIns="0" rIns="0" bIns="0">
            <a:prstTxWarp prst="textNoShape">
              <a:avLst/>
            </a:prstTxWarp>
            <a:spAutoFit/>
          </a:bodyPr>
          <a:lstStyle/>
          <a:p>
            <a:r>
              <a:rPr lang="en-US" sz="1800">
                <a:latin typeface="Tahoma" charset="0"/>
              </a:rPr>
              <a:t>100</a:t>
            </a:r>
          </a:p>
        </p:txBody>
      </p:sp>
      <p:sp>
        <p:nvSpPr>
          <p:cNvPr id="60466" name="Rectangle 246"/>
          <p:cNvSpPr>
            <a:spLocks noChangeArrowheads="1"/>
          </p:cNvSpPr>
          <p:nvPr/>
        </p:nvSpPr>
        <p:spPr bwMode="auto">
          <a:xfrm>
            <a:off x="4838700" y="1778000"/>
            <a:ext cx="606425" cy="244475"/>
          </a:xfrm>
          <a:prstGeom prst="rect">
            <a:avLst/>
          </a:prstGeom>
          <a:noFill/>
          <a:ln w="9525">
            <a:noFill/>
            <a:miter lim="800000"/>
            <a:headEnd/>
            <a:tailEnd/>
          </a:ln>
        </p:spPr>
        <p:txBody>
          <a:bodyPr wrap="none" lIns="0" tIns="0" rIns="0" bIns="0">
            <a:prstTxWarp prst="textNoShape">
              <a:avLst/>
            </a:prstTxWarp>
            <a:spAutoFit/>
          </a:bodyPr>
          <a:lstStyle/>
          <a:p>
            <a:r>
              <a:rPr lang="en-US" sz="1600">
                <a:latin typeface="Tahoma" charset="0"/>
              </a:rPr>
              <a:t>Bicycle</a:t>
            </a:r>
          </a:p>
        </p:txBody>
      </p:sp>
      <p:sp>
        <p:nvSpPr>
          <p:cNvPr id="60467" name="Rectangle 247"/>
          <p:cNvSpPr>
            <a:spLocks noChangeArrowheads="1"/>
          </p:cNvSpPr>
          <p:nvPr/>
        </p:nvSpPr>
        <p:spPr bwMode="auto">
          <a:xfrm>
            <a:off x="4014788" y="1778000"/>
            <a:ext cx="436562" cy="244475"/>
          </a:xfrm>
          <a:prstGeom prst="rect">
            <a:avLst/>
          </a:prstGeom>
          <a:noFill/>
          <a:ln w="9525">
            <a:noFill/>
            <a:miter lim="800000"/>
            <a:headEnd/>
            <a:tailEnd/>
          </a:ln>
        </p:spPr>
        <p:txBody>
          <a:bodyPr wrap="none" lIns="0" tIns="0" rIns="0" bIns="0">
            <a:prstTxWarp prst="textNoShape">
              <a:avLst/>
            </a:prstTxWarp>
            <a:spAutoFit/>
          </a:bodyPr>
          <a:lstStyle/>
          <a:p>
            <a:r>
              <a:rPr lang="en-US" sz="1600">
                <a:latin typeface="Tahoma" charset="0"/>
              </a:rPr>
              <a:t>Walk</a:t>
            </a:r>
          </a:p>
        </p:txBody>
      </p:sp>
      <p:sp>
        <p:nvSpPr>
          <p:cNvPr id="60468" name="Rectangle 248"/>
          <p:cNvSpPr>
            <a:spLocks noChangeArrowheads="1"/>
          </p:cNvSpPr>
          <p:nvPr/>
        </p:nvSpPr>
        <p:spPr bwMode="auto">
          <a:xfrm>
            <a:off x="2933700" y="1778000"/>
            <a:ext cx="615950" cy="244475"/>
          </a:xfrm>
          <a:prstGeom prst="rect">
            <a:avLst/>
          </a:prstGeom>
          <a:noFill/>
          <a:ln w="9525">
            <a:noFill/>
            <a:miter lim="800000"/>
            <a:headEnd/>
            <a:tailEnd/>
          </a:ln>
        </p:spPr>
        <p:txBody>
          <a:bodyPr wrap="none" lIns="0" tIns="0" rIns="0" bIns="0">
            <a:prstTxWarp prst="textNoShape">
              <a:avLst/>
            </a:prstTxWarp>
            <a:spAutoFit/>
          </a:bodyPr>
          <a:lstStyle/>
          <a:p>
            <a:r>
              <a:rPr lang="en-US" sz="1600">
                <a:latin typeface="Tahoma" charset="0"/>
              </a:rPr>
              <a:t>Transit</a:t>
            </a:r>
          </a:p>
        </p:txBody>
      </p:sp>
      <p:sp>
        <p:nvSpPr>
          <p:cNvPr id="60469" name="Rectangle 249"/>
          <p:cNvSpPr>
            <a:spLocks noChangeArrowheads="1"/>
          </p:cNvSpPr>
          <p:nvPr/>
        </p:nvSpPr>
        <p:spPr bwMode="auto">
          <a:xfrm>
            <a:off x="2144713" y="1778000"/>
            <a:ext cx="414337" cy="244475"/>
          </a:xfrm>
          <a:prstGeom prst="rect">
            <a:avLst/>
          </a:prstGeom>
          <a:noFill/>
          <a:ln w="9525">
            <a:noFill/>
            <a:miter lim="800000"/>
            <a:headEnd/>
            <a:tailEnd/>
          </a:ln>
        </p:spPr>
        <p:txBody>
          <a:bodyPr wrap="none" lIns="0" tIns="0" rIns="0" bIns="0">
            <a:prstTxWarp prst="textNoShape">
              <a:avLst/>
            </a:prstTxWarp>
            <a:spAutoFit/>
          </a:bodyPr>
          <a:lstStyle/>
          <a:p>
            <a:r>
              <a:rPr lang="en-US" sz="1600">
                <a:latin typeface="Tahoma" charset="0"/>
              </a:rPr>
              <a:t>Auto</a:t>
            </a:r>
          </a:p>
        </p:txBody>
      </p:sp>
      <p:sp>
        <p:nvSpPr>
          <p:cNvPr id="60470" name="Rectangle 250"/>
          <p:cNvSpPr>
            <a:spLocks noChangeArrowheads="1"/>
          </p:cNvSpPr>
          <p:nvPr/>
        </p:nvSpPr>
        <p:spPr bwMode="auto">
          <a:xfrm>
            <a:off x="4610100" y="1836738"/>
            <a:ext cx="155575" cy="98425"/>
          </a:xfrm>
          <a:prstGeom prst="rect">
            <a:avLst/>
          </a:prstGeom>
          <a:solidFill>
            <a:srgbClr val="CC3300"/>
          </a:solidFill>
          <a:ln w="12700">
            <a:solidFill>
              <a:srgbClr val="000000"/>
            </a:solidFill>
            <a:miter lim="800000"/>
            <a:headEnd/>
            <a:tailEnd/>
          </a:ln>
        </p:spPr>
        <p:txBody>
          <a:bodyPr>
            <a:prstTxWarp prst="textNoShape">
              <a:avLst/>
            </a:prstTxWarp>
          </a:bodyPr>
          <a:lstStyle/>
          <a:p>
            <a:endParaRPr lang="en-US"/>
          </a:p>
        </p:txBody>
      </p:sp>
      <p:sp>
        <p:nvSpPr>
          <p:cNvPr id="60471" name="Rectangle 251"/>
          <p:cNvSpPr>
            <a:spLocks noChangeArrowheads="1"/>
          </p:cNvSpPr>
          <p:nvPr/>
        </p:nvSpPr>
        <p:spPr bwMode="auto">
          <a:xfrm>
            <a:off x="3794125" y="1836738"/>
            <a:ext cx="155575" cy="98425"/>
          </a:xfrm>
          <a:prstGeom prst="rect">
            <a:avLst/>
          </a:prstGeom>
          <a:solidFill>
            <a:schemeClr val="tx2"/>
          </a:solidFill>
          <a:ln w="12700">
            <a:solidFill>
              <a:srgbClr val="000000"/>
            </a:solidFill>
            <a:miter lim="800000"/>
            <a:headEnd/>
            <a:tailEnd/>
          </a:ln>
        </p:spPr>
        <p:txBody>
          <a:bodyPr>
            <a:prstTxWarp prst="textNoShape">
              <a:avLst/>
            </a:prstTxWarp>
          </a:bodyPr>
          <a:lstStyle/>
          <a:p>
            <a:endParaRPr lang="en-US"/>
          </a:p>
        </p:txBody>
      </p:sp>
      <p:sp>
        <p:nvSpPr>
          <p:cNvPr id="60472" name="Rectangle 252"/>
          <p:cNvSpPr>
            <a:spLocks noChangeArrowheads="1"/>
          </p:cNvSpPr>
          <p:nvPr/>
        </p:nvSpPr>
        <p:spPr bwMode="auto">
          <a:xfrm>
            <a:off x="2727325" y="1836738"/>
            <a:ext cx="155575" cy="98425"/>
          </a:xfrm>
          <a:prstGeom prst="rect">
            <a:avLst/>
          </a:prstGeom>
          <a:solidFill>
            <a:srgbClr val="CCCCFF"/>
          </a:solidFill>
          <a:ln w="12700">
            <a:solidFill>
              <a:srgbClr val="000000"/>
            </a:solidFill>
            <a:miter lim="800000"/>
            <a:headEnd/>
            <a:tailEnd/>
          </a:ln>
        </p:spPr>
        <p:txBody>
          <a:bodyPr>
            <a:prstTxWarp prst="textNoShape">
              <a:avLst/>
            </a:prstTxWarp>
          </a:bodyPr>
          <a:lstStyle/>
          <a:p>
            <a:endParaRPr lang="en-US"/>
          </a:p>
        </p:txBody>
      </p:sp>
      <p:sp>
        <p:nvSpPr>
          <p:cNvPr id="60473" name="Rectangle 253"/>
          <p:cNvSpPr>
            <a:spLocks noChangeArrowheads="1"/>
          </p:cNvSpPr>
          <p:nvPr/>
        </p:nvSpPr>
        <p:spPr bwMode="auto">
          <a:xfrm>
            <a:off x="1889125" y="1836738"/>
            <a:ext cx="155575" cy="98425"/>
          </a:xfrm>
          <a:prstGeom prst="rect">
            <a:avLst/>
          </a:prstGeom>
          <a:solidFill>
            <a:srgbClr val="FFFFFF"/>
          </a:solidFill>
          <a:ln w="12700">
            <a:solidFill>
              <a:srgbClr val="000000"/>
            </a:solidFill>
            <a:miter lim="800000"/>
            <a:headEnd/>
            <a:tailEnd/>
          </a:ln>
        </p:spPr>
        <p:txBody>
          <a:bodyP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0566"/>
                                        </p:tgtEl>
                                        <p:attrNameLst>
                                          <p:attrName>style.visibility</p:attrName>
                                        </p:attrNameLst>
                                      </p:cBhvr>
                                      <p:to>
                                        <p:strVal val="visible"/>
                                      </p:to>
                                    </p:set>
                                    <p:animEffect transition="in" filter="wipe(down)">
                                      <p:cBhvr>
                                        <p:cTn id="22" dur="500"/>
                                        <p:tgtEl>
                                          <p:spTgt spid="60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smtClean="0"/>
              <a:t>Mike Houck--Greenspaces</a:t>
            </a:r>
          </a:p>
        </p:txBody>
      </p:sp>
      <p:sp>
        <p:nvSpPr>
          <p:cNvPr id="109571"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5800" y="838200"/>
            <a:ext cx="7620000" cy="838200"/>
          </a:xfrm>
          <a:prstGeom prst="rect">
            <a:avLst/>
          </a:prstGeom>
          <a:solidFill>
            <a:srgbClr val="C5E1BA"/>
          </a:solidFill>
          <a:ln w="9525">
            <a:solidFill>
              <a:schemeClr val="tx1"/>
            </a:solidFill>
            <a:miter lim="800000"/>
            <a:headEnd/>
            <a:tailEnd/>
          </a:ln>
        </p:spPr>
        <p:txBody>
          <a:bodyPr wrap="none" anchor="ctr">
            <a:prstTxWarp prst="textNoShape">
              <a:avLst/>
            </a:prstTxWarp>
          </a:bodyPr>
          <a:lstStyle/>
          <a:p>
            <a:pPr algn="ctr"/>
            <a:r>
              <a:rPr lang="en-US" sz="4000"/>
              <a:t>Built (Urban) Environment</a:t>
            </a:r>
          </a:p>
        </p:txBody>
      </p:sp>
      <p:sp>
        <p:nvSpPr>
          <p:cNvPr id="25603" name="Rectangle 4"/>
          <p:cNvSpPr>
            <a:spLocks noChangeArrowheads="1"/>
          </p:cNvSpPr>
          <p:nvPr/>
        </p:nvSpPr>
        <p:spPr bwMode="auto">
          <a:xfrm>
            <a:off x="685800" y="1676400"/>
            <a:ext cx="2438400" cy="1066800"/>
          </a:xfrm>
          <a:prstGeom prst="rect">
            <a:avLst/>
          </a:prstGeom>
          <a:solidFill>
            <a:srgbClr val="91CBA5"/>
          </a:solidFill>
          <a:ln w="19050">
            <a:solidFill>
              <a:schemeClr val="tx1"/>
            </a:solidFill>
            <a:miter lim="800000"/>
            <a:headEnd/>
            <a:tailEnd/>
          </a:ln>
        </p:spPr>
        <p:txBody>
          <a:bodyPr wrap="none" anchor="ctr">
            <a:prstTxWarp prst="textNoShape">
              <a:avLst/>
            </a:prstTxWarp>
          </a:bodyPr>
          <a:lstStyle/>
          <a:p>
            <a:pPr algn="ctr"/>
            <a:r>
              <a:rPr lang="en-US"/>
              <a:t>Land Use</a:t>
            </a:r>
          </a:p>
          <a:p>
            <a:pPr algn="ctr"/>
            <a:r>
              <a:rPr lang="en-US"/>
              <a:t>Patterns</a:t>
            </a:r>
          </a:p>
        </p:txBody>
      </p:sp>
      <p:sp>
        <p:nvSpPr>
          <p:cNvPr id="25604" name="Rectangle 6"/>
          <p:cNvSpPr>
            <a:spLocks noChangeArrowheads="1"/>
          </p:cNvSpPr>
          <p:nvPr/>
        </p:nvSpPr>
        <p:spPr bwMode="auto">
          <a:xfrm>
            <a:off x="3124200" y="1676400"/>
            <a:ext cx="2590800" cy="1066800"/>
          </a:xfrm>
          <a:prstGeom prst="rect">
            <a:avLst/>
          </a:prstGeom>
          <a:solidFill>
            <a:srgbClr val="91CBA5"/>
          </a:solidFill>
          <a:ln w="19050">
            <a:solidFill>
              <a:schemeClr val="tx1"/>
            </a:solidFill>
            <a:miter lim="800000"/>
            <a:headEnd/>
            <a:tailEnd/>
          </a:ln>
        </p:spPr>
        <p:txBody>
          <a:bodyPr wrap="none" anchor="ctr">
            <a:prstTxWarp prst="textNoShape">
              <a:avLst/>
            </a:prstTxWarp>
          </a:bodyPr>
          <a:lstStyle/>
          <a:p>
            <a:pPr algn="ctr"/>
            <a:r>
              <a:rPr lang="en-US"/>
              <a:t>Urban Design</a:t>
            </a:r>
          </a:p>
        </p:txBody>
      </p:sp>
      <p:sp>
        <p:nvSpPr>
          <p:cNvPr id="25605" name="Rectangle 7"/>
          <p:cNvSpPr>
            <a:spLocks noChangeArrowheads="1"/>
          </p:cNvSpPr>
          <p:nvPr/>
        </p:nvSpPr>
        <p:spPr bwMode="auto">
          <a:xfrm>
            <a:off x="5715000" y="1676400"/>
            <a:ext cx="2590800" cy="1066800"/>
          </a:xfrm>
          <a:prstGeom prst="rect">
            <a:avLst/>
          </a:prstGeom>
          <a:solidFill>
            <a:srgbClr val="91CBA5"/>
          </a:solidFill>
          <a:ln w="19050">
            <a:solidFill>
              <a:schemeClr val="tx1"/>
            </a:solidFill>
            <a:miter lim="800000"/>
            <a:headEnd/>
            <a:tailEnd/>
          </a:ln>
        </p:spPr>
        <p:txBody>
          <a:bodyPr wrap="none" anchor="ctr">
            <a:prstTxWarp prst="textNoShape">
              <a:avLst/>
            </a:prstTxWarp>
          </a:bodyPr>
          <a:lstStyle/>
          <a:p>
            <a:endParaRPr lang="en-US"/>
          </a:p>
        </p:txBody>
      </p:sp>
      <p:sp>
        <p:nvSpPr>
          <p:cNvPr id="25606" name="Text Box 11"/>
          <p:cNvSpPr txBox="1">
            <a:spLocks noChangeArrowheads="1"/>
          </p:cNvSpPr>
          <p:nvPr/>
        </p:nvSpPr>
        <p:spPr bwMode="auto">
          <a:xfrm>
            <a:off x="5943600" y="1981200"/>
            <a:ext cx="2149475" cy="457200"/>
          </a:xfrm>
          <a:prstGeom prst="rect">
            <a:avLst/>
          </a:prstGeom>
          <a:noFill/>
          <a:ln w="9525">
            <a:noFill/>
            <a:miter lim="800000"/>
            <a:headEnd/>
            <a:tailEnd/>
          </a:ln>
        </p:spPr>
        <p:txBody>
          <a:bodyPr wrap="none">
            <a:prstTxWarp prst="textNoShape">
              <a:avLst/>
            </a:prstTxWarp>
            <a:spAutoFit/>
          </a:bodyPr>
          <a:lstStyle/>
          <a:p>
            <a:pPr>
              <a:spcBef>
                <a:spcPct val="50000"/>
              </a:spcBef>
            </a:pPr>
            <a:r>
              <a:rPr lang="en-US"/>
              <a:t>Transportation</a:t>
            </a:r>
          </a:p>
        </p:txBody>
      </p:sp>
      <p:sp>
        <p:nvSpPr>
          <p:cNvPr id="25607" name="Line 14"/>
          <p:cNvSpPr>
            <a:spLocks noChangeShapeType="1"/>
          </p:cNvSpPr>
          <p:nvPr/>
        </p:nvSpPr>
        <p:spPr bwMode="auto">
          <a:xfrm>
            <a:off x="2057400" y="2743200"/>
            <a:ext cx="2286000" cy="838200"/>
          </a:xfrm>
          <a:prstGeom prst="line">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5608" name="Line 15"/>
          <p:cNvSpPr>
            <a:spLocks noChangeShapeType="1"/>
          </p:cNvSpPr>
          <p:nvPr/>
        </p:nvSpPr>
        <p:spPr bwMode="auto">
          <a:xfrm flipH="1">
            <a:off x="4343400" y="2743200"/>
            <a:ext cx="2590800" cy="838200"/>
          </a:xfrm>
          <a:prstGeom prst="line">
            <a:avLst/>
          </a:prstGeom>
          <a:noFill/>
          <a:ln w="38100">
            <a:solidFill>
              <a:schemeClr val="tx1"/>
            </a:solidFill>
            <a:miter lim="800000"/>
            <a:headEnd/>
            <a:tailEnd/>
          </a:ln>
        </p:spPr>
        <p:txBody>
          <a:bodyPr wrap="none" anchor="ctr">
            <a:prstTxWarp prst="textNoShape">
              <a:avLst/>
            </a:prstTxWarp>
          </a:bodyPr>
          <a:lstStyle/>
          <a:p>
            <a:endParaRPr lang="en-US"/>
          </a:p>
        </p:txBody>
      </p:sp>
      <p:sp>
        <p:nvSpPr>
          <p:cNvPr id="25609" name="Line 16"/>
          <p:cNvSpPr>
            <a:spLocks noChangeShapeType="1"/>
          </p:cNvSpPr>
          <p:nvPr/>
        </p:nvSpPr>
        <p:spPr bwMode="auto">
          <a:xfrm>
            <a:off x="4343400" y="2743200"/>
            <a:ext cx="0" cy="838200"/>
          </a:xfrm>
          <a:prstGeom prst="line">
            <a:avLst/>
          </a:prstGeom>
          <a:noFill/>
          <a:ln w="38100">
            <a:solidFill>
              <a:schemeClr val="tx1"/>
            </a:solidFill>
            <a:miter lim="800000"/>
            <a:headEnd/>
            <a:tailEnd/>
          </a:ln>
        </p:spPr>
        <p:txBody>
          <a:bodyPr wrap="none" anchor="ctr">
            <a:prstTxWarp prst="textNoShape">
              <a:avLst/>
            </a:prstTxWarp>
          </a:bodyPr>
          <a:lstStyle/>
          <a:p>
            <a:endParaRPr lang="en-US"/>
          </a:p>
        </p:txBody>
      </p:sp>
      <p:sp>
        <p:nvSpPr>
          <p:cNvPr id="25610" name="Line 17"/>
          <p:cNvSpPr>
            <a:spLocks noChangeShapeType="1"/>
          </p:cNvSpPr>
          <p:nvPr/>
        </p:nvSpPr>
        <p:spPr bwMode="auto">
          <a:xfrm>
            <a:off x="4343400" y="3505200"/>
            <a:ext cx="0" cy="457200"/>
          </a:xfrm>
          <a:prstGeom prst="line">
            <a:avLst/>
          </a:prstGeom>
          <a:noFill/>
          <a:ln w="28575">
            <a:solidFill>
              <a:schemeClr val="tx1"/>
            </a:solidFill>
            <a:miter lim="800000"/>
            <a:headEnd/>
            <a:tailEnd type="triangle" w="med" len="med"/>
          </a:ln>
        </p:spPr>
        <p:txBody>
          <a:bodyPr wrap="none" anchor="ctr">
            <a:prstTxWarp prst="textNoShape">
              <a:avLst/>
            </a:prstTxWarp>
          </a:bodyPr>
          <a:lstStyle/>
          <a:p>
            <a:endParaRPr lang="en-US"/>
          </a:p>
        </p:txBody>
      </p:sp>
      <p:sp>
        <p:nvSpPr>
          <p:cNvPr id="25611" name="Rectangle 18"/>
          <p:cNvSpPr>
            <a:spLocks noChangeArrowheads="1"/>
          </p:cNvSpPr>
          <p:nvPr/>
        </p:nvSpPr>
        <p:spPr bwMode="auto">
          <a:xfrm>
            <a:off x="2133600" y="3962400"/>
            <a:ext cx="4800600" cy="6096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t>Activities Patterns</a:t>
            </a:r>
          </a:p>
        </p:txBody>
      </p:sp>
      <p:sp>
        <p:nvSpPr>
          <p:cNvPr id="25612" name="Rectangle 20"/>
          <p:cNvSpPr>
            <a:spLocks noChangeArrowheads="1"/>
          </p:cNvSpPr>
          <p:nvPr/>
        </p:nvSpPr>
        <p:spPr bwMode="auto">
          <a:xfrm>
            <a:off x="1295400" y="4953000"/>
            <a:ext cx="6629400" cy="6096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a:t>Public Health</a:t>
            </a:r>
          </a:p>
        </p:txBody>
      </p:sp>
      <p:sp>
        <p:nvSpPr>
          <p:cNvPr id="25613" name="Line 23"/>
          <p:cNvSpPr>
            <a:spLocks noChangeShapeType="1"/>
          </p:cNvSpPr>
          <p:nvPr/>
        </p:nvSpPr>
        <p:spPr bwMode="auto">
          <a:xfrm>
            <a:off x="4343400" y="4572000"/>
            <a:ext cx="0" cy="381000"/>
          </a:xfrm>
          <a:prstGeom prst="line">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25614" name="Rectangle 26"/>
          <p:cNvSpPr>
            <a:spLocks noChangeArrowheads="1"/>
          </p:cNvSpPr>
          <p:nvPr/>
        </p:nvSpPr>
        <p:spPr bwMode="auto">
          <a:xfrm>
            <a:off x="5257800" y="2895600"/>
            <a:ext cx="914400" cy="9144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25615" name="Rectangle 27"/>
          <p:cNvSpPr>
            <a:spLocks noChangeArrowheads="1"/>
          </p:cNvSpPr>
          <p:nvPr/>
        </p:nvSpPr>
        <p:spPr bwMode="auto">
          <a:xfrm>
            <a:off x="2895600" y="2895600"/>
            <a:ext cx="914400" cy="9144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800"/>
              <a:t>Food</a:t>
            </a:r>
            <a:endParaRPr lang="en-US"/>
          </a:p>
        </p:txBody>
      </p:sp>
      <p:sp>
        <p:nvSpPr>
          <p:cNvPr id="25616" name="Text Box 28"/>
          <p:cNvSpPr txBox="1">
            <a:spLocks noChangeArrowheads="1"/>
          </p:cNvSpPr>
          <p:nvPr/>
        </p:nvSpPr>
        <p:spPr bwMode="auto">
          <a:xfrm>
            <a:off x="5257800" y="3200400"/>
            <a:ext cx="869950" cy="366713"/>
          </a:xfrm>
          <a:prstGeom prst="rect">
            <a:avLst/>
          </a:prstGeom>
          <a:noFill/>
          <a:ln w="9525">
            <a:noFill/>
            <a:miter lim="800000"/>
            <a:headEnd/>
            <a:tailEnd/>
          </a:ln>
        </p:spPr>
        <p:txBody>
          <a:bodyPr wrap="none">
            <a:prstTxWarp prst="textNoShape">
              <a:avLst/>
            </a:prstTxWarp>
            <a:spAutoFit/>
          </a:bodyPr>
          <a:lstStyle/>
          <a:p>
            <a:pPr>
              <a:spcBef>
                <a:spcPct val="50000"/>
              </a:spcBef>
            </a:pPr>
            <a:r>
              <a:rPr lang="en-US" sz="1800"/>
              <a:t>Nature</a:t>
            </a:r>
          </a:p>
        </p:txBody>
      </p:sp>
      <p:sp>
        <p:nvSpPr>
          <p:cNvPr id="17" name="TextBox 16"/>
          <p:cNvSpPr txBox="1"/>
          <p:nvPr/>
        </p:nvSpPr>
        <p:spPr>
          <a:xfrm>
            <a:off x="2971800" y="228600"/>
            <a:ext cx="3377848" cy="584776"/>
          </a:xfrm>
          <a:prstGeom prst="rect">
            <a:avLst/>
          </a:prstGeom>
          <a:noFill/>
        </p:spPr>
        <p:txBody>
          <a:bodyPr wrap="none" rtlCol="0">
            <a:spAutoFit/>
          </a:bodyPr>
          <a:lstStyle/>
          <a:p>
            <a:r>
              <a:rPr lang="en-US" sz="3200" dirty="0" smtClean="0">
                <a:solidFill>
                  <a:srgbClr val="FF0000"/>
                </a:solidFill>
              </a:rPr>
              <a:t>Class Framework</a:t>
            </a:r>
            <a:endParaRPr lang="en-US" sz="3200" dirty="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438150" y="1200150"/>
            <a:ext cx="393700" cy="2105025"/>
          </a:xfrm>
          <a:prstGeom prst="rect">
            <a:avLst/>
          </a:prstGeom>
          <a:noFill/>
          <a:ln w="9525">
            <a:noFill/>
            <a:miter lim="800000"/>
            <a:headEnd/>
            <a:tailEnd/>
          </a:ln>
        </p:spPr>
        <p:txBody>
          <a:bodyPr wrap="none">
            <a:prstTxWarp prst="textNoShape">
              <a:avLst/>
            </a:prstTxWarp>
            <a:spAutoFit/>
          </a:bodyPr>
          <a:lstStyle/>
          <a:p>
            <a:endParaRPr lang="en-US" sz="3600"/>
          </a:p>
          <a:p>
            <a:pPr>
              <a:buFont typeface="Wingdings" charset="2"/>
              <a:buNone/>
            </a:pPr>
            <a:endParaRPr lang="en-US" sz="3600"/>
          </a:p>
          <a:p>
            <a:pPr>
              <a:buFont typeface="Wingdings" charset="2"/>
              <a:buChar char="§"/>
            </a:pPr>
            <a:endParaRPr lang="en-US" sz="3600"/>
          </a:p>
          <a:p>
            <a:endParaRPr lang="en-US"/>
          </a:p>
        </p:txBody>
      </p:sp>
      <p:sp>
        <p:nvSpPr>
          <p:cNvPr id="111619" name="Text Box 3"/>
          <p:cNvSpPr txBox="1">
            <a:spLocks noChangeArrowheads="1"/>
          </p:cNvSpPr>
          <p:nvPr/>
        </p:nvSpPr>
        <p:spPr bwMode="auto">
          <a:xfrm>
            <a:off x="4006850" y="2208213"/>
            <a:ext cx="1555750" cy="1068387"/>
          </a:xfrm>
          <a:prstGeom prst="rect">
            <a:avLst/>
          </a:prstGeom>
          <a:noFill/>
          <a:ln w="9525">
            <a:noFill/>
            <a:miter lim="800000"/>
            <a:headEnd/>
            <a:tailEnd/>
          </a:ln>
        </p:spPr>
        <p:txBody>
          <a:bodyPr wrap="none">
            <a:prstTxWarp prst="textNoShape">
              <a:avLst/>
            </a:prstTxWarp>
            <a:spAutoFit/>
          </a:bodyPr>
          <a:lstStyle/>
          <a:p>
            <a:r>
              <a:rPr lang="en-US" sz="3600" i="1"/>
              <a:t>Nature</a:t>
            </a:r>
          </a:p>
          <a:p>
            <a:endParaRPr lang="en-US" sz="2800"/>
          </a:p>
        </p:txBody>
      </p:sp>
      <p:pic>
        <p:nvPicPr>
          <p:cNvPr id="111620" name="Picture 4" descr="annanest31805006web[1]"/>
          <p:cNvPicPr>
            <a:picLocks noChangeAspect="1" noChangeArrowheads="1"/>
          </p:cNvPicPr>
          <p:nvPr/>
        </p:nvPicPr>
        <p:blipFill>
          <a:blip r:embed="rId2"/>
          <a:srcRect/>
          <a:stretch>
            <a:fillRect/>
          </a:stretch>
        </p:blipFill>
        <p:spPr bwMode="auto">
          <a:xfrm>
            <a:off x="6019800" y="0"/>
            <a:ext cx="3962400" cy="2971800"/>
          </a:xfrm>
          <a:prstGeom prst="rect">
            <a:avLst/>
          </a:prstGeom>
          <a:noFill/>
          <a:ln w="9525">
            <a:noFill/>
            <a:miter lim="800000"/>
            <a:headEnd/>
            <a:tailEnd/>
          </a:ln>
        </p:spPr>
      </p:pic>
      <p:pic>
        <p:nvPicPr>
          <p:cNvPr id="111621" name="Picture 5" descr="GBH with nesting material @ Michael Wilhelm"/>
          <p:cNvPicPr>
            <a:picLocks noChangeAspect="1" noChangeArrowheads="1"/>
          </p:cNvPicPr>
          <p:nvPr/>
        </p:nvPicPr>
        <p:blipFill>
          <a:blip r:embed="rId3"/>
          <a:srcRect/>
          <a:stretch>
            <a:fillRect/>
          </a:stretch>
        </p:blipFill>
        <p:spPr bwMode="auto">
          <a:xfrm>
            <a:off x="-673100" y="2209800"/>
            <a:ext cx="4500563" cy="5105400"/>
          </a:xfrm>
          <a:prstGeom prst="rect">
            <a:avLst/>
          </a:prstGeom>
          <a:noFill/>
          <a:ln w="9525">
            <a:noFill/>
            <a:miter lim="800000"/>
            <a:headEnd/>
            <a:tailEnd/>
          </a:ln>
        </p:spPr>
      </p:pic>
      <p:pic>
        <p:nvPicPr>
          <p:cNvPr id="111622" name="Picture 6" descr="Rock Creek Trail Norm Thompson @ Mike Houck"/>
          <p:cNvPicPr>
            <a:picLocks noChangeAspect="1" noChangeArrowheads="1"/>
          </p:cNvPicPr>
          <p:nvPr/>
        </p:nvPicPr>
        <p:blipFill>
          <a:blip r:embed="rId4"/>
          <a:srcRect/>
          <a:stretch>
            <a:fillRect/>
          </a:stretch>
        </p:blipFill>
        <p:spPr bwMode="auto">
          <a:xfrm>
            <a:off x="3657600" y="3008313"/>
            <a:ext cx="6019800" cy="4002087"/>
          </a:xfrm>
          <a:prstGeom prst="rect">
            <a:avLst/>
          </a:prstGeom>
          <a:noFill/>
          <a:ln w="9525">
            <a:noFill/>
            <a:miter lim="800000"/>
            <a:headEnd/>
            <a:tailEnd/>
          </a:ln>
        </p:spPr>
      </p:pic>
      <p:pic>
        <p:nvPicPr>
          <p:cNvPr id="111623" name="Picture 7" descr="Bald Eagle DB"/>
          <p:cNvPicPr>
            <a:picLocks noChangeAspect="1" noChangeArrowheads="1"/>
          </p:cNvPicPr>
          <p:nvPr/>
        </p:nvPicPr>
        <p:blipFill>
          <a:blip r:embed="rId5"/>
          <a:srcRect/>
          <a:stretch>
            <a:fillRect/>
          </a:stretch>
        </p:blipFill>
        <p:spPr bwMode="auto">
          <a:xfrm>
            <a:off x="3200400" y="-33338"/>
            <a:ext cx="3352800" cy="2244726"/>
          </a:xfrm>
          <a:prstGeom prst="rect">
            <a:avLst/>
          </a:prstGeom>
          <a:noFill/>
          <a:ln w="9525">
            <a:noFill/>
            <a:miter lim="800000"/>
            <a:headEnd/>
            <a:tailEnd/>
          </a:ln>
        </p:spPr>
      </p:pic>
      <p:pic>
        <p:nvPicPr>
          <p:cNvPr id="111624" name="Picture 8" descr="6 01 Kids at Oaks Bottom 150 dpi @ M Houck"/>
          <p:cNvPicPr>
            <a:picLocks noChangeAspect="1" noChangeArrowheads="1"/>
          </p:cNvPicPr>
          <p:nvPr/>
        </p:nvPicPr>
        <p:blipFill>
          <a:blip r:embed="rId6"/>
          <a:srcRect/>
          <a:stretch>
            <a:fillRect/>
          </a:stretch>
        </p:blipFill>
        <p:spPr bwMode="auto">
          <a:xfrm>
            <a:off x="-609600" y="0"/>
            <a:ext cx="3810000" cy="26336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438150" y="1200150"/>
            <a:ext cx="393700" cy="2105025"/>
          </a:xfrm>
          <a:prstGeom prst="rect">
            <a:avLst/>
          </a:prstGeom>
          <a:noFill/>
          <a:ln w="9525">
            <a:noFill/>
            <a:miter lim="800000"/>
            <a:headEnd/>
            <a:tailEnd/>
          </a:ln>
        </p:spPr>
        <p:txBody>
          <a:bodyPr wrap="none">
            <a:prstTxWarp prst="textNoShape">
              <a:avLst/>
            </a:prstTxWarp>
            <a:spAutoFit/>
          </a:bodyPr>
          <a:lstStyle/>
          <a:p>
            <a:endParaRPr lang="en-US" sz="3600"/>
          </a:p>
          <a:p>
            <a:pPr>
              <a:buFont typeface="Wingdings" charset="2"/>
              <a:buNone/>
            </a:pPr>
            <a:endParaRPr lang="en-US" sz="3600"/>
          </a:p>
          <a:p>
            <a:pPr>
              <a:buFont typeface="Wingdings" charset="2"/>
              <a:buChar char="§"/>
            </a:pPr>
            <a:endParaRPr lang="en-US" sz="3600"/>
          </a:p>
          <a:p>
            <a:endParaRPr lang="en-US"/>
          </a:p>
        </p:txBody>
      </p:sp>
      <p:sp>
        <p:nvSpPr>
          <p:cNvPr id="112643" name="Text Box 3"/>
          <p:cNvSpPr txBox="1">
            <a:spLocks noChangeArrowheads="1"/>
          </p:cNvSpPr>
          <p:nvPr/>
        </p:nvSpPr>
        <p:spPr bwMode="auto">
          <a:xfrm>
            <a:off x="984250" y="228600"/>
            <a:ext cx="6559550" cy="1068388"/>
          </a:xfrm>
          <a:prstGeom prst="rect">
            <a:avLst/>
          </a:prstGeom>
          <a:noFill/>
          <a:ln w="9525">
            <a:noFill/>
            <a:miter lim="800000"/>
            <a:headEnd/>
            <a:tailEnd/>
          </a:ln>
        </p:spPr>
        <p:txBody>
          <a:bodyPr wrap="none">
            <a:prstTxWarp prst="textNoShape">
              <a:avLst/>
            </a:prstTxWarp>
            <a:spAutoFit/>
          </a:bodyPr>
          <a:lstStyle/>
          <a:p>
            <a:r>
              <a:rPr lang="en-US" sz="3600" i="1"/>
              <a:t>Areas for recreation and leisure</a:t>
            </a:r>
          </a:p>
          <a:p>
            <a:endParaRPr lang="en-US" sz="2800"/>
          </a:p>
        </p:txBody>
      </p:sp>
      <p:pic>
        <p:nvPicPr>
          <p:cNvPr id="112644" name="Picture 4" descr="3 91 Powell Butte Painter @ Kristen Finnegan"/>
          <p:cNvPicPr>
            <a:picLocks noChangeAspect="1" noChangeArrowheads="1"/>
          </p:cNvPicPr>
          <p:nvPr/>
        </p:nvPicPr>
        <p:blipFill>
          <a:blip r:embed="rId2"/>
          <a:srcRect/>
          <a:stretch>
            <a:fillRect/>
          </a:stretch>
        </p:blipFill>
        <p:spPr bwMode="auto">
          <a:xfrm>
            <a:off x="0" y="838200"/>
            <a:ext cx="3289300" cy="2516188"/>
          </a:xfrm>
          <a:prstGeom prst="rect">
            <a:avLst/>
          </a:prstGeom>
          <a:noFill/>
          <a:ln w="9525">
            <a:noFill/>
            <a:miter lim="800000"/>
            <a:headEnd/>
            <a:tailEnd/>
          </a:ln>
        </p:spPr>
      </p:pic>
      <p:pic>
        <p:nvPicPr>
          <p:cNvPr id="112645" name="Picture 5" descr="Cycling the Greenway DSC_0034 @ Mike Houck"/>
          <p:cNvPicPr>
            <a:picLocks noChangeAspect="1" noChangeArrowheads="1"/>
          </p:cNvPicPr>
          <p:nvPr/>
        </p:nvPicPr>
        <p:blipFill>
          <a:blip r:embed="rId3"/>
          <a:srcRect/>
          <a:stretch>
            <a:fillRect/>
          </a:stretch>
        </p:blipFill>
        <p:spPr bwMode="auto">
          <a:xfrm>
            <a:off x="3276600" y="838200"/>
            <a:ext cx="3517900" cy="2339975"/>
          </a:xfrm>
          <a:prstGeom prst="rect">
            <a:avLst/>
          </a:prstGeom>
          <a:noFill/>
          <a:ln w="9525">
            <a:noFill/>
            <a:miter lim="800000"/>
            <a:headEnd/>
            <a:tailEnd/>
          </a:ln>
        </p:spPr>
      </p:pic>
      <p:pic>
        <p:nvPicPr>
          <p:cNvPr id="112646" name="Picture 6" descr="Wading in the Willamette @ Mike Houck DSC_0009"/>
          <p:cNvPicPr>
            <a:picLocks noChangeAspect="1" noChangeArrowheads="1"/>
          </p:cNvPicPr>
          <p:nvPr/>
        </p:nvPicPr>
        <p:blipFill>
          <a:blip r:embed="rId4"/>
          <a:srcRect/>
          <a:stretch>
            <a:fillRect/>
          </a:stretch>
        </p:blipFill>
        <p:spPr bwMode="auto">
          <a:xfrm>
            <a:off x="-1600200" y="3200400"/>
            <a:ext cx="5486400" cy="3648075"/>
          </a:xfrm>
          <a:prstGeom prst="rect">
            <a:avLst/>
          </a:prstGeom>
          <a:noFill/>
          <a:ln w="9525">
            <a:noFill/>
            <a:miter lim="800000"/>
            <a:headEnd/>
            <a:tailEnd/>
          </a:ln>
        </p:spPr>
      </p:pic>
      <p:pic>
        <p:nvPicPr>
          <p:cNvPr id="112647" name="Picture 7" descr="Fishing on Esplanade DSC_0645 @ Mike Houck"/>
          <p:cNvPicPr>
            <a:picLocks noChangeAspect="1" noChangeArrowheads="1"/>
          </p:cNvPicPr>
          <p:nvPr/>
        </p:nvPicPr>
        <p:blipFill>
          <a:blip r:embed="rId5"/>
          <a:srcRect/>
          <a:stretch>
            <a:fillRect/>
          </a:stretch>
        </p:blipFill>
        <p:spPr bwMode="auto">
          <a:xfrm>
            <a:off x="6781800" y="838200"/>
            <a:ext cx="3048000" cy="2025650"/>
          </a:xfrm>
          <a:prstGeom prst="rect">
            <a:avLst/>
          </a:prstGeom>
          <a:noFill/>
          <a:ln w="9525">
            <a:noFill/>
            <a:miter lim="800000"/>
            <a:headEnd/>
            <a:tailEnd/>
          </a:ln>
        </p:spPr>
      </p:pic>
      <p:pic>
        <p:nvPicPr>
          <p:cNvPr id="112648" name="Picture 8" descr="Kid on Blades Tom McCall Park DSC_0706 @ Mike Houck"/>
          <p:cNvPicPr>
            <a:picLocks noChangeAspect="1" noChangeArrowheads="1"/>
          </p:cNvPicPr>
          <p:nvPr/>
        </p:nvPicPr>
        <p:blipFill>
          <a:blip r:embed="rId6"/>
          <a:srcRect/>
          <a:stretch>
            <a:fillRect/>
          </a:stretch>
        </p:blipFill>
        <p:spPr bwMode="auto">
          <a:xfrm>
            <a:off x="6705600" y="2819400"/>
            <a:ext cx="3124200" cy="2076450"/>
          </a:xfrm>
          <a:prstGeom prst="rect">
            <a:avLst/>
          </a:prstGeom>
          <a:noFill/>
          <a:ln w="9525">
            <a:noFill/>
            <a:miter lim="800000"/>
            <a:headEnd/>
            <a:tailEnd/>
          </a:ln>
        </p:spPr>
      </p:pic>
      <p:pic>
        <p:nvPicPr>
          <p:cNvPr id="112649" name="Picture 9" descr="Relaxing in the Sun @ Mike Houck DSC_0033"/>
          <p:cNvPicPr>
            <a:picLocks noChangeAspect="1" noChangeArrowheads="1"/>
          </p:cNvPicPr>
          <p:nvPr/>
        </p:nvPicPr>
        <p:blipFill>
          <a:blip r:embed="rId7"/>
          <a:srcRect/>
          <a:stretch>
            <a:fillRect/>
          </a:stretch>
        </p:blipFill>
        <p:spPr bwMode="auto">
          <a:xfrm>
            <a:off x="5791200" y="4873625"/>
            <a:ext cx="3441700" cy="2289175"/>
          </a:xfrm>
          <a:prstGeom prst="rect">
            <a:avLst/>
          </a:prstGeom>
          <a:noFill/>
          <a:ln w="9525">
            <a:noFill/>
            <a:miter lim="800000"/>
            <a:headEnd/>
            <a:tailEnd/>
          </a:ln>
        </p:spPr>
      </p:pic>
      <p:pic>
        <p:nvPicPr>
          <p:cNvPr id="112650" name="Picture 10" descr="01 Sellwood Park 100 @ M Houck"/>
          <p:cNvPicPr>
            <a:picLocks noChangeAspect="1" noChangeArrowheads="1"/>
          </p:cNvPicPr>
          <p:nvPr/>
        </p:nvPicPr>
        <p:blipFill>
          <a:blip r:embed="rId8"/>
          <a:srcRect/>
          <a:stretch>
            <a:fillRect/>
          </a:stretch>
        </p:blipFill>
        <p:spPr bwMode="auto">
          <a:xfrm>
            <a:off x="3810000" y="5345113"/>
            <a:ext cx="1981200" cy="1512887"/>
          </a:xfrm>
          <a:prstGeom prst="rect">
            <a:avLst/>
          </a:prstGeom>
          <a:noFill/>
          <a:ln w="9525">
            <a:noFill/>
            <a:miter lim="800000"/>
            <a:headEnd/>
            <a:tailEnd/>
          </a:ln>
        </p:spPr>
      </p:pic>
      <p:pic>
        <p:nvPicPr>
          <p:cNvPr id="112651" name="Picture 11" descr="Canoeing Ross Island @ Mike Houck"/>
          <p:cNvPicPr>
            <a:picLocks noChangeAspect="1" noChangeArrowheads="1"/>
          </p:cNvPicPr>
          <p:nvPr/>
        </p:nvPicPr>
        <p:blipFill>
          <a:blip r:embed="rId9"/>
          <a:srcRect/>
          <a:stretch>
            <a:fillRect/>
          </a:stretch>
        </p:blipFill>
        <p:spPr bwMode="auto">
          <a:xfrm>
            <a:off x="3352800" y="3046413"/>
            <a:ext cx="3733800" cy="24812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438150" y="1200150"/>
            <a:ext cx="393700" cy="2105025"/>
          </a:xfrm>
          <a:prstGeom prst="rect">
            <a:avLst/>
          </a:prstGeom>
          <a:noFill/>
          <a:ln w="9525">
            <a:noFill/>
            <a:miter lim="800000"/>
            <a:headEnd/>
            <a:tailEnd/>
          </a:ln>
        </p:spPr>
        <p:txBody>
          <a:bodyPr wrap="none">
            <a:prstTxWarp prst="textNoShape">
              <a:avLst/>
            </a:prstTxWarp>
            <a:spAutoFit/>
          </a:bodyPr>
          <a:lstStyle/>
          <a:p>
            <a:endParaRPr lang="en-US" sz="3600"/>
          </a:p>
          <a:p>
            <a:pPr>
              <a:buFont typeface="Wingdings" charset="2"/>
              <a:buNone/>
            </a:pPr>
            <a:endParaRPr lang="en-US" sz="3600"/>
          </a:p>
          <a:p>
            <a:pPr>
              <a:buFont typeface="Wingdings" charset="2"/>
              <a:buChar char="§"/>
            </a:pPr>
            <a:endParaRPr lang="en-US" sz="3600"/>
          </a:p>
          <a:p>
            <a:endParaRPr lang="en-US"/>
          </a:p>
        </p:txBody>
      </p:sp>
      <p:sp>
        <p:nvSpPr>
          <p:cNvPr id="113667" name="Text Box 3"/>
          <p:cNvSpPr txBox="1">
            <a:spLocks noChangeArrowheads="1"/>
          </p:cNvSpPr>
          <p:nvPr/>
        </p:nvSpPr>
        <p:spPr bwMode="auto">
          <a:xfrm>
            <a:off x="304800" y="381000"/>
            <a:ext cx="7608888" cy="1570038"/>
          </a:xfrm>
          <a:prstGeom prst="rect">
            <a:avLst/>
          </a:prstGeom>
          <a:noFill/>
          <a:ln w="9525">
            <a:noFill/>
            <a:miter lim="800000"/>
            <a:headEnd/>
            <a:tailEnd/>
          </a:ln>
        </p:spPr>
        <p:txBody>
          <a:bodyPr wrap="none">
            <a:prstTxWarp prst="textNoShape">
              <a:avLst/>
            </a:prstTxWarp>
            <a:spAutoFit/>
          </a:bodyPr>
          <a:lstStyle/>
          <a:p>
            <a:r>
              <a:rPr lang="en-US" sz="3200" i="1"/>
              <a:t>Public spaces that bring people together </a:t>
            </a:r>
          </a:p>
          <a:p>
            <a:r>
              <a:rPr lang="en-US" sz="3200" i="1"/>
              <a:t>and connect them to their community</a:t>
            </a:r>
          </a:p>
          <a:p>
            <a:endParaRPr lang="en-US" sz="3200"/>
          </a:p>
        </p:txBody>
      </p:sp>
      <p:pic>
        <p:nvPicPr>
          <p:cNvPr id="113668" name="Picture 4" descr="Jamison Square Kids and Water DSC07046 @ Mike Houck"/>
          <p:cNvPicPr>
            <a:picLocks noChangeAspect="1" noChangeArrowheads="1"/>
          </p:cNvPicPr>
          <p:nvPr/>
        </p:nvPicPr>
        <p:blipFill>
          <a:blip r:embed="rId2"/>
          <a:srcRect/>
          <a:stretch>
            <a:fillRect/>
          </a:stretch>
        </p:blipFill>
        <p:spPr bwMode="auto">
          <a:xfrm>
            <a:off x="0" y="1524000"/>
            <a:ext cx="3810000" cy="2857500"/>
          </a:xfrm>
          <a:prstGeom prst="rect">
            <a:avLst/>
          </a:prstGeom>
          <a:noFill/>
          <a:ln w="9525">
            <a:noFill/>
            <a:miter lim="800000"/>
            <a:headEnd/>
            <a:tailEnd/>
          </a:ln>
        </p:spPr>
      </p:pic>
      <p:pic>
        <p:nvPicPr>
          <p:cNvPr id="113669" name="Picture 5" descr="IMG_2484"/>
          <p:cNvPicPr>
            <a:picLocks noChangeAspect="1" noChangeArrowheads="1"/>
          </p:cNvPicPr>
          <p:nvPr/>
        </p:nvPicPr>
        <p:blipFill>
          <a:blip r:embed="rId3"/>
          <a:srcRect/>
          <a:stretch>
            <a:fillRect/>
          </a:stretch>
        </p:blipFill>
        <p:spPr bwMode="auto">
          <a:xfrm>
            <a:off x="3733800" y="1524000"/>
            <a:ext cx="7086600" cy="5314950"/>
          </a:xfrm>
          <a:prstGeom prst="rect">
            <a:avLst/>
          </a:prstGeom>
          <a:noFill/>
          <a:ln w="9525">
            <a:noFill/>
            <a:miter lim="800000"/>
            <a:headEnd/>
            <a:tailEnd/>
          </a:ln>
        </p:spPr>
      </p:pic>
      <p:pic>
        <p:nvPicPr>
          <p:cNvPr id="113670" name="Picture 6" descr="DSC_0007"/>
          <p:cNvPicPr>
            <a:picLocks noChangeAspect="1" noChangeArrowheads="1"/>
          </p:cNvPicPr>
          <p:nvPr/>
        </p:nvPicPr>
        <p:blipFill>
          <a:blip r:embed="rId4"/>
          <a:srcRect/>
          <a:stretch>
            <a:fillRect/>
          </a:stretch>
        </p:blipFill>
        <p:spPr bwMode="auto">
          <a:xfrm>
            <a:off x="0" y="4316413"/>
            <a:ext cx="3822700" cy="25415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438150" y="1200150"/>
            <a:ext cx="393700" cy="2105025"/>
          </a:xfrm>
          <a:prstGeom prst="rect">
            <a:avLst/>
          </a:prstGeom>
          <a:noFill/>
          <a:ln w="9525">
            <a:noFill/>
            <a:miter lim="800000"/>
            <a:headEnd/>
            <a:tailEnd/>
          </a:ln>
        </p:spPr>
        <p:txBody>
          <a:bodyPr wrap="none">
            <a:prstTxWarp prst="textNoShape">
              <a:avLst/>
            </a:prstTxWarp>
            <a:spAutoFit/>
          </a:bodyPr>
          <a:lstStyle/>
          <a:p>
            <a:endParaRPr lang="en-US" sz="3600"/>
          </a:p>
          <a:p>
            <a:pPr>
              <a:buFont typeface="Wingdings" charset="2"/>
              <a:buNone/>
            </a:pPr>
            <a:endParaRPr lang="en-US" sz="3600"/>
          </a:p>
          <a:p>
            <a:pPr>
              <a:buFont typeface="Wingdings" charset="2"/>
              <a:buChar char="§"/>
            </a:pPr>
            <a:endParaRPr lang="en-US" sz="3600"/>
          </a:p>
          <a:p>
            <a:endParaRPr lang="en-US"/>
          </a:p>
        </p:txBody>
      </p:sp>
      <p:sp>
        <p:nvSpPr>
          <p:cNvPr id="114691" name="Text Box 3"/>
          <p:cNvSpPr txBox="1">
            <a:spLocks noChangeArrowheads="1"/>
          </p:cNvSpPr>
          <p:nvPr/>
        </p:nvSpPr>
        <p:spPr bwMode="auto">
          <a:xfrm>
            <a:off x="0" y="400050"/>
            <a:ext cx="9086850" cy="822325"/>
          </a:xfrm>
          <a:prstGeom prst="rect">
            <a:avLst/>
          </a:prstGeom>
          <a:noFill/>
          <a:ln w="9525">
            <a:noFill/>
            <a:miter lim="800000"/>
            <a:headEnd/>
            <a:tailEnd/>
          </a:ln>
        </p:spPr>
        <p:txBody>
          <a:bodyPr wrap="none">
            <a:prstTxWarp prst="textNoShape">
              <a:avLst/>
            </a:prstTxWarp>
            <a:spAutoFit/>
          </a:bodyPr>
          <a:lstStyle/>
          <a:p>
            <a:r>
              <a:rPr lang="en-US" b="1"/>
              <a:t>The System Promotes Human Health, Fitness, and Well-being</a:t>
            </a:r>
          </a:p>
          <a:p>
            <a:endParaRPr lang="en-US" b="1"/>
          </a:p>
        </p:txBody>
      </p:sp>
      <p:pic>
        <p:nvPicPr>
          <p:cNvPr id="114692" name="Picture 4" descr="Jogging on Terwilliger courtesy Portland Parks"/>
          <p:cNvPicPr>
            <a:picLocks noChangeAspect="1" noChangeArrowheads="1"/>
          </p:cNvPicPr>
          <p:nvPr/>
        </p:nvPicPr>
        <p:blipFill>
          <a:blip r:embed="rId2"/>
          <a:srcRect/>
          <a:stretch>
            <a:fillRect/>
          </a:stretch>
        </p:blipFill>
        <p:spPr bwMode="auto">
          <a:xfrm>
            <a:off x="533400" y="990600"/>
            <a:ext cx="2514600" cy="1941513"/>
          </a:xfrm>
          <a:prstGeom prst="rect">
            <a:avLst/>
          </a:prstGeom>
          <a:noFill/>
          <a:ln w="9525">
            <a:noFill/>
            <a:miter lim="800000"/>
            <a:headEnd/>
            <a:tailEnd/>
          </a:ln>
        </p:spPr>
      </p:pic>
      <p:pic>
        <p:nvPicPr>
          <p:cNvPr id="114693" name="Picture 5" descr="Walking the Greenway DSC_0040 @ Mike Houck"/>
          <p:cNvPicPr>
            <a:picLocks noChangeAspect="1" noChangeArrowheads="1"/>
          </p:cNvPicPr>
          <p:nvPr/>
        </p:nvPicPr>
        <p:blipFill>
          <a:blip r:embed="rId3"/>
          <a:srcRect/>
          <a:stretch>
            <a:fillRect/>
          </a:stretch>
        </p:blipFill>
        <p:spPr bwMode="auto">
          <a:xfrm>
            <a:off x="6172200" y="1066800"/>
            <a:ext cx="3849688" cy="5791200"/>
          </a:xfrm>
          <a:prstGeom prst="rect">
            <a:avLst/>
          </a:prstGeom>
          <a:noFill/>
          <a:ln w="9525">
            <a:noFill/>
            <a:miter lim="800000"/>
            <a:headEnd/>
            <a:tailEnd/>
          </a:ln>
        </p:spPr>
      </p:pic>
      <p:pic>
        <p:nvPicPr>
          <p:cNvPr id="114694" name="Picture 6" descr="Healty Balance Healthnet0001"/>
          <p:cNvPicPr>
            <a:picLocks noChangeAspect="1" noChangeArrowheads="1"/>
          </p:cNvPicPr>
          <p:nvPr/>
        </p:nvPicPr>
        <p:blipFill>
          <a:blip r:embed="rId4"/>
          <a:srcRect/>
          <a:stretch>
            <a:fillRect/>
          </a:stretch>
        </p:blipFill>
        <p:spPr bwMode="auto">
          <a:xfrm>
            <a:off x="3352800" y="1752600"/>
            <a:ext cx="2544763" cy="3352800"/>
          </a:xfrm>
          <a:prstGeom prst="rect">
            <a:avLst/>
          </a:prstGeom>
          <a:noFill/>
          <a:ln w="9525">
            <a:noFill/>
            <a:miter lim="800000"/>
            <a:headEnd/>
            <a:tailEnd/>
          </a:ln>
        </p:spPr>
      </p:pic>
      <p:pic>
        <p:nvPicPr>
          <p:cNvPr id="114695" name="Picture 7" descr="Fit City"/>
          <p:cNvPicPr>
            <a:picLocks noChangeAspect="1" noChangeArrowheads="1"/>
          </p:cNvPicPr>
          <p:nvPr/>
        </p:nvPicPr>
        <p:blipFill>
          <a:blip r:embed="rId5"/>
          <a:srcRect/>
          <a:stretch>
            <a:fillRect/>
          </a:stretch>
        </p:blipFill>
        <p:spPr bwMode="auto">
          <a:xfrm>
            <a:off x="381000" y="3352800"/>
            <a:ext cx="2689225" cy="304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1828800" y="609600"/>
            <a:ext cx="6324600" cy="1311275"/>
          </a:xfrm>
          <a:prstGeom prst="rect">
            <a:avLst/>
          </a:prstGeom>
          <a:noFill/>
          <a:ln w="9525">
            <a:noFill/>
            <a:miter lim="800000"/>
            <a:headEnd/>
            <a:tailEnd/>
          </a:ln>
        </p:spPr>
        <p:txBody>
          <a:bodyPr>
            <a:prstTxWarp prst="textNoShape">
              <a:avLst/>
            </a:prstTxWarp>
            <a:spAutoFit/>
          </a:bodyPr>
          <a:lstStyle/>
          <a:p>
            <a:r>
              <a:rPr lang="en-US" sz="2000"/>
              <a:t>Trails and greenways are a fundamental </a:t>
            </a:r>
          </a:p>
          <a:p>
            <a:r>
              <a:rPr lang="en-US" sz="2000"/>
              <a:t>infrastructure actively used to augment transportation </a:t>
            </a:r>
          </a:p>
          <a:p>
            <a:r>
              <a:rPr lang="en-US" sz="2000"/>
              <a:t>networks and link parks, natural areas, waterways, </a:t>
            </a:r>
          </a:p>
          <a:p>
            <a:r>
              <a:rPr lang="en-US" sz="2000"/>
              <a:t>public facilities, neighborhoods, and regional centers.</a:t>
            </a:r>
          </a:p>
        </p:txBody>
      </p:sp>
      <p:pic>
        <p:nvPicPr>
          <p:cNvPr id="115715" name="Picture 3" descr="Oaks Bottom along Springwater @ Metro"/>
          <p:cNvPicPr>
            <a:picLocks noChangeAspect="1" noChangeArrowheads="1"/>
          </p:cNvPicPr>
          <p:nvPr/>
        </p:nvPicPr>
        <p:blipFill>
          <a:blip r:embed="rId3"/>
          <a:srcRect/>
          <a:stretch>
            <a:fillRect/>
          </a:stretch>
        </p:blipFill>
        <p:spPr bwMode="auto">
          <a:xfrm>
            <a:off x="5410200" y="2057400"/>
            <a:ext cx="3363913" cy="2233613"/>
          </a:xfrm>
          <a:prstGeom prst="rect">
            <a:avLst/>
          </a:prstGeom>
          <a:noFill/>
          <a:ln w="9525">
            <a:noFill/>
            <a:miter lim="800000"/>
            <a:headEnd/>
            <a:tailEnd/>
          </a:ln>
        </p:spPr>
      </p:pic>
      <p:pic>
        <p:nvPicPr>
          <p:cNvPr id="115716" name="Picture 4" descr="Rock Creek Greenway, Hillsboro 2 @ Mike Houck"/>
          <p:cNvPicPr>
            <a:picLocks noChangeAspect="1" noChangeArrowheads="1"/>
          </p:cNvPicPr>
          <p:nvPr/>
        </p:nvPicPr>
        <p:blipFill>
          <a:blip r:embed="rId4"/>
          <a:srcRect/>
          <a:stretch>
            <a:fillRect/>
          </a:stretch>
        </p:blipFill>
        <p:spPr bwMode="auto">
          <a:xfrm>
            <a:off x="2514600" y="3917950"/>
            <a:ext cx="4419600" cy="2940050"/>
          </a:xfrm>
          <a:prstGeom prst="rect">
            <a:avLst/>
          </a:prstGeom>
          <a:noFill/>
          <a:ln w="9525">
            <a:noFill/>
            <a:miter lim="800000"/>
            <a:headEnd/>
            <a:tailEnd/>
          </a:ln>
        </p:spPr>
      </p:pic>
      <p:pic>
        <p:nvPicPr>
          <p:cNvPr id="115717" name="Picture 5" descr="Powerline Trail Washington Co 0005 @ Mike Houck copy"/>
          <p:cNvPicPr>
            <a:picLocks noChangeAspect="1" noChangeArrowheads="1"/>
          </p:cNvPicPr>
          <p:nvPr/>
        </p:nvPicPr>
        <p:blipFill>
          <a:blip r:embed="rId5"/>
          <a:srcRect/>
          <a:stretch>
            <a:fillRect/>
          </a:stretch>
        </p:blipFill>
        <p:spPr bwMode="auto">
          <a:xfrm>
            <a:off x="0" y="2043113"/>
            <a:ext cx="4095750" cy="2605087"/>
          </a:xfrm>
          <a:prstGeom prst="rect">
            <a:avLst/>
          </a:prstGeom>
          <a:noFill/>
          <a:ln w="9525">
            <a:noFill/>
            <a:miter lim="800000"/>
            <a:headEnd/>
            <a:tailEnd/>
          </a:ln>
        </p:spPr>
      </p:pic>
      <p:sp>
        <p:nvSpPr>
          <p:cNvPr id="115718" name="Text Box 6"/>
          <p:cNvSpPr txBox="1">
            <a:spLocks noChangeArrowheads="1"/>
          </p:cNvSpPr>
          <p:nvPr/>
        </p:nvSpPr>
        <p:spPr bwMode="auto">
          <a:xfrm>
            <a:off x="212725" y="4760913"/>
            <a:ext cx="1938338" cy="276225"/>
          </a:xfrm>
          <a:prstGeom prst="rect">
            <a:avLst/>
          </a:prstGeom>
          <a:noFill/>
          <a:ln w="9525">
            <a:noFill/>
            <a:miter lim="800000"/>
            <a:headEnd/>
            <a:tailEnd/>
          </a:ln>
        </p:spPr>
        <p:txBody>
          <a:bodyPr wrap="none">
            <a:prstTxWarp prst="textNoShape">
              <a:avLst/>
            </a:prstTxWarp>
            <a:spAutoFit/>
          </a:bodyPr>
          <a:lstStyle/>
          <a:p>
            <a:r>
              <a:rPr lang="en-US" sz="1200"/>
              <a:t>Powerline Trail Beaverton</a:t>
            </a:r>
          </a:p>
        </p:txBody>
      </p:sp>
      <p:sp>
        <p:nvSpPr>
          <p:cNvPr id="115719" name="Text Box 7"/>
          <p:cNvSpPr txBox="1">
            <a:spLocks noChangeArrowheads="1"/>
          </p:cNvSpPr>
          <p:nvPr/>
        </p:nvSpPr>
        <p:spPr bwMode="auto">
          <a:xfrm>
            <a:off x="6994525" y="6056313"/>
            <a:ext cx="1860550" cy="274637"/>
          </a:xfrm>
          <a:prstGeom prst="rect">
            <a:avLst/>
          </a:prstGeom>
          <a:noFill/>
          <a:ln w="9525">
            <a:noFill/>
            <a:miter lim="800000"/>
            <a:headEnd/>
            <a:tailEnd/>
          </a:ln>
        </p:spPr>
        <p:txBody>
          <a:bodyPr wrap="none">
            <a:prstTxWarp prst="textNoShape">
              <a:avLst/>
            </a:prstTxWarp>
            <a:spAutoFit/>
          </a:bodyPr>
          <a:lstStyle/>
          <a:p>
            <a:r>
              <a:rPr lang="en-US" sz="1200"/>
              <a:t>Rock Creek Trail Hillsboro</a:t>
            </a:r>
          </a:p>
        </p:txBody>
      </p:sp>
      <p:sp>
        <p:nvSpPr>
          <p:cNvPr id="115720" name="Text Box 8"/>
          <p:cNvSpPr txBox="1">
            <a:spLocks noChangeArrowheads="1"/>
          </p:cNvSpPr>
          <p:nvPr/>
        </p:nvSpPr>
        <p:spPr bwMode="auto">
          <a:xfrm>
            <a:off x="6934200" y="4449763"/>
            <a:ext cx="2236788" cy="276225"/>
          </a:xfrm>
          <a:prstGeom prst="rect">
            <a:avLst/>
          </a:prstGeom>
          <a:noFill/>
          <a:ln w="9525">
            <a:noFill/>
            <a:miter lim="800000"/>
            <a:headEnd/>
            <a:tailEnd/>
          </a:ln>
        </p:spPr>
        <p:txBody>
          <a:bodyPr wrap="none">
            <a:prstTxWarp prst="textNoShape">
              <a:avLst/>
            </a:prstTxWarp>
            <a:spAutoFit/>
          </a:bodyPr>
          <a:lstStyle/>
          <a:p>
            <a:r>
              <a:rPr lang="en-US" sz="1200"/>
              <a:t>Springwater on the Willamette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7813"/>
            <a:ext cx="9144000" cy="1139825"/>
          </a:xfrm>
        </p:spPr>
        <p:txBody>
          <a:bodyPr/>
          <a:lstStyle/>
          <a:p>
            <a:pPr>
              <a:defRPr/>
            </a:pPr>
            <a:r>
              <a:rPr lang="en-US" sz="4000" dirty="0" smtClean="0"/>
              <a:t>A Challenge: Bringing Nature</a:t>
            </a:r>
            <a:br>
              <a:rPr lang="en-US" sz="4000" dirty="0" smtClean="0"/>
            </a:br>
            <a:r>
              <a:rPr lang="en-US" sz="4000" dirty="0" smtClean="0"/>
              <a:t>Back into the City</a:t>
            </a:r>
            <a:endParaRPr lang="en-US" sz="4000" dirty="0"/>
          </a:p>
        </p:txBody>
      </p:sp>
      <p:sp>
        <p:nvSpPr>
          <p:cNvPr id="3" name="Content Placeholder 2"/>
          <p:cNvSpPr>
            <a:spLocks noGrp="1"/>
          </p:cNvSpPr>
          <p:nvPr>
            <p:ph idx="1"/>
          </p:nvPr>
        </p:nvSpPr>
        <p:spPr/>
        <p:txBody>
          <a:bodyPr/>
          <a:lstStyle/>
          <a:p>
            <a:pPr>
              <a:buFont typeface="Wingdings" pitchFamily="-110" charset="2"/>
              <a:buChar char="Ø"/>
              <a:defRPr/>
            </a:pPr>
            <a:r>
              <a:rPr lang="en-US" dirty="0" smtClean="0"/>
              <a:t>Government Policy pushed nature outside the city</a:t>
            </a:r>
          </a:p>
          <a:p>
            <a:pPr>
              <a:buFont typeface="Wingdings" pitchFamily="-110" charset="2"/>
              <a:buChar char="Ø"/>
              <a:defRPr/>
            </a:pPr>
            <a:r>
              <a:rPr lang="en-US" dirty="0" smtClean="0"/>
              <a:t>Citizens brought it back into the city</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4450" name="Picture 2" descr="'90 GIS Greenspace Map @ Joe Poracsky"/>
          <p:cNvPicPr>
            <a:picLocks noChangeAspect="1" noChangeArrowheads="1"/>
          </p:cNvPicPr>
          <p:nvPr/>
        </p:nvPicPr>
        <p:blipFill>
          <a:blip r:embed="rId3"/>
          <a:srcRect/>
          <a:stretch>
            <a:fillRect/>
          </a:stretch>
        </p:blipFill>
        <p:spPr bwMode="auto">
          <a:xfrm>
            <a:off x="7010400" y="1905000"/>
            <a:ext cx="1828800" cy="1368425"/>
          </a:xfrm>
          <a:prstGeom prst="rect">
            <a:avLst/>
          </a:prstGeom>
          <a:noFill/>
          <a:ln w="9525">
            <a:noFill/>
            <a:miter lim="800000"/>
            <a:headEnd/>
            <a:tailEnd/>
          </a:ln>
        </p:spPr>
      </p:pic>
      <p:pic>
        <p:nvPicPr>
          <p:cNvPr id="104451" name="Picture 3" descr="Color IR Forest Park, before"/>
          <p:cNvPicPr>
            <a:picLocks noChangeAspect="1" noChangeArrowheads="1"/>
          </p:cNvPicPr>
          <p:nvPr/>
        </p:nvPicPr>
        <p:blipFill>
          <a:blip r:embed="rId4"/>
          <a:srcRect/>
          <a:stretch>
            <a:fillRect/>
          </a:stretch>
        </p:blipFill>
        <p:spPr bwMode="auto">
          <a:xfrm>
            <a:off x="1905000" y="1219200"/>
            <a:ext cx="2743200" cy="2578100"/>
          </a:xfrm>
          <a:prstGeom prst="rect">
            <a:avLst/>
          </a:prstGeom>
          <a:noFill/>
          <a:ln w="9525">
            <a:noFill/>
            <a:miter lim="800000"/>
            <a:headEnd/>
            <a:tailEnd/>
          </a:ln>
        </p:spPr>
      </p:pic>
      <p:pic>
        <p:nvPicPr>
          <p:cNvPr id="104452" name="Picture 4" descr="Color IR Flight Lines"/>
          <p:cNvPicPr>
            <a:picLocks noChangeAspect="1" noChangeArrowheads="1"/>
          </p:cNvPicPr>
          <p:nvPr/>
        </p:nvPicPr>
        <p:blipFill>
          <a:blip r:embed="rId5"/>
          <a:srcRect/>
          <a:stretch>
            <a:fillRect/>
          </a:stretch>
        </p:blipFill>
        <p:spPr bwMode="auto">
          <a:xfrm>
            <a:off x="-76200" y="0"/>
            <a:ext cx="2743200" cy="2536825"/>
          </a:xfrm>
          <a:prstGeom prst="rect">
            <a:avLst/>
          </a:prstGeom>
          <a:noFill/>
          <a:ln w="9525">
            <a:noFill/>
            <a:miter lim="800000"/>
            <a:headEnd/>
            <a:tailEnd/>
          </a:ln>
        </p:spPr>
      </p:pic>
      <p:pic>
        <p:nvPicPr>
          <p:cNvPr id="104453" name="Picture 5" descr="Paul Newman"/>
          <p:cNvPicPr>
            <a:picLocks noChangeAspect="1" noChangeArrowheads="1"/>
          </p:cNvPicPr>
          <p:nvPr/>
        </p:nvPicPr>
        <p:blipFill>
          <a:blip r:embed="rId6"/>
          <a:srcRect/>
          <a:stretch>
            <a:fillRect/>
          </a:stretch>
        </p:blipFill>
        <p:spPr bwMode="auto">
          <a:xfrm>
            <a:off x="3429000" y="2901950"/>
            <a:ext cx="3733800" cy="2508250"/>
          </a:xfrm>
          <a:prstGeom prst="rect">
            <a:avLst/>
          </a:prstGeom>
          <a:noFill/>
          <a:ln w="9525">
            <a:noFill/>
            <a:miter lim="800000"/>
            <a:headEnd/>
            <a:tailEnd/>
          </a:ln>
        </p:spPr>
      </p:pic>
      <p:pic>
        <p:nvPicPr>
          <p:cNvPr id="104454" name="Picture 6" descr="Greenspaces Map"/>
          <p:cNvPicPr>
            <a:picLocks noChangeAspect="1" noChangeArrowheads="1"/>
          </p:cNvPicPr>
          <p:nvPr/>
        </p:nvPicPr>
        <p:blipFill>
          <a:blip r:embed="rId7"/>
          <a:srcRect/>
          <a:stretch>
            <a:fillRect/>
          </a:stretch>
        </p:blipFill>
        <p:spPr bwMode="auto">
          <a:xfrm>
            <a:off x="5410200" y="4000500"/>
            <a:ext cx="3733800" cy="2857500"/>
          </a:xfrm>
          <a:prstGeom prst="rect">
            <a:avLst/>
          </a:prstGeom>
          <a:noFill/>
          <a:ln w="9525">
            <a:noFill/>
            <a:miter lim="800000"/>
            <a:headEnd/>
            <a:tailEnd/>
          </a:ln>
        </p:spPr>
      </p:pic>
      <p:sp>
        <p:nvSpPr>
          <p:cNvPr id="104455" name="Text Box 7"/>
          <p:cNvSpPr txBox="1">
            <a:spLocks noChangeArrowheads="1"/>
          </p:cNvSpPr>
          <p:nvPr/>
        </p:nvSpPr>
        <p:spPr bwMode="auto">
          <a:xfrm>
            <a:off x="4724400" y="0"/>
            <a:ext cx="3740150" cy="2470150"/>
          </a:xfrm>
          <a:prstGeom prst="rect">
            <a:avLst/>
          </a:prstGeom>
          <a:noFill/>
          <a:ln w="9525">
            <a:noFill/>
            <a:miter lim="800000"/>
            <a:headEnd/>
            <a:tailEnd/>
          </a:ln>
        </p:spPr>
        <p:txBody>
          <a:bodyPr wrap="none">
            <a:prstTxWarp prst="textNoShape">
              <a:avLst/>
            </a:prstTxWarp>
            <a:spAutoFit/>
          </a:bodyPr>
          <a:lstStyle/>
          <a:p>
            <a:r>
              <a:rPr lang="en-US" sz="2000">
                <a:latin typeface="Univers" charset="0"/>
              </a:rPr>
              <a:t>PSU’s Dr. Joe Porascky and</a:t>
            </a:r>
          </a:p>
          <a:p>
            <a:r>
              <a:rPr lang="en-US" sz="2000">
                <a:latin typeface="Univers" charset="0"/>
              </a:rPr>
              <a:t>graduate student Paul Newman</a:t>
            </a:r>
          </a:p>
          <a:p>
            <a:r>
              <a:rPr lang="en-US" sz="2000">
                <a:latin typeface="Univers" charset="0"/>
              </a:rPr>
              <a:t>create first regional natural</a:t>
            </a:r>
          </a:p>
          <a:p>
            <a:r>
              <a:rPr lang="en-US" sz="2000">
                <a:latin typeface="Univers" charset="0"/>
              </a:rPr>
              <a:t>areas map for Metro regional</a:t>
            </a:r>
          </a:p>
          <a:p>
            <a:r>
              <a:rPr lang="en-US" sz="2000">
                <a:latin typeface="Univers" charset="0"/>
              </a:rPr>
              <a:t>park study and inventory, </a:t>
            </a:r>
          </a:p>
          <a:p>
            <a:r>
              <a:rPr lang="en-US" sz="2000">
                <a:latin typeface="Univers" charset="0"/>
              </a:rPr>
              <a:t>June, 1989</a:t>
            </a:r>
          </a:p>
          <a:p>
            <a:endParaRPr lang="en-US" sz="360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srcRect/>
          <a:stretch>
            <a:fillRect/>
          </a:stretch>
        </p:blipFill>
        <p:spPr bwMode="auto">
          <a:xfrm>
            <a:off x="190500" y="614363"/>
            <a:ext cx="8763000" cy="5629275"/>
          </a:xfrm>
          <a:prstGeom prst="rect">
            <a:avLst/>
          </a:prstGeom>
          <a:noFill/>
          <a:ln w="9525">
            <a:noFill/>
            <a:miter lim="800000"/>
            <a:headEnd/>
            <a:tailEnd/>
          </a:ln>
        </p:spPr>
      </p:pic>
      <p:cxnSp>
        <p:nvCxnSpPr>
          <p:cNvPr id="4" name="Straight Arrow Connector 3"/>
          <p:cNvCxnSpPr/>
          <p:nvPr/>
        </p:nvCxnSpPr>
        <p:spPr bwMode="auto">
          <a:xfrm rot="5400000">
            <a:off x="5829300" y="4076700"/>
            <a:ext cx="2438400" cy="1447800"/>
          </a:xfrm>
          <a:prstGeom prst="straightConnector1">
            <a:avLst/>
          </a:prstGeom>
          <a:solidFill>
            <a:schemeClr val="accent1"/>
          </a:solidFill>
          <a:ln w="28575" cap="flat" cmpd="sng" algn="ctr">
            <a:solidFill>
              <a:srgbClr val="FF0000"/>
            </a:solidFill>
            <a:prstDash val="solid"/>
            <a:round/>
            <a:headEnd type="arrow" w="med" len="med"/>
            <a:tailEnd type="arrow" w="med" len="med"/>
          </a:ln>
          <a:effectLst/>
        </p:spPr>
      </p:cxnSp>
      <p:sp>
        <p:nvSpPr>
          <p:cNvPr id="5" name="TextBox 4"/>
          <p:cNvSpPr txBox="1"/>
          <p:nvPr/>
        </p:nvSpPr>
        <p:spPr>
          <a:xfrm>
            <a:off x="4572000" y="6172200"/>
            <a:ext cx="3443709" cy="369332"/>
          </a:xfrm>
          <a:prstGeom prst="rect">
            <a:avLst/>
          </a:prstGeom>
          <a:noFill/>
        </p:spPr>
        <p:txBody>
          <a:bodyPr wrap="none" rtlCol="0">
            <a:spAutoFit/>
          </a:bodyPr>
          <a:lstStyle/>
          <a:p>
            <a:r>
              <a:rPr lang="en-US" dirty="0" err="1" smtClean="0"/>
              <a:t>Greenspaces</a:t>
            </a:r>
            <a:r>
              <a:rPr lang="en-US" dirty="0" smtClean="0"/>
              <a:t> movement begins</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 density and Protecting our Farmland</a:t>
            </a:r>
            <a:endParaRPr lang="en-US" dirty="0"/>
          </a:p>
        </p:txBody>
      </p:sp>
      <p:sp>
        <p:nvSpPr>
          <p:cNvPr id="3" name="Content Placeholder 2"/>
          <p:cNvSpPr>
            <a:spLocks noGrp="1"/>
          </p:cNvSpPr>
          <p:nvPr>
            <p:ph idx="1"/>
          </p:nvPr>
        </p:nvSpPr>
        <p:spPr/>
        <p:txBody>
          <a:bodyPr/>
          <a:lstStyle/>
          <a:p>
            <a:r>
              <a:rPr lang="en-US" dirty="0" smtClean="0"/>
              <a:t>The average new lot in 1998 was 6,200 square feet (576 sq meters), down from 12,800 square feet (1189 sq meters) in 1978</a:t>
            </a:r>
          </a:p>
          <a:p>
            <a:r>
              <a:rPr lang="en-US" dirty="0" smtClean="0"/>
              <a:t>By 2040 Portland’s density will exceed New York City</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lum contrast="12000"/>
          </a:blip>
          <a:srcRect b="5650"/>
          <a:stretch>
            <a:fillRect/>
          </a:stretch>
        </p:blipFill>
        <p:spPr bwMode="auto">
          <a:xfrm>
            <a:off x="0" y="0"/>
            <a:ext cx="9144000" cy="6819900"/>
          </a:xfrm>
          <a:prstGeom prst="rect">
            <a:avLst/>
          </a:prstGeom>
          <a:noFill/>
          <a:ln w="9525">
            <a:noFill/>
            <a:miter lim="800000"/>
            <a:headEnd/>
            <a:tailEnd/>
          </a:ln>
        </p:spPr>
      </p:pic>
      <p:sp>
        <p:nvSpPr>
          <p:cNvPr id="216067" name="Rectangle 3"/>
          <p:cNvSpPr>
            <a:spLocks noChangeArrowheads="1"/>
          </p:cNvSpPr>
          <p:nvPr/>
        </p:nvSpPr>
        <p:spPr bwMode="auto">
          <a:xfrm>
            <a:off x="76200" y="5470525"/>
            <a:ext cx="2665413" cy="13112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prstTxWarp prst="textNoShape">
              <a:avLst/>
            </a:prstTxWarp>
            <a:spAutoFit/>
          </a:bodyPr>
          <a:lstStyle/>
          <a:p>
            <a:pPr>
              <a:defRPr/>
            </a:pPr>
            <a:r>
              <a:rPr lang="en-US" sz="2000" b="1">
                <a:solidFill>
                  <a:schemeClr val="tx2"/>
                </a:solidFill>
                <a:effectLst>
                  <a:outerShdw blurRad="38100" dist="38100" dir="2700000" algn="tl">
                    <a:srgbClr val="000000"/>
                  </a:outerShdw>
                </a:effectLst>
                <a:latin typeface="Arial" pitchFamily="-107" charset="0"/>
              </a:rPr>
              <a:t>City of Portland - 2005</a:t>
            </a:r>
          </a:p>
          <a:p>
            <a:pPr>
              <a:defRPr/>
            </a:pPr>
            <a:r>
              <a:rPr lang="en-US" sz="2000" b="1">
                <a:solidFill>
                  <a:schemeClr val="tx2"/>
                </a:solidFill>
                <a:effectLst>
                  <a:outerShdw blurRad="38100" dist="38100" dir="2700000" algn="tl">
                    <a:srgbClr val="000000"/>
                  </a:outerShdw>
                </a:effectLst>
                <a:latin typeface="Arial" pitchFamily="-107" charset="0"/>
              </a:rPr>
              <a:t>25 sq. miles rooftops</a:t>
            </a:r>
          </a:p>
          <a:p>
            <a:pPr>
              <a:defRPr/>
            </a:pPr>
            <a:r>
              <a:rPr lang="en-US" sz="2000" b="1">
                <a:solidFill>
                  <a:schemeClr val="tx2"/>
                </a:solidFill>
                <a:effectLst>
                  <a:outerShdw blurRad="38100" dist="38100" dir="2700000" algn="tl">
                    <a:srgbClr val="000000"/>
                  </a:outerShdw>
                </a:effectLst>
                <a:latin typeface="Arial" pitchFamily="-107" charset="0"/>
              </a:rPr>
              <a:t>45 sq. miles pavement</a:t>
            </a:r>
          </a:p>
          <a:p>
            <a:pPr>
              <a:defRPr/>
            </a:pPr>
            <a:r>
              <a:rPr lang="en-US" sz="2000" b="1">
                <a:solidFill>
                  <a:schemeClr val="tx2"/>
                </a:solidFill>
                <a:effectLst>
                  <a:outerShdw blurRad="38100" dist="38100" dir="2700000" algn="tl">
                    <a:srgbClr val="000000"/>
                  </a:outerShdw>
                </a:effectLst>
                <a:latin typeface="Arial" pitchFamily="-107" charset="0"/>
              </a:rPr>
              <a:t>City 140 sq. miles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7651" name="Rectangle 1026"/>
          <p:cNvSpPr>
            <a:spLocks noGrp="1" noChangeArrowheads="1"/>
          </p:cNvSpPr>
          <p:nvPr>
            <p:ph type="title"/>
          </p:nvPr>
        </p:nvSpPr>
        <p:spPr>
          <a:xfrm>
            <a:off x="304800" y="304800"/>
            <a:ext cx="8610600" cy="1143000"/>
          </a:xfrm>
        </p:spPr>
        <p:txBody>
          <a:bodyPr/>
          <a:lstStyle/>
          <a:p>
            <a:r>
              <a:rPr lang="en-US" sz="4000"/>
              <a:t>Modifiable Behaviors Associated with Deaths, US, 1990</a:t>
            </a:r>
          </a:p>
        </p:txBody>
      </p:sp>
      <p:graphicFrame>
        <p:nvGraphicFramePr>
          <p:cNvPr id="27650" name="Object 2"/>
          <p:cNvGraphicFramePr>
            <a:graphicFrameLocks noGrp="1" noChangeAspect="1"/>
          </p:cNvGraphicFramePr>
          <p:nvPr>
            <p:ph type="chart" idx="1"/>
          </p:nvPr>
        </p:nvGraphicFramePr>
        <p:xfrm>
          <a:off x="228600" y="1574800"/>
          <a:ext cx="8686800" cy="4597400"/>
        </p:xfrm>
        <a:graphic>
          <a:graphicData uri="http://schemas.openxmlformats.org/presentationml/2006/ole">
            <p:oleObj spid="_x0000_s4782082" name="Chart" r:id="rId4" imgW="8686082" imgH="4602100" progId="Excel.Sheet.8">
              <p:embed/>
            </p:oleObj>
          </a:graphicData>
        </a:graphic>
      </p:graphicFrame>
      <p:sp>
        <p:nvSpPr>
          <p:cNvPr id="27652" name="AutoShape 1029"/>
          <p:cNvSpPr>
            <a:spLocks noChangeArrowheads="1"/>
          </p:cNvSpPr>
          <p:nvPr/>
        </p:nvSpPr>
        <p:spPr bwMode="auto">
          <a:xfrm>
            <a:off x="8610600" y="6477000"/>
            <a:ext cx="381000" cy="200025"/>
          </a:xfrm>
          <a:prstGeom prst="curvedDownArrow">
            <a:avLst>
              <a:gd name="adj1" fmla="val 38095"/>
              <a:gd name="adj2" fmla="val 76190"/>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98660" name="Text Box 1028"/>
          <p:cNvSpPr txBox="1">
            <a:spLocks noChangeArrowheads="1"/>
          </p:cNvSpPr>
          <p:nvPr/>
        </p:nvSpPr>
        <p:spPr bwMode="auto">
          <a:xfrm>
            <a:off x="2133600" y="2193925"/>
            <a:ext cx="37338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99"/>
                </a:solidFill>
                <a:latin typeface="Comic Sans MS" charset="0"/>
              </a:rPr>
              <a:t>Three hundred thousand!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8660"/>
                                        </p:tgtEl>
                                        <p:attrNameLst>
                                          <p:attrName>style.visibility</p:attrName>
                                        </p:attrNameLst>
                                      </p:cBhvr>
                                      <p:to>
                                        <p:strVal val="visible"/>
                                      </p:to>
                                    </p:set>
                                    <p:animEffect transition="in" filter="wipe(left)">
                                      <p:cBhvr>
                                        <p:cTn id="7" dur="500"/>
                                        <p:tgtEl>
                                          <p:spTgt spid="198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0" grpId="0" autoUpdateAnimBg="0"/>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4626" name="Picture 2" descr="npo000012"/>
          <p:cNvPicPr>
            <a:picLocks noChangeArrowheads="1"/>
          </p:cNvPicPr>
          <p:nvPr/>
        </p:nvPicPr>
        <p:blipFill>
          <a:blip r:embed="rId3"/>
          <a:srcRect/>
          <a:stretch>
            <a:fillRect/>
          </a:stretch>
        </p:blipFill>
        <p:spPr bwMode="auto">
          <a:xfrm>
            <a:off x="0" y="841375"/>
            <a:ext cx="9142413" cy="5954713"/>
          </a:xfrm>
          <a:prstGeom prst="rect">
            <a:avLst/>
          </a:prstGeom>
          <a:noFill/>
          <a:ln w="9525">
            <a:noFill/>
            <a:miter lim="800000"/>
            <a:headEnd/>
            <a:tailEnd/>
          </a:ln>
        </p:spPr>
      </p:pic>
      <p:sp>
        <p:nvSpPr>
          <p:cNvPr id="154627" name="Rectangle 3"/>
          <p:cNvSpPr>
            <a:spLocks noChangeArrowheads="1"/>
          </p:cNvSpPr>
          <p:nvPr/>
        </p:nvSpPr>
        <p:spPr bwMode="auto">
          <a:xfrm>
            <a:off x="25400" y="863600"/>
            <a:ext cx="9091613" cy="5967413"/>
          </a:xfrm>
          <a:prstGeom prst="rect">
            <a:avLst/>
          </a:prstGeom>
          <a:noFill/>
          <a:ln w="50800">
            <a:solidFill>
              <a:srgbClr val="000099"/>
            </a:solidFill>
            <a:miter lim="800000"/>
            <a:headEnd/>
            <a:tailEnd/>
          </a:ln>
        </p:spPr>
        <p:txBody>
          <a:bodyPr wrap="none" anchor="ctr">
            <a:prstTxWarp prst="textNoShape">
              <a:avLst/>
            </a:prstTxWarp>
          </a:bodyPr>
          <a:lstStyle/>
          <a:p>
            <a:endParaRPr lang="en-US"/>
          </a:p>
        </p:txBody>
      </p:sp>
      <p:sp>
        <p:nvSpPr>
          <p:cNvPr id="2453508" name="Rectangle 4"/>
          <p:cNvSpPr>
            <a:spLocks noChangeArrowheads="1"/>
          </p:cNvSpPr>
          <p:nvPr/>
        </p:nvSpPr>
        <p:spPr bwMode="auto">
          <a:xfrm>
            <a:off x="1447800" y="76200"/>
            <a:ext cx="6553200" cy="701675"/>
          </a:xfrm>
          <a:prstGeom prst="rect">
            <a:avLst/>
          </a:prstGeom>
          <a:noFill/>
          <a:ln w="9525">
            <a:noFill/>
            <a:miter lim="800000"/>
            <a:headEnd/>
            <a:tailEnd/>
          </a:ln>
          <a:effectLst/>
        </p:spPr>
        <p:txBody>
          <a:bodyPr lIns="92075" tIns="46038" rIns="92075" bIns="46038">
            <a:prstTxWarp prst="textNoShape">
              <a:avLst/>
            </a:prstTxWarp>
            <a:spAutoFit/>
          </a:bodyPr>
          <a:lstStyle/>
          <a:p>
            <a:pPr eaLnBrk="0" hangingPunct="0">
              <a:spcBef>
                <a:spcPct val="50000"/>
              </a:spcBef>
              <a:defRPr/>
            </a:pPr>
            <a:r>
              <a:rPr lang="en-US" sz="4000">
                <a:solidFill>
                  <a:srgbClr val="CC0000"/>
                </a:solidFill>
                <a:effectLst>
                  <a:outerShdw blurRad="38100" dist="38100" dir="2700000" algn="tl">
                    <a:srgbClr val="000000"/>
                  </a:outerShdw>
                </a:effectLst>
                <a:latin typeface="Arial Black" charset="0"/>
                <a:ea typeface="ＭＳ Ｐゴシック" pitchFamily="-110" charset="-128"/>
                <a:cs typeface="ＭＳ Ｐゴシック" pitchFamily="-110" charset="-128"/>
              </a:rPr>
              <a:t>Disappearing streams</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152400" y="533400"/>
            <a:ext cx="184150" cy="3013075"/>
          </a:xfrm>
          <a:prstGeom prst="rect">
            <a:avLst/>
          </a:prstGeom>
          <a:noFill/>
          <a:ln w="9525">
            <a:noFill/>
            <a:miter lim="800000"/>
            <a:headEnd/>
            <a:tailEnd/>
          </a:ln>
          <a:effectLst/>
        </p:spPr>
        <p:txBody>
          <a:bodyPr wrap="none">
            <a:prstTxWarp prst="textNoShape">
              <a:avLst/>
            </a:prstTxWarp>
            <a:spAutoFit/>
          </a:bodyPr>
          <a:lstStyle/>
          <a:p>
            <a:pPr>
              <a:tabLst>
                <a:tab pos="228600" algn="l"/>
              </a:tabLst>
            </a:pPr>
            <a:endParaRPr lang="en-US">
              <a:solidFill>
                <a:srgbClr val="FFFFFF"/>
              </a:solidFill>
            </a:endParaRPr>
          </a:p>
          <a:p>
            <a:pPr>
              <a:tabLst>
                <a:tab pos="228600" algn="l"/>
              </a:tabLst>
            </a:pPr>
            <a:endParaRPr lang="en-US">
              <a:solidFill>
                <a:srgbClr val="FFFFFF"/>
              </a:solidFill>
            </a:endParaRPr>
          </a:p>
          <a:p>
            <a:pPr>
              <a:tabLst>
                <a:tab pos="228600" algn="l"/>
              </a:tabLst>
            </a:pPr>
            <a:endParaRPr lang="en-US">
              <a:solidFill>
                <a:srgbClr val="FFFFFF"/>
              </a:solidFill>
            </a:endParaRPr>
          </a:p>
          <a:p>
            <a:pPr>
              <a:tabLst>
                <a:tab pos="228600" algn="l"/>
              </a:tabLst>
            </a:pPr>
            <a:endParaRPr lang="en-US">
              <a:solidFill>
                <a:srgbClr val="FFFFFF"/>
              </a:solidFill>
            </a:endParaRPr>
          </a:p>
          <a:p>
            <a:pPr>
              <a:tabLst>
                <a:tab pos="228600" algn="l"/>
              </a:tabLst>
            </a:pPr>
            <a:endParaRPr lang="en-US">
              <a:solidFill>
                <a:srgbClr val="FFFFFF"/>
              </a:solidFill>
            </a:endParaRPr>
          </a:p>
          <a:p>
            <a:pPr>
              <a:tabLst>
                <a:tab pos="228600" algn="l"/>
              </a:tabLst>
            </a:pPr>
            <a:endParaRPr lang="en-US">
              <a:solidFill>
                <a:srgbClr val="FFFFFF"/>
              </a:solidFill>
            </a:endParaRPr>
          </a:p>
          <a:p>
            <a:pPr>
              <a:tabLst>
                <a:tab pos="228600" algn="l"/>
              </a:tabLst>
            </a:pPr>
            <a:endParaRPr lang="en-US">
              <a:solidFill>
                <a:srgbClr val="FFFFFF"/>
              </a:solidFill>
            </a:endParaRPr>
          </a:p>
          <a:p>
            <a:pPr>
              <a:tabLst>
                <a:tab pos="228600" algn="l"/>
              </a:tabLst>
            </a:pPr>
            <a:endParaRPr lang="en-US">
              <a:latin typeface="Advert-Light" charset="0"/>
            </a:endParaRPr>
          </a:p>
        </p:txBody>
      </p:sp>
      <p:sp>
        <p:nvSpPr>
          <p:cNvPr id="150533" name="Rectangle 5"/>
          <p:cNvSpPr>
            <a:spLocks noChangeArrowheads="1"/>
          </p:cNvSpPr>
          <p:nvPr/>
        </p:nvSpPr>
        <p:spPr bwMode="auto">
          <a:xfrm>
            <a:off x="0" y="3352800"/>
            <a:ext cx="8991600" cy="2133600"/>
          </a:xfrm>
          <a:prstGeom prst="rect">
            <a:avLst/>
          </a:prstGeom>
          <a:noFill/>
          <a:ln w="9525">
            <a:noFill/>
            <a:miter lim="800000"/>
            <a:headEnd/>
            <a:tailEnd/>
          </a:ln>
          <a:effectLst>
            <a:outerShdw blurRad="63500" dist="38099" dir="2700000" algn="ctr" rotWithShape="0">
              <a:schemeClr val="tx1">
                <a:alpha val="74998"/>
              </a:schemeClr>
            </a:outerShdw>
          </a:effectLst>
        </p:spPr>
        <p:txBody>
          <a:bodyPr>
            <a:prstTxWarp prst="textNoShape">
              <a:avLst/>
            </a:prstTxWarp>
          </a:bodyPr>
          <a:lstStyle/>
          <a:p>
            <a:pPr marL="342900" indent="-342900" algn="ctr">
              <a:lnSpc>
                <a:spcPct val="110000"/>
              </a:lnSpc>
              <a:buClr>
                <a:srgbClr val="FF0000"/>
              </a:buClr>
              <a:buSzPct val="50000"/>
              <a:buFont typeface="Monotype Sorts" charset="2"/>
              <a:buNone/>
            </a:pPr>
            <a:r>
              <a:rPr lang="en-US" sz="3200">
                <a:solidFill>
                  <a:schemeClr val="bg1"/>
                </a:solidFill>
              </a:rPr>
              <a:t>     </a:t>
            </a:r>
          </a:p>
        </p:txBody>
      </p:sp>
      <p:sp>
        <p:nvSpPr>
          <p:cNvPr id="150534" name="Text Box 6"/>
          <p:cNvSpPr txBox="1">
            <a:spLocks noChangeArrowheads="1"/>
          </p:cNvSpPr>
          <p:nvPr/>
        </p:nvSpPr>
        <p:spPr bwMode="auto">
          <a:xfrm>
            <a:off x="457200" y="2895600"/>
            <a:ext cx="1447800" cy="517525"/>
          </a:xfrm>
          <a:prstGeom prst="rect">
            <a:avLst/>
          </a:prstGeom>
          <a:noFill/>
          <a:ln w="9525">
            <a:noFill/>
            <a:miter lim="800000"/>
            <a:headEnd/>
            <a:tailEnd/>
          </a:ln>
          <a:effectLst>
            <a:outerShdw blurRad="63500" dist="38099" dir="2700000" algn="ctr" rotWithShape="0">
              <a:schemeClr val="tx1">
                <a:alpha val="74998"/>
              </a:schemeClr>
            </a:outerShdw>
          </a:effectLst>
        </p:spPr>
        <p:txBody>
          <a:bodyPr>
            <a:prstTxWarp prst="textNoShape">
              <a:avLst/>
            </a:prstTxWarp>
            <a:spAutoFit/>
          </a:bodyPr>
          <a:lstStyle/>
          <a:p>
            <a:pPr algn="ctr"/>
            <a:endParaRPr lang="en-US" sz="1400">
              <a:solidFill>
                <a:schemeClr val="bg1"/>
              </a:solidFill>
              <a:latin typeface="RotisSerif" pitchFamily="18" charset="0"/>
            </a:endParaRPr>
          </a:p>
          <a:p>
            <a:pPr algn="ctr"/>
            <a:endParaRPr lang="en-US" sz="1400">
              <a:solidFill>
                <a:schemeClr val="bg1"/>
              </a:solidFill>
              <a:latin typeface="RotisSerif" pitchFamily="18" charset="0"/>
            </a:endParaRPr>
          </a:p>
        </p:txBody>
      </p:sp>
      <p:sp>
        <p:nvSpPr>
          <p:cNvPr id="150535" name="Rectangle 7"/>
          <p:cNvSpPr>
            <a:spLocks noChangeArrowheads="1"/>
          </p:cNvSpPr>
          <p:nvPr/>
        </p:nvSpPr>
        <p:spPr bwMode="auto">
          <a:xfrm>
            <a:off x="533400" y="990600"/>
            <a:ext cx="8153400" cy="1143000"/>
          </a:xfrm>
          <a:prstGeom prst="rect">
            <a:avLst/>
          </a:prstGeom>
          <a:noFill/>
          <a:ln w="9525">
            <a:noFill/>
            <a:miter lim="800000"/>
            <a:headEnd/>
            <a:tailEnd/>
          </a:ln>
          <a:effectLst/>
        </p:spPr>
        <p:txBody>
          <a:bodyPr anchor="ctr">
            <a:prstTxWarp prst="textNoShape">
              <a:avLst/>
            </a:prstTxWarp>
          </a:bodyPr>
          <a:lstStyle/>
          <a:p>
            <a:pPr algn="ctr">
              <a:lnSpc>
                <a:spcPct val="110000"/>
              </a:lnSpc>
            </a:pPr>
            <a:r>
              <a:rPr lang="en-US" sz="4400">
                <a:solidFill>
                  <a:srgbClr val="FFFF66"/>
                </a:solidFill>
                <a:ea typeface="Times New Roman" charset="0"/>
                <a:cs typeface="Times New Roman" charset="0"/>
              </a:rPr>
              <a:t/>
            </a:r>
            <a:br>
              <a:rPr lang="en-US" sz="4400">
                <a:solidFill>
                  <a:srgbClr val="FFFF66"/>
                </a:solidFill>
                <a:ea typeface="Times New Roman" charset="0"/>
                <a:cs typeface="Times New Roman" charset="0"/>
              </a:rPr>
            </a:br>
            <a:r>
              <a:rPr lang="en-US" sz="4400">
                <a:solidFill>
                  <a:srgbClr val="FFFF66"/>
                </a:solidFill>
                <a:ea typeface="Times New Roman" charset="0"/>
                <a:cs typeface="Times New Roman" charset="0"/>
              </a:rPr>
              <a:t/>
            </a:r>
            <a:br>
              <a:rPr lang="en-US" sz="4400">
                <a:solidFill>
                  <a:srgbClr val="FFFF66"/>
                </a:solidFill>
                <a:ea typeface="Times New Roman" charset="0"/>
                <a:cs typeface="Times New Roman" charset="0"/>
              </a:rPr>
            </a:br>
            <a:endParaRPr lang="en-US" sz="4400">
              <a:solidFill>
                <a:srgbClr val="FFFF66"/>
              </a:solidFill>
              <a:ea typeface="Times New Roman" charset="0"/>
              <a:cs typeface="Times New Roman" charset="0"/>
            </a:endParaRPr>
          </a:p>
        </p:txBody>
      </p:sp>
      <p:sp>
        <p:nvSpPr>
          <p:cNvPr id="150536" name="Rectangle 8"/>
          <p:cNvSpPr>
            <a:spLocks noChangeArrowheads="1"/>
          </p:cNvSpPr>
          <p:nvPr/>
        </p:nvSpPr>
        <p:spPr bwMode="auto">
          <a:xfrm>
            <a:off x="1066800" y="2057400"/>
            <a:ext cx="6934200" cy="3200400"/>
          </a:xfrm>
          <a:prstGeom prst="rect">
            <a:avLst/>
          </a:prstGeom>
          <a:noFill/>
          <a:ln w="9525">
            <a:noFill/>
            <a:miter lim="800000"/>
            <a:headEnd/>
            <a:tailEnd/>
          </a:ln>
          <a:effectLst>
            <a:outerShdw blurRad="63500" dist="38099" dir="2700000" algn="ctr" rotWithShape="0">
              <a:schemeClr val="tx1">
                <a:alpha val="74998"/>
              </a:schemeClr>
            </a:outerShdw>
          </a:effectLst>
        </p:spPr>
        <p:txBody>
          <a:bodyPr>
            <a:prstTxWarp prst="textNoShape">
              <a:avLst/>
            </a:prstTxWarp>
          </a:bodyPr>
          <a:lstStyle/>
          <a:p>
            <a:pPr marL="342900" indent="-342900">
              <a:spcBef>
                <a:spcPct val="20000"/>
              </a:spcBef>
              <a:buClr>
                <a:srgbClr val="FF0000"/>
              </a:buClr>
              <a:buSzPct val="50000"/>
              <a:buFont typeface="Monotype Sorts" charset="2"/>
              <a:buChar char="u"/>
            </a:pPr>
            <a:r>
              <a:rPr lang="en-US" sz="2800">
                <a:solidFill>
                  <a:schemeClr val="bg1"/>
                </a:solidFill>
                <a:ea typeface="Times New Roman" charset="0"/>
                <a:cs typeface="Times New Roman" charset="0"/>
              </a:rPr>
              <a:t>Absorbs contaminants</a:t>
            </a:r>
          </a:p>
          <a:p>
            <a:pPr marL="742950" lvl="1" indent="-285750">
              <a:spcBef>
                <a:spcPct val="20000"/>
              </a:spcBef>
              <a:buClr>
                <a:srgbClr val="FF9900"/>
              </a:buClr>
              <a:buSzPct val="50000"/>
              <a:buFont typeface="Monotype Sorts" charset="2"/>
              <a:buChar char="l"/>
            </a:pPr>
            <a:r>
              <a:rPr lang="en-US">
                <a:solidFill>
                  <a:schemeClr val="bg1"/>
                </a:solidFill>
                <a:ea typeface="Times New Roman" charset="0"/>
                <a:cs typeface="Times New Roman" charset="0"/>
              </a:rPr>
              <a:t>Suspended solids, bacteria, hydrocarbons, pesticides, chlorides, trace metals, etc.</a:t>
            </a:r>
          </a:p>
          <a:p>
            <a:pPr marL="342900" indent="-342900">
              <a:spcBef>
                <a:spcPct val="20000"/>
              </a:spcBef>
              <a:buClr>
                <a:srgbClr val="FF0000"/>
              </a:buClr>
              <a:buSzPct val="50000"/>
              <a:buFont typeface="Monotype Sorts" charset="2"/>
              <a:buChar char="u"/>
            </a:pPr>
            <a:r>
              <a:rPr lang="en-US" sz="2800">
                <a:solidFill>
                  <a:schemeClr val="bg1"/>
                </a:solidFill>
                <a:ea typeface="Times New Roman" charset="0"/>
                <a:cs typeface="Times New Roman" charset="0"/>
              </a:rPr>
              <a:t>Heats up</a:t>
            </a:r>
          </a:p>
          <a:p>
            <a:pPr marL="342900" indent="-342900">
              <a:spcBef>
                <a:spcPct val="20000"/>
              </a:spcBef>
              <a:buClr>
                <a:srgbClr val="FF0000"/>
              </a:buClr>
              <a:buSzPct val="50000"/>
              <a:buFont typeface="Monotype Sorts" charset="2"/>
              <a:buChar char="u"/>
            </a:pPr>
            <a:r>
              <a:rPr lang="en-US" sz="2800">
                <a:solidFill>
                  <a:schemeClr val="bg1"/>
                </a:solidFill>
                <a:ea typeface="Times New Roman" charset="0"/>
                <a:cs typeface="Times New Roman" charset="0"/>
              </a:rPr>
              <a:t>Flows off quickly--</a:t>
            </a:r>
          </a:p>
          <a:p>
            <a:pPr marL="742950" lvl="1" indent="-285750">
              <a:spcBef>
                <a:spcPct val="20000"/>
              </a:spcBef>
              <a:buClr>
                <a:srgbClr val="FF9900"/>
              </a:buClr>
              <a:buSzPct val="50000"/>
              <a:buFont typeface="Monotype Sorts" charset="2"/>
              <a:buChar char="l"/>
            </a:pPr>
            <a:r>
              <a:rPr lang="en-US">
                <a:solidFill>
                  <a:schemeClr val="bg1"/>
                </a:solidFill>
                <a:ea typeface="Times New Roman" charset="0"/>
                <a:cs typeface="Times New Roman" charset="0"/>
              </a:rPr>
              <a:t>Volume + Velocity = Flooding + Erosion</a:t>
            </a:r>
          </a:p>
          <a:p>
            <a:pPr marL="342900" indent="-342900">
              <a:spcBef>
                <a:spcPct val="20000"/>
              </a:spcBef>
              <a:buClr>
                <a:srgbClr val="FF0000"/>
              </a:buClr>
              <a:buSzPct val="50000"/>
              <a:buFont typeface="Monotype Sorts" charset="2"/>
              <a:buChar char="u"/>
            </a:pPr>
            <a:r>
              <a:rPr lang="en-US" sz="2800">
                <a:solidFill>
                  <a:schemeClr val="bg1"/>
                </a:solidFill>
                <a:ea typeface="Times New Roman" charset="0"/>
                <a:cs typeface="Times New Roman" charset="0"/>
              </a:rPr>
              <a:t>No longer generates life</a:t>
            </a:r>
          </a:p>
          <a:p>
            <a:pPr marL="342900" indent="-342900">
              <a:spcBef>
                <a:spcPct val="20000"/>
              </a:spcBef>
              <a:buClr>
                <a:srgbClr val="FF0000"/>
              </a:buClr>
              <a:buSzPct val="50000"/>
              <a:buFont typeface="Monotype Sorts" charset="2"/>
              <a:buChar char="u"/>
            </a:pPr>
            <a:r>
              <a:rPr lang="en-US" sz="2800">
                <a:solidFill>
                  <a:schemeClr val="bg1"/>
                </a:solidFill>
                <a:ea typeface="Times New Roman" charset="0"/>
                <a:cs typeface="Times New Roman" charset="0"/>
              </a:rPr>
              <a:t>People cut off from water</a:t>
            </a:r>
          </a:p>
          <a:p>
            <a:pPr marL="742950" lvl="1" indent="-285750">
              <a:spcBef>
                <a:spcPct val="20000"/>
              </a:spcBef>
              <a:buClr>
                <a:srgbClr val="FF9900"/>
              </a:buClr>
              <a:buSzPct val="50000"/>
              <a:buFont typeface="Monotype Sorts" charset="2"/>
              <a:buChar char="l"/>
            </a:pPr>
            <a:r>
              <a:rPr lang="en-US">
                <a:solidFill>
                  <a:schemeClr val="bg1"/>
                </a:solidFill>
                <a:ea typeface="Times New Roman" charset="0"/>
                <a:cs typeface="Times New Roman" charset="0"/>
              </a:rPr>
              <a:t>No celebration of its central role</a:t>
            </a:r>
          </a:p>
          <a:p>
            <a:pPr marL="342900" indent="-342900" algn="ctr">
              <a:spcBef>
                <a:spcPct val="20000"/>
              </a:spcBef>
              <a:buClr>
                <a:srgbClr val="FF0000"/>
              </a:buClr>
              <a:buSzPct val="50000"/>
              <a:buFont typeface="Monotype Sorts" charset="2"/>
              <a:buNone/>
            </a:pPr>
            <a:endParaRPr lang="en-US" sz="3200">
              <a:solidFill>
                <a:schemeClr val="bg1"/>
              </a:solidFill>
              <a:ea typeface="Times New Roman" charset="0"/>
              <a:cs typeface="Times New Roman" charset="0"/>
            </a:endParaRPr>
          </a:p>
        </p:txBody>
      </p:sp>
      <p:sp>
        <p:nvSpPr>
          <p:cNvPr id="150539" name="Text Box 11"/>
          <p:cNvSpPr txBox="1">
            <a:spLocks noChangeArrowheads="1"/>
          </p:cNvSpPr>
          <p:nvPr/>
        </p:nvSpPr>
        <p:spPr bwMode="auto">
          <a:xfrm>
            <a:off x="304800" y="609600"/>
            <a:ext cx="85344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prstTxWarp prst="textNoShape">
              <a:avLst/>
            </a:prstTxWarp>
            <a:spAutoFit/>
          </a:bodyPr>
          <a:lstStyle/>
          <a:p>
            <a:pPr algn="ctr"/>
            <a:r>
              <a:rPr lang="en-US" sz="3600">
                <a:solidFill>
                  <a:srgbClr val="FFFF66"/>
                </a:solidFill>
                <a:ea typeface="Times New Roman" charset="0"/>
                <a:cs typeface="Times New Roman" charset="0"/>
              </a:rPr>
              <a:t>When rain water falls on buildings, parking lots and streets, what happens?</a:t>
            </a:r>
            <a:endParaRPr lang="en-US">
              <a:solidFill>
                <a:schemeClr val="bg1"/>
              </a:solidFill>
              <a:latin typeface="Times" charset="0"/>
              <a:ea typeface="Times New Roman" charset="0"/>
              <a:cs typeface="Times New Roman"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2209800" y="533400"/>
            <a:ext cx="6858000" cy="1143000"/>
          </a:xfrm>
        </p:spPr>
        <p:txBody>
          <a:bodyPr anchor="t" anchorCtr="0"/>
          <a:lstStyle/>
          <a:p>
            <a:pPr algn="l" eaLnBrk="1" hangingPunct="1">
              <a:defRPr/>
            </a:pPr>
            <a:r>
              <a:rPr lang="en-US" sz="3200" smtClean="0">
                <a:solidFill>
                  <a:srgbClr val="7EAB00"/>
                </a:solidFill>
              </a:rPr>
              <a:t>How building affects streams:  </a:t>
            </a:r>
            <a:r>
              <a:rPr lang="en-US" sz="2800" smtClean="0">
                <a:solidFill>
                  <a:srgbClr val="CDB000"/>
                </a:solidFill>
              </a:rPr>
              <a:t>Quantity</a:t>
            </a:r>
            <a:endParaRPr lang="en-US" smtClean="0"/>
          </a:p>
        </p:txBody>
      </p:sp>
      <p:graphicFrame>
        <p:nvGraphicFramePr>
          <p:cNvPr id="89090" name="Object 5"/>
          <p:cNvGraphicFramePr>
            <a:graphicFrameLocks noChangeAspect="1"/>
          </p:cNvGraphicFramePr>
          <p:nvPr/>
        </p:nvGraphicFramePr>
        <p:xfrm>
          <a:off x="1676400" y="1600200"/>
          <a:ext cx="4038600" cy="3040063"/>
        </p:xfrm>
        <a:graphic>
          <a:graphicData uri="http://schemas.openxmlformats.org/presentationml/2006/ole">
            <p:oleObj spid="_x0000_s5361666" name="Photo Editor Photo" r:id="rId4" imgW="3657143" imgH="2752381" progId="">
              <p:embed/>
            </p:oleObj>
          </a:graphicData>
        </a:graphic>
      </p:graphicFrame>
      <p:sp>
        <p:nvSpPr>
          <p:cNvPr id="89092" name="Text Box 6"/>
          <p:cNvSpPr txBox="1">
            <a:spLocks noChangeArrowheads="1"/>
          </p:cNvSpPr>
          <p:nvPr/>
        </p:nvSpPr>
        <p:spPr bwMode="auto">
          <a:xfrm>
            <a:off x="1676400" y="4724400"/>
            <a:ext cx="1733550" cy="457200"/>
          </a:xfrm>
          <a:prstGeom prst="rect">
            <a:avLst/>
          </a:prstGeom>
          <a:noFill/>
          <a:ln w="9525">
            <a:noFill/>
            <a:miter lim="800000"/>
            <a:headEnd/>
            <a:tailEnd/>
          </a:ln>
        </p:spPr>
        <p:txBody>
          <a:bodyPr wrap="none">
            <a:prstTxWarp prst="textNoShape">
              <a:avLst/>
            </a:prstTxWarp>
            <a:spAutoFit/>
          </a:bodyPr>
          <a:lstStyle/>
          <a:p>
            <a:pPr eaLnBrk="0" hangingPunct="0"/>
            <a:r>
              <a:rPr lang="en-US" sz="1200"/>
              <a:t>Photo: Johnson Creek</a:t>
            </a:r>
          </a:p>
          <a:p>
            <a:pPr eaLnBrk="0" hangingPunct="0"/>
            <a:r>
              <a:rPr lang="en-US" sz="1200"/>
              <a:t>Watershed Council</a:t>
            </a:r>
          </a:p>
        </p:txBody>
      </p:sp>
      <p:pic>
        <p:nvPicPr>
          <p:cNvPr id="89093" name="Picture 8" descr="PC310036"/>
          <p:cNvPicPr>
            <a:picLocks noChangeAspect="1" noChangeArrowheads="1"/>
          </p:cNvPicPr>
          <p:nvPr/>
        </p:nvPicPr>
        <p:blipFill>
          <a:blip r:embed="rId5"/>
          <a:srcRect/>
          <a:stretch>
            <a:fillRect/>
          </a:stretch>
        </p:blipFill>
        <p:spPr bwMode="auto">
          <a:xfrm>
            <a:off x="4953000" y="3810000"/>
            <a:ext cx="4038600" cy="2916238"/>
          </a:xfrm>
          <a:prstGeom prst="rect">
            <a:avLst/>
          </a:prstGeom>
          <a:noFill/>
          <a:ln w="9525">
            <a:noFill/>
            <a:miter lim="800000"/>
            <a:headEnd/>
            <a:tailEnd/>
          </a:ln>
        </p:spPr>
      </p:pic>
      <p:sp>
        <p:nvSpPr>
          <p:cNvPr id="89094" name="Text Box 9"/>
          <p:cNvSpPr txBox="1">
            <a:spLocks noChangeArrowheads="1"/>
          </p:cNvSpPr>
          <p:nvPr/>
        </p:nvSpPr>
        <p:spPr bwMode="auto">
          <a:xfrm>
            <a:off x="6553200" y="3505200"/>
            <a:ext cx="2368550" cy="274638"/>
          </a:xfrm>
          <a:prstGeom prst="rect">
            <a:avLst/>
          </a:prstGeom>
          <a:noFill/>
          <a:ln w="9525">
            <a:noFill/>
            <a:miter lim="800000"/>
            <a:headEnd/>
            <a:tailEnd/>
          </a:ln>
        </p:spPr>
        <p:txBody>
          <a:bodyPr wrap="none">
            <a:prstTxWarp prst="textNoShape">
              <a:avLst/>
            </a:prstTxWarp>
            <a:spAutoFit/>
          </a:bodyPr>
          <a:lstStyle/>
          <a:p>
            <a:pPr eaLnBrk="0" hangingPunct="0"/>
            <a:r>
              <a:rPr lang="en-US" sz="1200"/>
              <a:t>Photo: Clackamas County WES</a:t>
            </a:r>
          </a:p>
        </p:txBody>
      </p:sp>
    </p:spTree>
  </p:cSld>
  <p:clrMapOvr>
    <a:masterClrMapping/>
  </p:clrMapOvr>
  <p:transition advTm="15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8" name="Picture 2" descr="DSC04299"/>
          <p:cNvPicPr>
            <a:picLocks noChangeAspect="1" noChangeArrowheads="1"/>
          </p:cNvPicPr>
          <p:nvPr/>
        </p:nvPicPr>
        <p:blipFill>
          <a:blip r:embed="rId3">
            <a:lum bright="12000" contrast="24000"/>
          </a:blip>
          <a:srcRect l="8333" r="11458"/>
          <a:stretch>
            <a:fillRect/>
          </a:stretch>
        </p:blipFill>
        <p:spPr bwMode="auto">
          <a:xfrm>
            <a:off x="3657600" y="1676400"/>
            <a:ext cx="5257800" cy="4916488"/>
          </a:xfrm>
          <a:prstGeom prst="rect">
            <a:avLst/>
          </a:prstGeom>
          <a:noFill/>
          <a:ln w="9525">
            <a:solidFill>
              <a:schemeClr val="bg1"/>
            </a:solidFill>
            <a:miter lim="800000"/>
            <a:headEnd/>
            <a:tailEnd/>
          </a:ln>
        </p:spPr>
      </p:pic>
      <p:sp>
        <p:nvSpPr>
          <p:cNvPr id="132099" name="Rectangle 3"/>
          <p:cNvSpPr>
            <a:spLocks noGrp="1" noChangeArrowheads="1"/>
          </p:cNvSpPr>
          <p:nvPr>
            <p:ph type="title" idx="4294967295"/>
          </p:nvPr>
        </p:nvSpPr>
        <p:spPr>
          <a:xfrm>
            <a:off x="152400" y="533400"/>
            <a:ext cx="8534400" cy="1219200"/>
          </a:xfrm>
        </p:spPr>
        <p:txBody>
          <a:bodyPr/>
          <a:lstStyle/>
          <a:p>
            <a:pPr algn="l">
              <a:defRPr/>
            </a:pPr>
            <a:r>
              <a:rPr lang="en-US" sz="2400" dirty="0">
                <a:solidFill>
                  <a:srgbClr val="FFFFFF"/>
                </a:solidFill>
              </a:rPr>
              <a:t>CSO tunnels are expensive to build ~ Portland’s $1.4 Billion, expensive to maintain?</a:t>
            </a:r>
            <a:br>
              <a:rPr lang="en-US" sz="2400" dirty="0">
                <a:solidFill>
                  <a:srgbClr val="FFFFFF"/>
                </a:solidFill>
              </a:rPr>
            </a:br>
            <a:r>
              <a:rPr lang="en-US" sz="2400" dirty="0">
                <a:solidFill>
                  <a:srgbClr val="FFFFFF"/>
                </a:solidFill>
              </a:rPr>
              <a:t>and how long will they last?</a:t>
            </a:r>
            <a:br>
              <a:rPr lang="en-US" sz="2400" dirty="0">
                <a:solidFill>
                  <a:srgbClr val="FFFFFF"/>
                </a:solidFill>
              </a:rPr>
            </a:br>
            <a:endParaRPr lang="en-US" sz="2400" dirty="0">
              <a:solidFill>
                <a:srgbClr val="FFFFFF"/>
              </a:solidFill>
            </a:endParaRPr>
          </a:p>
        </p:txBody>
      </p:sp>
      <p:pic>
        <p:nvPicPr>
          <p:cNvPr id="86020" name="Picture 4" descr="WS IN S Tunnel look N"/>
          <p:cNvPicPr>
            <a:picLocks noChangeAspect="1" noChangeArrowheads="1"/>
          </p:cNvPicPr>
          <p:nvPr/>
        </p:nvPicPr>
        <p:blipFill>
          <a:blip r:embed="rId4">
            <a:lum bright="18000" contrast="30000"/>
          </a:blip>
          <a:srcRect/>
          <a:stretch>
            <a:fillRect/>
          </a:stretch>
        </p:blipFill>
        <p:spPr bwMode="auto">
          <a:xfrm>
            <a:off x="228600" y="2971800"/>
            <a:ext cx="3657600" cy="2438400"/>
          </a:xfrm>
          <a:prstGeom prst="rect">
            <a:avLst/>
          </a:prstGeom>
          <a:noFill/>
          <a:ln w="9525">
            <a:solidFill>
              <a:schemeClr val="bg1"/>
            </a:solidFill>
            <a:miter lim="800000"/>
            <a:headEnd/>
            <a:tailEnd/>
          </a:ln>
        </p:spPr>
      </p:pic>
      <p:sp>
        <p:nvSpPr>
          <p:cNvPr id="86021" name="Text Box 5"/>
          <p:cNvSpPr txBox="1">
            <a:spLocks noChangeArrowheads="1"/>
          </p:cNvSpPr>
          <p:nvPr/>
        </p:nvSpPr>
        <p:spPr bwMode="auto">
          <a:xfrm>
            <a:off x="441325" y="5983288"/>
            <a:ext cx="2708275" cy="457200"/>
          </a:xfrm>
          <a:prstGeom prst="rect">
            <a:avLst/>
          </a:prstGeom>
          <a:noFill/>
          <a:ln w="9525">
            <a:noFill/>
            <a:miter lim="800000"/>
            <a:headEnd/>
            <a:tailEnd/>
          </a:ln>
        </p:spPr>
        <p:txBody>
          <a:bodyPr wrap="none">
            <a:prstTxWarp prst="textNoShape">
              <a:avLst/>
            </a:prstTxWarp>
            <a:spAutoFit/>
          </a:bodyPr>
          <a:lstStyle/>
          <a:p>
            <a:r>
              <a:rPr lang="en-US">
                <a:solidFill>
                  <a:srgbClr val="FFFFFF"/>
                </a:solidFill>
              </a:rPr>
              <a:t>Grey to/and Green</a:t>
            </a:r>
          </a:p>
        </p:txBody>
      </p:sp>
    </p:spTree>
  </p:cSld>
  <p:clrMapOvr>
    <a:masterClrMapping/>
  </p:clrMapOvr>
  <p:transition advTm="149"/>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990600" y="1565275"/>
            <a:ext cx="7337425" cy="747713"/>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lnSpc>
                <a:spcPct val="90000"/>
              </a:lnSpc>
            </a:pPr>
            <a:r>
              <a:rPr lang="en-US" sz="4800" b="1">
                <a:solidFill>
                  <a:srgbClr val="FAFD00"/>
                </a:solidFill>
              </a:rPr>
              <a:t>Green Streets Handbook</a:t>
            </a:r>
          </a:p>
        </p:txBody>
      </p:sp>
      <p:sp>
        <p:nvSpPr>
          <p:cNvPr id="123907" name="Rectangle 3"/>
          <p:cNvSpPr>
            <a:spLocks noChangeArrowheads="1"/>
          </p:cNvSpPr>
          <p:nvPr/>
        </p:nvSpPr>
        <p:spPr bwMode="auto">
          <a:xfrm>
            <a:off x="4110038" y="2381250"/>
            <a:ext cx="4538662" cy="3781425"/>
          </a:xfrm>
          <a:prstGeom prst="rect">
            <a:avLst/>
          </a:prstGeom>
          <a:gradFill rotWithShape="0">
            <a:gsLst>
              <a:gs pos="0">
                <a:srgbClr val="000000"/>
              </a:gs>
              <a:gs pos="50000">
                <a:srgbClr val="14514C"/>
              </a:gs>
              <a:gs pos="100000">
                <a:srgbClr val="000000"/>
              </a:gs>
            </a:gsLst>
            <a:lin ang="5400000" scaled="1"/>
          </a:gradFill>
          <a:ln w="12700">
            <a:noFill/>
            <a:miter lim="800000"/>
            <a:headEnd/>
            <a:tailEnd/>
          </a:ln>
          <a:effectLst>
            <a:prstShdw prst="shdw17" dist="17961" dir="2700000">
              <a:srgbClr val="0C312E">
                <a:alpha val="74997"/>
              </a:srgbClr>
            </a:prstShdw>
          </a:effectLst>
        </p:spPr>
        <p:txBody>
          <a:bodyPr wrap="none" anchor="ctr">
            <a:prstTxWarp prst="textNoShape">
              <a:avLst/>
            </a:prstTxWarp>
          </a:bodyPr>
          <a:lstStyle/>
          <a:p>
            <a:endParaRPr lang="en-US"/>
          </a:p>
        </p:txBody>
      </p:sp>
      <p:sp>
        <p:nvSpPr>
          <p:cNvPr id="123908" name="Rectangle 4"/>
          <p:cNvSpPr>
            <a:spLocks noChangeArrowheads="1"/>
          </p:cNvSpPr>
          <p:nvPr/>
        </p:nvSpPr>
        <p:spPr bwMode="auto">
          <a:xfrm>
            <a:off x="500063" y="2387600"/>
            <a:ext cx="3487737" cy="3768725"/>
          </a:xfrm>
          <a:prstGeom prst="rect">
            <a:avLst/>
          </a:prstGeom>
          <a:gradFill rotWithShape="0">
            <a:gsLst>
              <a:gs pos="0">
                <a:srgbClr val="000000"/>
              </a:gs>
              <a:gs pos="50000">
                <a:srgbClr val="14514C"/>
              </a:gs>
              <a:gs pos="100000">
                <a:srgbClr val="000000"/>
              </a:gs>
            </a:gsLst>
            <a:lin ang="5400000" scaled="1"/>
          </a:gradFill>
          <a:ln w="12700">
            <a:noFill/>
            <a:miter lim="800000"/>
            <a:headEnd/>
            <a:tailEnd/>
          </a:ln>
          <a:effectLst>
            <a:prstShdw prst="shdw17" dist="17961" dir="2700000">
              <a:srgbClr val="0C312E">
                <a:alpha val="74997"/>
              </a:srgbClr>
            </a:prstShdw>
          </a:effectLst>
        </p:spPr>
        <p:txBody>
          <a:bodyPr wrap="none" anchor="ctr">
            <a:prstTxWarp prst="textNoShape">
              <a:avLst/>
            </a:prstTxWarp>
          </a:bodyPr>
          <a:lstStyle/>
          <a:p>
            <a:endParaRPr lang="en-US"/>
          </a:p>
        </p:txBody>
      </p:sp>
      <p:pic>
        <p:nvPicPr>
          <p:cNvPr id="123909" name="Picture 5"/>
          <p:cNvPicPr>
            <a:picLocks noChangeAspect="1" noChangeArrowheads="1"/>
          </p:cNvPicPr>
          <p:nvPr/>
        </p:nvPicPr>
        <p:blipFill>
          <a:blip r:embed="rId3"/>
          <a:srcRect l="29713" r="1634"/>
          <a:stretch>
            <a:fillRect/>
          </a:stretch>
        </p:blipFill>
        <p:spPr bwMode="auto">
          <a:xfrm>
            <a:off x="641350" y="2519363"/>
            <a:ext cx="3201988" cy="3476625"/>
          </a:xfrm>
          <a:prstGeom prst="rect">
            <a:avLst/>
          </a:prstGeom>
          <a:noFill/>
          <a:ln w="9525">
            <a:noFill/>
            <a:miter lim="800000"/>
            <a:headEnd/>
            <a:tailEnd/>
          </a:ln>
        </p:spPr>
      </p:pic>
      <p:sp>
        <p:nvSpPr>
          <p:cNvPr id="123910" name="Rectangle 6"/>
          <p:cNvSpPr>
            <a:spLocks noChangeArrowheads="1"/>
          </p:cNvSpPr>
          <p:nvPr/>
        </p:nvSpPr>
        <p:spPr bwMode="auto">
          <a:xfrm>
            <a:off x="4956175" y="2692400"/>
            <a:ext cx="3589338" cy="3009900"/>
          </a:xfrm>
          <a:prstGeom prst="rect">
            <a:avLst/>
          </a:prstGeom>
          <a:noFill/>
          <a:ln w="12700">
            <a:noFill/>
            <a:miter lim="800000"/>
            <a:headEnd/>
            <a:tailEnd/>
          </a:ln>
        </p:spPr>
        <p:txBody>
          <a:bodyPr lIns="90487" tIns="44450" rIns="90487" bIns="44450">
            <a:prstTxWarp prst="textNoShape">
              <a:avLst/>
            </a:prstTxWarp>
            <a:spAutoFit/>
          </a:bodyPr>
          <a:lstStyle/>
          <a:p>
            <a:pPr eaLnBrk="0" hangingPunct="0"/>
            <a:r>
              <a:rPr lang="en-US" b="1">
                <a:solidFill>
                  <a:srgbClr val="FAFD00"/>
                </a:solidFill>
              </a:rPr>
              <a:t>Watershed strategies</a:t>
            </a:r>
          </a:p>
          <a:p>
            <a:pPr eaLnBrk="0" hangingPunct="0"/>
            <a:endParaRPr lang="en-US" sz="1200" b="1">
              <a:solidFill>
                <a:srgbClr val="FAFD00"/>
              </a:solidFill>
            </a:endParaRPr>
          </a:p>
          <a:p>
            <a:pPr eaLnBrk="0" hangingPunct="0"/>
            <a:r>
              <a:rPr lang="en-US" b="1">
                <a:solidFill>
                  <a:srgbClr val="FAFD00"/>
                </a:solidFill>
              </a:rPr>
              <a:t>On-site versus off-site solutions </a:t>
            </a:r>
          </a:p>
          <a:p>
            <a:pPr eaLnBrk="0" hangingPunct="0"/>
            <a:endParaRPr lang="en-US" b="1">
              <a:solidFill>
                <a:srgbClr val="FAFD00"/>
              </a:solidFill>
            </a:endParaRPr>
          </a:p>
          <a:p>
            <a:pPr eaLnBrk="0" hangingPunct="0"/>
            <a:r>
              <a:rPr lang="en-US" b="1">
                <a:solidFill>
                  <a:srgbClr val="FAFD00"/>
                </a:solidFill>
              </a:rPr>
              <a:t>Retrofits versus new development</a:t>
            </a:r>
            <a:endParaRPr lang="en-US" sz="2800" b="1">
              <a:solidFill>
                <a:srgbClr val="FAFD00"/>
              </a:solidFill>
            </a:endParaRPr>
          </a:p>
          <a:p>
            <a:pPr eaLnBrk="0" hangingPunct="0"/>
            <a:endParaRPr lang="en-US" sz="1200" b="1">
              <a:solidFill>
                <a:srgbClr val="FAFD00"/>
              </a:solidFill>
            </a:endParaRPr>
          </a:p>
          <a:p>
            <a:pPr eaLnBrk="0" hangingPunct="0"/>
            <a:r>
              <a:rPr lang="en-US" b="1">
                <a:solidFill>
                  <a:srgbClr val="FAFD00"/>
                </a:solidFill>
              </a:rPr>
              <a:t>The role of street trees</a:t>
            </a:r>
          </a:p>
        </p:txBody>
      </p:sp>
      <p:sp>
        <p:nvSpPr>
          <p:cNvPr id="123911" name="Rectangle 7"/>
          <p:cNvSpPr>
            <a:spLocks noChangeArrowheads="1"/>
          </p:cNvSpPr>
          <p:nvPr/>
        </p:nvSpPr>
        <p:spPr bwMode="auto">
          <a:xfrm>
            <a:off x="4438650" y="2733675"/>
            <a:ext cx="433388" cy="393700"/>
          </a:xfrm>
          <a:prstGeom prst="rect">
            <a:avLst/>
          </a:prstGeom>
          <a:solidFill>
            <a:srgbClr val="14514C"/>
          </a:solidFill>
          <a:ln w="12700">
            <a:noFill/>
            <a:miter lim="800000"/>
            <a:headEnd/>
            <a:tailEnd/>
          </a:ln>
          <a:effectLst>
            <a:prstShdw prst="shdw17" dist="17961" dir="2700000">
              <a:srgbClr val="0C312E">
                <a:alpha val="74997"/>
              </a:srgbClr>
            </a:prstShdw>
          </a:effectLst>
        </p:spPr>
        <p:txBody>
          <a:bodyPr wrap="none" lIns="90487" tIns="44450" rIns="90487" bIns="44450">
            <a:prstTxWarp prst="textNoShape">
              <a:avLst/>
            </a:prstTxWarp>
            <a:spAutoFit/>
          </a:bodyPr>
          <a:lstStyle/>
          <a:p>
            <a:pPr eaLnBrk="0" hangingPunct="0"/>
            <a:r>
              <a:rPr lang="en-US" sz="2000" b="1">
                <a:solidFill>
                  <a:srgbClr val="FAFD00"/>
                </a:solidFill>
                <a:latin typeface="Monotype Sorts" charset="2"/>
              </a:rPr>
              <a:t></a:t>
            </a:r>
          </a:p>
        </p:txBody>
      </p:sp>
      <p:sp>
        <p:nvSpPr>
          <p:cNvPr id="123912" name="Rectangle 8"/>
          <p:cNvSpPr>
            <a:spLocks noChangeArrowheads="1"/>
          </p:cNvSpPr>
          <p:nvPr/>
        </p:nvSpPr>
        <p:spPr bwMode="auto">
          <a:xfrm>
            <a:off x="4440238" y="3302000"/>
            <a:ext cx="433387" cy="393700"/>
          </a:xfrm>
          <a:prstGeom prst="rect">
            <a:avLst/>
          </a:prstGeom>
          <a:solidFill>
            <a:srgbClr val="14514C"/>
          </a:solidFill>
          <a:ln w="12700">
            <a:noFill/>
            <a:miter lim="800000"/>
            <a:headEnd/>
            <a:tailEnd/>
          </a:ln>
          <a:effectLst>
            <a:prstShdw prst="shdw17" dist="17961" dir="2700000">
              <a:srgbClr val="0C312E">
                <a:alpha val="74997"/>
              </a:srgbClr>
            </a:prstShdw>
          </a:effectLst>
        </p:spPr>
        <p:txBody>
          <a:bodyPr wrap="none" lIns="90487" tIns="44450" rIns="90487" bIns="44450">
            <a:prstTxWarp prst="textNoShape">
              <a:avLst/>
            </a:prstTxWarp>
            <a:spAutoFit/>
          </a:bodyPr>
          <a:lstStyle/>
          <a:p>
            <a:pPr eaLnBrk="0" hangingPunct="0"/>
            <a:r>
              <a:rPr lang="en-US" sz="2000" b="1">
                <a:solidFill>
                  <a:srgbClr val="FAFD00"/>
                </a:solidFill>
                <a:latin typeface="Monotype Sorts" charset="2"/>
              </a:rPr>
              <a:t></a:t>
            </a:r>
          </a:p>
        </p:txBody>
      </p:sp>
      <p:sp>
        <p:nvSpPr>
          <p:cNvPr id="123913" name="Rectangle 9"/>
          <p:cNvSpPr>
            <a:spLocks noChangeArrowheads="1"/>
          </p:cNvSpPr>
          <p:nvPr/>
        </p:nvSpPr>
        <p:spPr bwMode="auto">
          <a:xfrm>
            <a:off x="4440238" y="4398963"/>
            <a:ext cx="433387" cy="393700"/>
          </a:xfrm>
          <a:prstGeom prst="rect">
            <a:avLst/>
          </a:prstGeom>
          <a:solidFill>
            <a:srgbClr val="14514C"/>
          </a:solidFill>
          <a:ln w="12700">
            <a:noFill/>
            <a:miter lim="800000"/>
            <a:headEnd/>
            <a:tailEnd/>
          </a:ln>
          <a:effectLst>
            <a:prstShdw prst="shdw17" dist="17961" dir="2700000">
              <a:srgbClr val="0C312E">
                <a:alpha val="74997"/>
              </a:srgbClr>
            </a:prstShdw>
          </a:effectLst>
        </p:spPr>
        <p:txBody>
          <a:bodyPr wrap="none" lIns="90487" tIns="44450" rIns="90487" bIns="44450">
            <a:prstTxWarp prst="textNoShape">
              <a:avLst/>
            </a:prstTxWarp>
            <a:spAutoFit/>
          </a:bodyPr>
          <a:lstStyle/>
          <a:p>
            <a:pPr eaLnBrk="0" hangingPunct="0"/>
            <a:r>
              <a:rPr lang="en-US" sz="2000" b="1">
                <a:solidFill>
                  <a:srgbClr val="FAFD00"/>
                </a:solidFill>
                <a:latin typeface="Monotype Sorts" charset="2"/>
              </a:rPr>
              <a:t></a:t>
            </a:r>
          </a:p>
        </p:txBody>
      </p:sp>
      <p:sp>
        <p:nvSpPr>
          <p:cNvPr id="123914" name="Rectangle 10"/>
          <p:cNvSpPr>
            <a:spLocks noChangeArrowheads="1"/>
          </p:cNvSpPr>
          <p:nvPr/>
        </p:nvSpPr>
        <p:spPr bwMode="auto">
          <a:xfrm>
            <a:off x="4440238" y="5314950"/>
            <a:ext cx="433387" cy="393700"/>
          </a:xfrm>
          <a:prstGeom prst="rect">
            <a:avLst/>
          </a:prstGeom>
          <a:solidFill>
            <a:srgbClr val="14514C"/>
          </a:solidFill>
          <a:ln w="12700">
            <a:noFill/>
            <a:miter lim="800000"/>
            <a:headEnd/>
            <a:tailEnd/>
          </a:ln>
          <a:effectLst>
            <a:prstShdw prst="shdw17" dist="17961" dir="2700000">
              <a:srgbClr val="0C312E">
                <a:alpha val="74997"/>
              </a:srgbClr>
            </a:prstShdw>
          </a:effectLst>
        </p:spPr>
        <p:txBody>
          <a:bodyPr wrap="none" lIns="90487" tIns="44450" rIns="90487" bIns="44450">
            <a:prstTxWarp prst="textNoShape">
              <a:avLst/>
            </a:prstTxWarp>
            <a:spAutoFit/>
          </a:bodyPr>
          <a:lstStyle/>
          <a:p>
            <a:pPr eaLnBrk="0" hangingPunct="0"/>
            <a:r>
              <a:rPr lang="en-US" sz="2000" b="1">
                <a:solidFill>
                  <a:srgbClr val="FAFD00"/>
                </a:solidFill>
                <a:latin typeface="Monotype Sorts" charset="2"/>
              </a:rPr>
              <a:t></a:t>
            </a:r>
          </a:p>
        </p:txBody>
      </p:sp>
    </p:spTree>
  </p:cSld>
  <p:clrMapOvr>
    <a:masterClrMapping/>
  </p:clrMapOvr>
  <p:transition>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3810000" y="517525"/>
            <a:ext cx="5246688" cy="1323975"/>
          </a:xfrm>
          <a:prstGeom prst="rect">
            <a:avLst/>
          </a:prstGeom>
          <a:noFill/>
          <a:ln w="9525">
            <a:noFill/>
            <a:miter lim="800000"/>
            <a:headEnd/>
            <a:tailEnd/>
          </a:ln>
        </p:spPr>
        <p:txBody>
          <a:bodyPr wrap="none">
            <a:prstTxWarp prst="textNoShape">
              <a:avLst/>
            </a:prstTxWarp>
            <a:spAutoFit/>
          </a:bodyPr>
          <a:lstStyle/>
          <a:p>
            <a:r>
              <a:rPr lang="en-US" sz="2000"/>
              <a:t> The system is an essential part of the </a:t>
            </a:r>
          </a:p>
          <a:p>
            <a:r>
              <a:rPr lang="en-US" sz="2000"/>
              <a:t>urban infrastructure and intentionally used to </a:t>
            </a:r>
          </a:p>
          <a:p>
            <a:r>
              <a:rPr lang="en-US" sz="2000"/>
              <a:t>improve the region’s air and water quality. </a:t>
            </a:r>
          </a:p>
          <a:p>
            <a:endParaRPr lang="en-US" sz="2000"/>
          </a:p>
        </p:txBody>
      </p:sp>
      <p:pic>
        <p:nvPicPr>
          <p:cNvPr id="125955" name="Picture 3" descr="Bruce Forster smith_bybee_lakes"/>
          <p:cNvPicPr>
            <a:picLocks noChangeAspect="1" noChangeArrowheads="1"/>
          </p:cNvPicPr>
          <p:nvPr/>
        </p:nvPicPr>
        <p:blipFill>
          <a:blip r:embed="rId3"/>
          <a:srcRect/>
          <a:stretch>
            <a:fillRect/>
          </a:stretch>
        </p:blipFill>
        <p:spPr bwMode="auto">
          <a:xfrm>
            <a:off x="0" y="0"/>
            <a:ext cx="2971800" cy="1987550"/>
          </a:xfrm>
          <a:prstGeom prst="rect">
            <a:avLst/>
          </a:prstGeom>
          <a:noFill/>
          <a:ln w="9525">
            <a:noFill/>
            <a:miter lim="800000"/>
            <a:headEnd/>
            <a:tailEnd/>
          </a:ln>
        </p:spPr>
      </p:pic>
      <p:pic>
        <p:nvPicPr>
          <p:cNvPr id="125956" name="Picture 4" descr="DSC06973@Mike Houck"/>
          <p:cNvPicPr>
            <a:picLocks noChangeAspect="1" noChangeArrowheads="1"/>
          </p:cNvPicPr>
          <p:nvPr/>
        </p:nvPicPr>
        <p:blipFill>
          <a:blip r:embed="rId4"/>
          <a:srcRect/>
          <a:stretch>
            <a:fillRect/>
          </a:stretch>
        </p:blipFill>
        <p:spPr bwMode="auto">
          <a:xfrm>
            <a:off x="5715000" y="2362200"/>
            <a:ext cx="3371850" cy="4495800"/>
          </a:xfrm>
          <a:prstGeom prst="rect">
            <a:avLst/>
          </a:prstGeom>
          <a:noFill/>
          <a:ln w="9525">
            <a:noFill/>
            <a:miter lim="800000"/>
            <a:headEnd/>
            <a:tailEnd/>
          </a:ln>
        </p:spPr>
      </p:pic>
      <p:pic>
        <p:nvPicPr>
          <p:cNvPr id="125957" name="Picture 5" descr="DSC_0037"/>
          <p:cNvPicPr>
            <a:picLocks noChangeAspect="1" noChangeArrowheads="1"/>
          </p:cNvPicPr>
          <p:nvPr/>
        </p:nvPicPr>
        <p:blipFill>
          <a:blip r:embed="rId5"/>
          <a:srcRect/>
          <a:stretch>
            <a:fillRect/>
          </a:stretch>
        </p:blipFill>
        <p:spPr bwMode="auto">
          <a:xfrm>
            <a:off x="0" y="2667000"/>
            <a:ext cx="2584450" cy="3886200"/>
          </a:xfrm>
          <a:prstGeom prst="rect">
            <a:avLst/>
          </a:prstGeom>
          <a:noFill/>
          <a:ln w="9525">
            <a:noFill/>
            <a:miter lim="800000"/>
            <a:headEnd/>
            <a:tailEnd/>
          </a:ln>
        </p:spPr>
      </p:pic>
      <p:pic>
        <p:nvPicPr>
          <p:cNvPr id="125958" name="Picture 6" descr="Downtown Ecoroofs @ Mike Houck DSC_0013"/>
          <p:cNvPicPr>
            <a:picLocks noChangeAspect="1" noChangeArrowheads="1"/>
          </p:cNvPicPr>
          <p:nvPr/>
        </p:nvPicPr>
        <p:blipFill>
          <a:blip r:embed="rId6"/>
          <a:srcRect/>
          <a:stretch>
            <a:fillRect/>
          </a:stretch>
        </p:blipFill>
        <p:spPr bwMode="auto">
          <a:xfrm>
            <a:off x="2667000" y="2189163"/>
            <a:ext cx="2895600" cy="1925637"/>
          </a:xfrm>
          <a:prstGeom prst="rect">
            <a:avLst/>
          </a:prstGeom>
          <a:noFill/>
          <a:ln w="9525">
            <a:noFill/>
            <a:miter lim="800000"/>
            <a:headEnd/>
            <a:tailEnd/>
          </a:ln>
        </p:spPr>
      </p:pic>
      <p:pic>
        <p:nvPicPr>
          <p:cNvPr id="125959" name="Picture 7"/>
          <p:cNvPicPr>
            <a:picLocks noChangeAspect="1" noChangeArrowheads="1"/>
          </p:cNvPicPr>
          <p:nvPr/>
        </p:nvPicPr>
        <p:blipFill>
          <a:blip r:embed="rId7"/>
          <a:srcRect r="63"/>
          <a:stretch>
            <a:fillRect/>
          </a:stretch>
        </p:blipFill>
        <p:spPr bwMode="auto">
          <a:xfrm>
            <a:off x="3048000" y="4295775"/>
            <a:ext cx="2219325" cy="2409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7218" name="Picture 2" descr="O:\Green Building\Images\projects\Prisma Web\Channel Closeup.jpg"/>
          <p:cNvPicPr>
            <a:picLocks noChangeAspect="1" noChangeArrowheads="1"/>
          </p:cNvPicPr>
          <p:nvPr/>
        </p:nvPicPr>
        <p:blipFill>
          <a:blip r:embed="rId2">
            <a:lum bright="10000" contrast="10000"/>
          </a:blip>
          <a:srcRect/>
          <a:stretch>
            <a:fillRect/>
          </a:stretch>
        </p:blipFill>
        <p:spPr bwMode="auto">
          <a:xfrm>
            <a:off x="4562475" y="0"/>
            <a:ext cx="4581525" cy="6858000"/>
          </a:xfrm>
          <a:prstGeom prst="rect">
            <a:avLst/>
          </a:prstGeom>
          <a:noFill/>
          <a:ln w="9525">
            <a:noFill/>
            <a:miter lim="800000"/>
            <a:headEnd/>
            <a:tailEnd/>
          </a:ln>
        </p:spPr>
      </p:pic>
      <p:pic>
        <p:nvPicPr>
          <p:cNvPr id="137219" name="Picture 3" descr="O:\Green Building\Images\projects\Prisma Web\Glass Vent.jpg"/>
          <p:cNvPicPr>
            <a:picLocks noChangeAspect="1" noChangeArrowheads="1"/>
          </p:cNvPicPr>
          <p:nvPr/>
        </p:nvPicPr>
        <p:blipFill>
          <a:blip r:embed="rId3">
            <a:lum bright="4000" contrast="4000"/>
          </a:blip>
          <a:srcRect/>
          <a:stretch>
            <a:fillRect/>
          </a:stretch>
        </p:blipFill>
        <p:spPr bwMode="auto">
          <a:xfrm>
            <a:off x="0" y="0"/>
            <a:ext cx="4572000" cy="6858000"/>
          </a:xfrm>
          <a:prstGeom prst="rect">
            <a:avLst/>
          </a:prstGeom>
          <a:noFill/>
          <a:ln w="9525">
            <a:noFill/>
            <a:miter lim="800000"/>
            <a:headEnd/>
            <a:tailEnd/>
          </a:ln>
        </p:spPr>
      </p:pic>
      <p:sp>
        <p:nvSpPr>
          <p:cNvPr id="14340" name="Text Box 4"/>
          <p:cNvSpPr txBox="1">
            <a:spLocks noChangeArrowheads="1"/>
          </p:cNvSpPr>
          <p:nvPr/>
        </p:nvSpPr>
        <p:spPr bwMode="auto">
          <a:xfrm>
            <a:off x="2652713" y="5105400"/>
            <a:ext cx="3833812" cy="15541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prstTxWarp prst="textNoShape">
              <a:avLst/>
            </a:prstTxWarp>
            <a:spAutoFit/>
          </a:bodyPr>
          <a:lstStyle/>
          <a:p>
            <a:pPr algn="ctr">
              <a:defRPr/>
            </a:pPr>
            <a:r>
              <a:rPr lang="en-US" sz="3200">
                <a:solidFill>
                  <a:srgbClr val="FFEEBF"/>
                </a:solidFill>
                <a:latin typeface="Tahoma" charset="0"/>
                <a:ea typeface="ＭＳ Ｐゴシック" pitchFamily="-110" charset="-128"/>
                <a:cs typeface="ＭＳ Ｐゴシック" pitchFamily="-110" charset="-128"/>
              </a:rPr>
              <a:t>The future:</a:t>
            </a:r>
          </a:p>
          <a:p>
            <a:pPr algn="ctr">
              <a:defRPr/>
            </a:pPr>
            <a:r>
              <a:rPr lang="en-US" sz="3200">
                <a:solidFill>
                  <a:srgbClr val="FFEEBF"/>
                </a:solidFill>
                <a:latin typeface="Tahoma" charset="0"/>
                <a:ea typeface="ＭＳ Ｐゴシック" pitchFamily="-110" charset="-128"/>
                <a:cs typeface="ＭＳ Ｐゴシック" pitchFamily="-110" charset="-128"/>
              </a:rPr>
              <a:t>rainwater integrated</a:t>
            </a:r>
          </a:p>
          <a:p>
            <a:pPr algn="ctr">
              <a:defRPr/>
            </a:pPr>
            <a:r>
              <a:rPr lang="en-US" sz="3200">
                <a:solidFill>
                  <a:srgbClr val="FFEEBF"/>
                </a:solidFill>
                <a:latin typeface="Tahoma" charset="0"/>
                <a:ea typeface="ＭＳ Ｐゴシック" pitchFamily="-110" charset="-128"/>
                <a:cs typeface="ＭＳ Ｐゴシック" pitchFamily="-110" charset="-128"/>
              </a:rPr>
              <a:t>into buildings</a:t>
            </a:r>
            <a:endParaRPr lang="en-US">
              <a:latin typeface="Arial" pitchFamily="-110" charset="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9266" name="Picture 2" descr="DSC06955@Mike Houck"/>
          <p:cNvPicPr>
            <a:picLocks noChangeAspect="1" noChangeArrowheads="1"/>
          </p:cNvPicPr>
          <p:nvPr/>
        </p:nvPicPr>
        <p:blipFill>
          <a:blip r:embed="rId2"/>
          <a:srcRect/>
          <a:stretch>
            <a:fillRect/>
          </a:stretch>
        </p:blipFill>
        <p:spPr bwMode="auto">
          <a:xfrm>
            <a:off x="685800" y="0"/>
            <a:ext cx="4914900" cy="6553200"/>
          </a:xfrm>
          <a:prstGeom prst="rect">
            <a:avLst/>
          </a:prstGeom>
          <a:noFill/>
          <a:ln w="9525">
            <a:noFill/>
            <a:miter lim="800000"/>
            <a:headEnd/>
            <a:tailEnd/>
          </a:ln>
        </p:spPr>
      </p:pic>
      <p:sp>
        <p:nvSpPr>
          <p:cNvPr id="139267" name="TextBox 2"/>
          <p:cNvSpPr txBox="1">
            <a:spLocks noChangeArrowheads="1"/>
          </p:cNvSpPr>
          <p:nvPr/>
        </p:nvSpPr>
        <p:spPr bwMode="auto">
          <a:xfrm>
            <a:off x="6477000" y="1905000"/>
            <a:ext cx="2362200" cy="1570038"/>
          </a:xfrm>
          <a:prstGeom prst="rect">
            <a:avLst/>
          </a:prstGeom>
          <a:noFill/>
          <a:ln w="9525">
            <a:noFill/>
            <a:miter lim="800000"/>
            <a:headEnd/>
            <a:tailEnd/>
          </a:ln>
        </p:spPr>
        <p:txBody>
          <a:bodyPr>
            <a:prstTxWarp prst="textNoShape">
              <a:avLst/>
            </a:prstTxWarp>
            <a:spAutoFit/>
          </a:bodyPr>
          <a:lstStyle/>
          <a:p>
            <a:r>
              <a:rPr lang="en-US"/>
              <a:t>Portland State University Storm Water System</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4386" name="Picture 2" descr="CIMG0299"/>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96963" name="Text Box 3"/>
          <p:cNvSpPr txBox="1">
            <a:spLocks noChangeArrowheads="1"/>
          </p:cNvSpPr>
          <p:nvPr/>
        </p:nvSpPr>
        <p:spPr bwMode="auto">
          <a:xfrm>
            <a:off x="76200" y="228600"/>
            <a:ext cx="7086600" cy="457200"/>
          </a:xfrm>
          <a:prstGeom prst="rect">
            <a:avLst/>
          </a:prstGeom>
          <a:noFill/>
          <a:ln w="9525">
            <a:noFill/>
            <a:miter lim="800000"/>
            <a:headEnd/>
            <a:tailEnd/>
          </a:ln>
          <a:effectLst/>
        </p:spPr>
        <p:txBody>
          <a:bodyPr>
            <a:prstTxWarp prst="textNoShape">
              <a:avLst/>
            </a:prstTxWarp>
            <a:spAutoFit/>
          </a:bodyPr>
          <a:lstStyle/>
          <a:p>
            <a:pPr algn="ctr" eaLnBrk="0" hangingPunct="0">
              <a:defRPr/>
            </a:pPr>
            <a:r>
              <a:rPr lang="en-US" b="1">
                <a:solidFill>
                  <a:srgbClr val="FFFF00"/>
                </a:solidFill>
                <a:effectLst>
                  <a:outerShdw blurRad="38100" dist="38100" dir="2700000" algn="tl">
                    <a:srgbClr val="000000"/>
                  </a:outerShdw>
                </a:effectLst>
                <a:latin typeface="Tahoma" pitchFamily="-107" charset="0"/>
                <a:ea typeface="+mn-ea"/>
                <a:cs typeface="+mn-cs"/>
              </a:rPr>
              <a:t>Multnomah Co. Building with Ecoroof 2003</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defRPr/>
            </a:pPr>
            <a:endParaRPr lang="en-US"/>
          </a:p>
        </p:txBody>
      </p:sp>
      <p:sp>
        <p:nvSpPr>
          <p:cNvPr id="30723" name="Rectangle 3"/>
          <p:cNvSpPr>
            <a:spLocks noGrp="1" noChangeArrowheads="1"/>
          </p:cNvSpPr>
          <p:nvPr>
            <p:ph type="body" idx="1"/>
          </p:nvPr>
        </p:nvSpPr>
        <p:spPr/>
        <p:txBody>
          <a:bodyPr/>
          <a:lstStyle/>
          <a:p>
            <a:pPr eaLnBrk="1" hangingPunct="1">
              <a:defRPr/>
            </a:pPr>
            <a:endParaRPr lang="en-US"/>
          </a:p>
        </p:txBody>
      </p:sp>
      <p:pic>
        <p:nvPicPr>
          <p:cNvPr id="133124" name="Picture 4" descr="Portland Building Ecoroof 7 10 2007a"/>
          <p:cNvPicPr>
            <a:picLocks noChangeAspect="1" noChangeArrowheads="1"/>
          </p:cNvPicPr>
          <p:nvPr/>
        </p:nvPicPr>
        <p:blipFill>
          <a:blip r:embed="rId2"/>
          <a:srcRect l="3334" t="8406" r="2499" b="4576"/>
          <a:stretch>
            <a:fillRect/>
          </a:stretch>
        </p:blipFill>
        <p:spPr bwMode="auto">
          <a:xfrm>
            <a:off x="0" y="0"/>
            <a:ext cx="9144000" cy="6858000"/>
          </a:xfrm>
          <a:prstGeom prst="rect">
            <a:avLst/>
          </a:prstGeom>
          <a:noFill/>
          <a:ln w="9525">
            <a:noFill/>
            <a:miter lim="800000"/>
            <a:headEnd/>
            <a:tailEnd/>
          </a:ln>
        </p:spPr>
      </p:pic>
      <p:sp>
        <p:nvSpPr>
          <p:cNvPr id="133125" name="Text Box 6"/>
          <p:cNvSpPr txBox="1">
            <a:spLocks noChangeArrowheads="1"/>
          </p:cNvSpPr>
          <p:nvPr/>
        </p:nvSpPr>
        <p:spPr bwMode="auto">
          <a:xfrm>
            <a:off x="3733800" y="5943600"/>
            <a:ext cx="5211763" cy="579438"/>
          </a:xfrm>
          <a:prstGeom prst="rect">
            <a:avLst/>
          </a:prstGeom>
          <a:solidFill>
            <a:srgbClr val="FFFFCC"/>
          </a:solidFill>
          <a:ln w="9525">
            <a:noFill/>
            <a:miter lim="800000"/>
            <a:headEnd/>
            <a:tailEnd/>
          </a:ln>
        </p:spPr>
        <p:txBody>
          <a:bodyPr wrap="none">
            <a:prstTxWarp prst="textNoShape">
              <a:avLst/>
            </a:prstTxWarp>
            <a:spAutoFit/>
          </a:bodyPr>
          <a:lstStyle/>
          <a:p>
            <a:r>
              <a:rPr lang="en-US" sz="3200" b="1">
                <a:solidFill>
                  <a:srgbClr val="B34311"/>
                </a:solidFill>
              </a:rPr>
              <a:t>Portland Building Ecoroof</a:t>
            </a:r>
          </a:p>
        </p:txBody>
      </p:sp>
    </p:spTree>
  </p:cSld>
  <p:clrMapOvr>
    <a:masterClrMapping/>
  </p:clrMapOvr>
  <p:transition advTm="149"/>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a:t>Health greatly affected by	</a:t>
            </a:r>
          </a:p>
        </p:txBody>
      </p:sp>
      <p:sp>
        <p:nvSpPr>
          <p:cNvPr id="87043" name="Rectangle 3"/>
          <p:cNvSpPr>
            <a:spLocks noGrp="1" noChangeArrowheads="1"/>
          </p:cNvSpPr>
          <p:nvPr>
            <p:ph type="body" idx="1"/>
          </p:nvPr>
        </p:nvSpPr>
        <p:spPr/>
        <p:txBody>
          <a:bodyPr/>
          <a:lstStyle/>
          <a:p>
            <a:pPr eaLnBrk="1" hangingPunct="1"/>
            <a:r>
              <a:rPr lang="en-US"/>
              <a:t>Life chances (Social status etc.)</a:t>
            </a:r>
          </a:p>
          <a:p>
            <a:pPr eaLnBrk="1" hangingPunct="1"/>
            <a:r>
              <a:rPr lang="en-US"/>
              <a:t>Exposure to Risk</a:t>
            </a:r>
          </a:p>
          <a:p>
            <a:pPr eaLnBrk="1" hangingPunct="1"/>
            <a:r>
              <a:rPr lang="en-US"/>
              <a:t>Influence of sub cultures</a:t>
            </a:r>
          </a:p>
          <a:p>
            <a:pPr eaLnBrk="1" hangingPunct="1"/>
            <a:r>
              <a:rPr lang="en-US"/>
              <a:t>Social Support Networks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8482" name="Picture 2" descr="DSC06964@Mike Houck"/>
          <p:cNvPicPr>
            <a:picLocks noChangeAspect="1" noChangeArrowheads="1"/>
          </p:cNvPicPr>
          <p:nvPr/>
        </p:nvPicPr>
        <p:blipFill>
          <a:blip r:embed="rId2"/>
          <a:srcRect/>
          <a:stretch>
            <a:fillRect/>
          </a:stretch>
        </p:blipFill>
        <p:spPr bwMode="auto">
          <a:xfrm>
            <a:off x="0" y="95250"/>
            <a:ext cx="8915400" cy="6686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9746" name="Picture 2" descr="convention center stormwater wetland 7 05 300 dpi @Mike Houck"/>
          <p:cNvPicPr>
            <a:picLocks noChangeAspect="1" noChangeArrowheads="1"/>
          </p:cNvPicPr>
          <p:nvPr/>
        </p:nvPicPr>
        <p:blipFill>
          <a:blip r:embed="rId2"/>
          <a:srcRect/>
          <a:stretch>
            <a:fillRect/>
          </a:stretch>
        </p:blipFill>
        <p:spPr bwMode="auto">
          <a:xfrm>
            <a:off x="152400" y="152400"/>
            <a:ext cx="8534400" cy="6400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22" name="Rectangle 2"/>
          <p:cNvSpPr>
            <a:spLocks noGrp="1" noChangeArrowheads="1"/>
          </p:cNvSpPr>
          <p:nvPr>
            <p:ph type="title"/>
          </p:nvPr>
        </p:nvSpPr>
        <p:spPr/>
        <p:txBody>
          <a:bodyPr/>
          <a:lstStyle/>
          <a:p>
            <a:r>
              <a:rPr lang="en-US" sz="4800" dirty="0" smtClean="0">
                <a:solidFill>
                  <a:srgbClr val="FF0000"/>
                </a:solidFill>
              </a:rPr>
              <a:t>Urban </a:t>
            </a:r>
            <a:r>
              <a:rPr lang="en-US" sz="4800" dirty="0" err="1" smtClean="0">
                <a:solidFill>
                  <a:srgbClr val="FF0000"/>
                </a:solidFill>
              </a:rPr>
              <a:t>Foodscape</a:t>
            </a:r>
            <a:endParaRPr lang="en-US" sz="4800" dirty="0">
              <a:solidFill>
                <a:srgbClr val="FF0000"/>
              </a:solidFill>
            </a:endParaRPr>
          </a:p>
        </p:txBody>
      </p:sp>
      <p:sp>
        <p:nvSpPr>
          <p:cNvPr id="1105923" name="Rectangle 3"/>
          <p:cNvSpPr>
            <a:spLocks noGrp="1" noChangeArrowheads="1"/>
          </p:cNvSpPr>
          <p:nvPr>
            <p:ph type="body" idx="1"/>
          </p:nvPr>
        </p:nvSpPr>
        <p:spPr>
          <a:xfrm>
            <a:off x="457200" y="1600201"/>
            <a:ext cx="4724400" cy="1676399"/>
          </a:xfrm>
        </p:spPr>
        <p:txBody>
          <a:bodyPr/>
          <a:lstStyle/>
          <a:p>
            <a:pPr>
              <a:buFont typeface="Wingdings" charset="2"/>
              <a:buNone/>
            </a:pPr>
            <a:r>
              <a:rPr lang="en-US" dirty="0" smtClean="0"/>
              <a:t>Now we are attempting to also integrate urban farming</a:t>
            </a:r>
            <a:endParaRPr lang="en-US" dirty="0"/>
          </a:p>
        </p:txBody>
      </p:sp>
      <p:pic>
        <p:nvPicPr>
          <p:cNvPr id="4" name="ClipArt Placeholder 4" descr="bella3.jpg"/>
          <p:cNvPicPr>
            <a:picLocks noChangeAspect="1"/>
          </p:cNvPicPr>
          <p:nvPr/>
        </p:nvPicPr>
        <p:blipFill>
          <a:blip r:embed="rId2"/>
          <a:srcRect/>
          <a:stretch>
            <a:fillRect/>
          </a:stretch>
        </p:blipFill>
        <p:spPr bwMode="auto">
          <a:xfrm>
            <a:off x="5562600" y="1905000"/>
            <a:ext cx="2971800" cy="4439815"/>
          </a:xfrm>
          <a:prstGeom prst="rect">
            <a:avLst/>
          </a:prstGeom>
          <a:noFill/>
          <a:ln w="9525">
            <a:noFill/>
            <a:miter lim="800000"/>
            <a:headEnd/>
            <a:tailEnd/>
          </a:ln>
        </p:spPr>
      </p:pic>
      <p:pic>
        <p:nvPicPr>
          <p:cNvPr id="5" name="Picture 3"/>
          <p:cNvPicPr>
            <a:picLocks noChangeAspect="1" noChangeArrowheads="1"/>
          </p:cNvPicPr>
          <p:nvPr/>
        </p:nvPicPr>
        <p:blipFill>
          <a:blip r:embed="rId3"/>
          <a:srcRect/>
          <a:stretch>
            <a:fillRect/>
          </a:stretch>
        </p:blipFill>
        <p:spPr bwMode="auto">
          <a:xfrm>
            <a:off x="685800" y="3200400"/>
            <a:ext cx="4300537" cy="31024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22" name="Rectangle 2"/>
          <p:cNvSpPr>
            <a:spLocks noGrp="1" noChangeArrowheads="1"/>
          </p:cNvSpPr>
          <p:nvPr>
            <p:ph type="title"/>
          </p:nvPr>
        </p:nvSpPr>
        <p:spPr/>
        <p:txBody>
          <a:bodyPr/>
          <a:lstStyle/>
          <a:p>
            <a:r>
              <a:rPr lang="en-US" dirty="0" smtClean="0">
                <a:solidFill>
                  <a:srgbClr val="FF920F"/>
                </a:solidFill>
              </a:rPr>
              <a:t>Urban Food </a:t>
            </a:r>
            <a:r>
              <a:rPr lang="en-US" dirty="0">
                <a:solidFill>
                  <a:srgbClr val="FF920F"/>
                </a:solidFill>
              </a:rPr>
              <a:t>Systems</a:t>
            </a:r>
            <a:endParaRPr lang="en-US" dirty="0"/>
          </a:p>
        </p:txBody>
      </p:sp>
      <p:sp>
        <p:nvSpPr>
          <p:cNvPr id="1105923" name="Rectangle 3"/>
          <p:cNvSpPr>
            <a:spLocks noGrp="1" noChangeArrowheads="1"/>
          </p:cNvSpPr>
          <p:nvPr>
            <p:ph type="body" idx="1"/>
          </p:nvPr>
        </p:nvSpPr>
        <p:spPr/>
        <p:txBody>
          <a:bodyPr/>
          <a:lstStyle/>
          <a:p>
            <a:pPr>
              <a:buFont typeface="Wingdings" charset="2"/>
              <a:buNone/>
            </a:pPr>
            <a:r>
              <a:rPr lang="en-US" dirty="0" smtClean="0"/>
              <a:t>Now we are attempting to integrate food systems into cityscape</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AutoShape 1"/>
          <p:cNvSpPr>
            <a:spLocks noGrp="1" noChangeArrowheads="1"/>
          </p:cNvSpPr>
          <p:nvPr>
            <p:ph type="title"/>
          </p:nvPr>
        </p:nvSpPr>
        <p:spPr>
          <a:xfrm>
            <a:off x="839788" y="801688"/>
            <a:ext cx="7926387" cy="966787"/>
          </a:xfrm>
        </p:spPr>
        <p:txBody>
          <a:bodyPr lIns="0" tIns="0" rIns="0" bIns="0" anchor="ctr"/>
          <a:lstStyle/>
          <a:p>
            <a:pPr marL="195263" indent="-195263">
              <a:tabLst>
                <a:tab pos="655638" algn="l"/>
                <a:tab pos="1312863" algn="l"/>
                <a:tab pos="1968500" algn="l"/>
                <a:tab pos="2625725" algn="l"/>
                <a:tab pos="3282950" algn="l"/>
                <a:tab pos="3938588" algn="l"/>
                <a:tab pos="4594225" algn="l"/>
                <a:tab pos="5253038" algn="l"/>
                <a:tab pos="5908675" algn="l"/>
                <a:tab pos="6562725" algn="l"/>
                <a:tab pos="7219950" algn="l"/>
              </a:tabLst>
            </a:pPr>
            <a:r>
              <a:rPr lang="en-GB"/>
              <a:t>Framing Food Security</a:t>
            </a:r>
          </a:p>
        </p:txBody>
      </p:sp>
      <p:sp>
        <p:nvSpPr>
          <p:cNvPr id="103427" name="Text Box 2"/>
          <p:cNvSpPr txBox="1">
            <a:spLocks noChangeArrowheads="1"/>
          </p:cNvSpPr>
          <p:nvPr/>
        </p:nvSpPr>
        <p:spPr bwMode="auto">
          <a:xfrm>
            <a:off x="769938" y="2530475"/>
            <a:ext cx="8156575" cy="3663950"/>
          </a:xfrm>
          <a:prstGeom prst="rect">
            <a:avLst/>
          </a:prstGeom>
          <a:noFill/>
          <a:ln w="9525">
            <a:noFill/>
            <a:round/>
            <a:headEnd/>
            <a:tailEnd/>
          </a:ln>
        </p:spPr>
        <p:txBody>
          <a:bodyPr lIns="0" tIns="0" rIns="0" bIns="0">
            <a:prstTxWarp prst="textNoShape">
              <a:avLst/>
            </a:prstTxWarp>
          </a:bodyPr>
          <a:lstStyle/>
          <a:p>
            <a:pPr>
              <a:lnSpc>
                <a:spcPct val="94000"/>
              </a:lnSpc>
              <a:buClr>
                <a:srgbClr val="000000"/>
              </a:buClr>
              <a:buSzPct val="45000"/>
              <a:tabLst>
                <a:tab pos="655638" algn="l"/>
                <a:tab pos="1312863" algn="l"/>
                <a:tab pos="1968500" algn="l"/>
                <a:tab pos="2625725" algn="l"/>
                <a:tab pos="3282950" algn="l"/>
                <a:tab pos="3938588" algn="l"/>
                <a:tab pos="4594225" algn="l"/>
                <a:tab pos="5253038" algn="l"/>
                <a:tab pos="5908675" algn="l"/>
                <a:tab pos="6562725" algn="l"/>
                <a:tab pos="7219950" algn="l"/>
                <a:tab pos="7878763" algn="l"/>
                <a:tab pos="8532813" algn="l"/>
              </a:tabLst>
            </a:pPr>
            <a:r>
              <a:rPr lang="en-GB" sz="2200">
                <a:solidFill>
                  <a:srgbClr val="000000"/>
                </a:solidFill>
              </a:rPr>
              <a:t>  ANTI-HUNGER		                              FOOD SECURITY	</a:t>
            </a:r>
          </a:p>
          <a:p>
            <a:pPr>
              <a:lnSpc>
                <a:spcPct val="94000"/>
              </a:lnSpc>
              <a:buClr>
                <a:srgbClr val="000000"/>
              </a:buClr>
              <a:buSzPct val="45000"/>
              <a:tabLst>
                <a:tab pos="655638" algn="l"/>
                <a:tab pos="1312863" algn="l"/>
                <a:tab pos="1968500" algn="l"/>
                <a:tab pos="2625725" algn="l"/>
                <a:tab pos="3282950" algn="l"/>
                <a:tab pos="3938588" algn="l"/>
                <a:tab pos="4594225" algn="l"/>
                <a:tab pos="5253038" algn="l"/>
                <a:tab pos="5908675" algn="l"/>
                <a:tab pos="6562725" algn="l"/>
                <a:tab pos="7219950" algn="l"/>
                <a:tab pos="7878763" algn="l"/>
                <a:tab pos="8532813" algn="l"/>
              </a:tabLst>
            </a:pPr>
            <a:endParaRPr lang="en-GB" sz="2200">
              <a:solidFill>
                <a:srgbClr val="000000"/>
              </a:solidFill>
            </a:endParaRPr>
          </a:p>
          <a:p>
            <a:pPr algn="just">
              <a:lnSpc>
                <a:spcPct val="94000"/>
              </a:lnSpc>
              <a:buClr>
                <a:srgbClr val="000000"/>
              </a:buClr>
              <a:buSzPct val="45000"/>
              <a:tabLst>
                <a:tab pos="655638" algn="l"/>
                <a:tab pos="1312863" algn="l"/>
                <a:tab pos="1968500" algn="l"/>
                <a:tab pos="2625725" algn="l"/>
                <a:tab pos="3282950" algn="l"/>
                <a:tab pos="3938588" algn="l"/>
                <a:tab pos="4594225" algn="l"/>
                <a:tab pos="5253038" algn="l"/>
                <a:tab pos="5908675" algn="l"/>
                <a:tab pos="6562725" algn="l"/>
                <a:tab pos="7219950" algn="l"/>
                <a:tab pos="7878763" algn="l"/>
                <a:tab pos="8532813" algn="l"/>
              </a:tabLst>
            </a:pPr>
            <a:r>
              <a:rPr lang="en-GB" sz="1800">
                <a:solidFill>
                  <a:srgbClr val="000000"/>
                </a:solidFill>
              </a:rPr>
              <a:t>Treatment                               	</a:t>
            </a:r>
            <a:r>
              <a:rPr lang="en-GB" sz="1800" b="1">
                <a:solidFill>
                  <a:srgbClr val="CC6633"/>
                </a:solidFill>
              </a:rPr>
              <a:t>Model</a:t>
            </a:r>
            <a:r>
              <a:rPr lang="en-GB" sz="1800">
                <a:solidFill>
                  <a:srgbClr val="CC6633"/>
                </a:solidFill>
              </a:rPr>
              <a:t>	</a:t>
            </a:r>
            <a:r>
              <a:rPr lang="en-GB" sz="1800">
                <a:solidFill>
                  <a:srgbClr val="000000"/>
                </a:solidFill>
              </a:rPr>
              <a:t>	         	Prevention</a:t>
            </a:r>
          </a:p>
          <a:p>
            <a:pPr algn="just">
              <a:lnSpc>
                <a:spcPct val="94000"/>
              </a:lnSpc>
              <a:buClr>
                <a:srgbClr val="000000"/>
              </a:buClr>
              <a:buSzPct val="45000"/>
              <a:tabLst>
                <a:tab pos="655638" algn="l"/>
                <a:tab pos="1312863" algn="l"/>
                <a:tab pos="1968500" algn="l"/>
                <a:tab pos="2625725" algn="l"/>
                <a:tab pos="3282950" algn="l"/>
                <a:tab pos="3938588" algn="l"/>
                <a:tab pos="4594225" algn="l"/>
                <a:tab pos="5253038" algn="l"/>
                <a:tab pos="5908675" algn="l"/>
                <a:tab pos="6562725" algn="l"/>
                <a:tab pos="7219950" algn="l"/>
                <a:tab pos="7878763" algn="l"/>
                <a:tab pos="8532813" algn="l"/>
              </a:tabLst>
            </a:pPr>
            <a:endParaRPr lang="en-GB" sz="1800">
              <a:solidFill>
                <a:srgbClr val="000000"/>
              </a:solidFill>
            </a:endParaRPr>
          </a:p>
          <a:p>
            <a:pPr algn="just">
              <a:lnSpc>
                <a:spcPct val="94000"/>
              </a:lnSpc>
              <a:buClr>
                <a:srgbClr val="000000"/>
              </a:buClr>
              <a:buSzPct val="45000"/>
              <a:tabLst>
                <a:tab pos="655638" algn="l"/>
                <a:tab pos="1312863" algn="l"/>
                <a:tab pos="1968500" algn="l"/>
                <a:tab pos="2625725" algn="l"/>
                <a:tab pos="3282950" algn="l"/>
                <a:tab pos="3938588" algn="l"/>
                <a:tab pos="4594225" algn="l"/>
                <a:tab pos="5253038" algn="l"/>
                <a:tab pos="5908675" algn="l"/>
                <a:tab pos="6562725" algn="l"/>
                <a:tab pos="7219950" algn="l"/>
                <a:tab pos="7878763" algn="l"/>
                <a:tab pos="8532813" algn="l"/>
              </a:tabLst>
            </a:pPr>
            <a:r>
              <a:rPr lang="en-GB" sz="1800">
                <a:solidFill>
                  <a:srgbClr val="000000"/>
                </a:solidFill>
              </a:rPr>
              <a:t>Individual/Household		</a:t>
            </a:r>
            <a:r>
              <a:rPr lang="en-GB" sz="1800" b="1">
                <a:solidFill>
                  <a:srgbClr val="CC6633"/>
                </a:solidFill>
              </a:rPr>
              <a:t>Unit</a:t>
            </a:r>
            <a:r>
              <a:rPr lang="en-GB" sz="1800">
                <a:solidFill>
                  <a:srgbClr val="000000"/>
                </a:solidFill>
              </a:rPr>
              <a:t>				Community</a:t>
            </a:r>
          </a:p>
          <a:p>
            <a:pPr algn="just">
              <a:lnSpc>
                <a:spcPct val="94000"/>
              </a:lnSpc>
              <a:buClr>
                <a:srgbClr val="000000"/>
              </a:buClr>
              <a:buSzPct val="45000"/>
              <a:tabLst>
                <a:tab pos="655638" algn="l"/>
                <a:tab pos="1312863" algn="l"/>
                <a:tab pos="1968500" algn="l"/>
                <a:tab pos="2625725" algn="l"/>
                <a:tab pos="3282950" algn="l"/>
                <a:tab pos="3938588" algn="l"/>
                <a:tab pos="4594225" algn="l"/>
                <a:tab pos="5253038" algn="l"/>
                <a:tab pos="5908675" algn="l"/>
                <a:tab pos="6562725" algn="l"/>
                <a:tab pos="7219950" algn="l"/>
                <a:tab pos="7878763" algn="l"/>
                <a:tab pos="8532813" algn="l"/>
              </a:tabLst>
            </a:pPr>
            <a:endParaRPr lang="en-GB" sz="1800">
              <a:solidFill>
                <a:srgbClr val="000000"/>
              </a:solidFill>
            </a:endParaRPr>
          </a:p>
          <a:p>
            <a:pPr algn="just">
              <a:lnSpc>
                <a:spcPct val="94000"/>
              </a:lnSpc>
              <a:buClr>
                <a:srgbClr val="000000"/>
              </a:buClr>
              <a:buSzPct val="45000"/>
              <a:tabLst>
                <a:tab pos="655638" algn="l"/>
                <a:tab pos="1312863" algn="l"/>
                <a:tab pos="1968500" algn="l"/>
                <a:tab pos="2625725" algn="l"/>
                <a:tab pos="3282950" algn="l"/>
                <a:tab pos="3938588" algn="l"/>
                <a:tab pos="4594225" algn="l"/>
                <a:tab pos="5253038" algn="l"/>
                <a:tab pos="5908675" algn="l"/>
                <a:tab pos="6562725" algn="l"/>
                <a:tab pos="7219950" algn="l"/>
                <a:tab pos="7878763" algn="l"/>
                <a:tab pos="8532813" algn="l"/>
              </a:tabLst>
            </a:pPr>
            <a:r>
              <a:rPr lang="en-GB" sz="1800">
                <a:solidFill>
                  <a:srgbClr val="000000"/>
                </a:solidFill>
              </a:rPr>
              <a:t>Shorter Term		        	</a:t>
            </a:r>
            <a:r>
              <a:rPr lang="en-GB" sz="1800" b="1">
                <a:solidFill>
                  <a:srgbClr val="CC6633"/>
                </a:solidFill>
              </a:rPr>
              <a:t>Time frame</a:t>
            </a:r>
            <a:r>
              <a:rPr lang="en-GB" sz="1800">
                <a:solidFill>
                  <a:srgbClr val="000000"/>
                </a:solidFill>
              </a:rPr>
              <a:t>			Longer Term</a:t>
            </a:r>
          </a:p>
          <a:p>
            <a:pPr algn="just">
              <a:lnSpc>
                <a:spcPct val="94000"/>
              </a:lnSpc>
              <a:buClr>
                <a:srgbClr val="000000"/>
              </a:buClr>
              <a:buSzPct val="45000"/>
              <a:tabLst>
                <a:tab pos="655638" algn="l"/>
                <a:tab pos="1312863" algn="l"/>
                <a:tab pos="1968500" algn="l"/>
                <a:tab pos="2625725" algn="l"/>
                <a:tab pos="3282950" algn="l"/>
                <a:tab pos="3938588" algn="l"/>
                <a:tab pos="4594225" algn="l"/>
                <a:tab pos="5253038" algn="l"/>
                <a:tab pos="5908675" algn="l"/>
                <a:tab pos="6562725" algn="l"/>
                <a:tab pos="7219950" algn="l"/>
                <a:tab pos="7878763" algn="l"/>
                <a:tab pos="8532813" algn="l"/>
              </a:tabLst>
            </a:pPr>
            <a:endParaRPr lang="en-GB" sz="1800">
              <a:solidFill>
                <a:srgbClr val="000000"/>
              </a:solidFill>
            </a:endParaRPr>
          </a:p>
          <a:p>
            <a:pPr algn="just">
              <a:lnSpc>
                <a:spcPct val="94000"/>
              </a:lnSpc>
              <a:buClr>
                <a:srgbClr val="000000"/>
              </a:buClr>
              <a:buSzPct val="45000"/>
              <a:tabLst>
                <a:tab pos="655638" algn="l"/>
                <a:tab pos="1312863" algn="l"/>
                <a:tab pos="1968500" algn="l"/>
                <a:tab pos="2625725" algn="l"/>
                <a:tab pos="3282950" algn="l"/>
                <a:tab pos="3938588" algn="l"/>
                <a:tab pos="4594225" algn="l"/>
                <a:tab pos="5253038" algn="l"/>
                <a:tab pos="5908675" algn="l"/>
                <a:tab pos="6562725" algn="l"/>
                <a:tab pos="7219950" algn="l"/>
                <a:tab pos="7878763" algn="l"/>
                <a:tab pos="8532813" algn="l"/>
              </a:tabLst>
            </a:pPr>
            <a:r>
              <a:rPr lang="en-GB" sz="1800">
                <a:solidFill>
                  <a:srgbClr val="000000"/>
                </a:solidFill>
              </a:rPr>
              <a:t>Emergency Food		    	</a:t>
            </a:r>
            <a:r>
              <a:rPr lang="en-GB" sz="1800" b="1">
                <a:solidFill>
                  <a:srgbClr val="CC6633"/>
                </a:solidFill>
              </a:rPr>
              <a:t>Focus</a:t>
            </a:r>
            <a:r>
              <a:rPr lang="en-GB" sz="1800">
                <a:solidFill>
                  <a:srgbClr val="000000"/>
                </a:solidFill>
              </a:rPr>
              <a:t>		         	Food System</a:t>
            </a:r>
          </a:p>
          <a:p>
            <a:pPr algn="just">
              <a:lnSpc>
                <a:spcPct val="94000"/>
              </a:lnSpc>
              <a:buClr>
                <a:srgbClr val="000000"/>
              </a:buClr>
              <a:buSzPct val="45000"/>
              <a:tabLst>
                <a:tab pos="655638" algn="l"/>
                <a:tab pos="1312863" algn="l"/>
                <a:tab pos="1968500" algn="l"/>
                <a:tab pos="2625725" algn="l"/>
                <a:tab pos="3282950" algn="l"/>
                <a:tab pos="3938588" algn="l"/>
                <a:tab pos="4594225" algn="l"/>
                <a:tab pos="5253038" algn="l"/>
                <a:tab pos="5908675" algn="l"/>
                <a:tab pos="6562725" algn="l"/>
                <a:tab pos="7219950" algn="l"/>
                <a:tab pos="7878763" algn="l"/>
                <a:tab pos="8532813" algn="l"/>
              </a:tabLst>
            </a:pPr>
            <a:endParaRPr lang="en-GB" sz="1800">
              <a:solidFill>
                <a:srgbClr val="000000"/>
              </a:solidFill>
            </a:endParaRPr>
          </a:p>
          <a:p>
            <a:pPr algn="just">
              <a:lnSpc>
                <a:spcPct val="94000"/>
              </a:lnSpc>
              <a:buClr>
                <a:srgbClr val="000000"/>
              </a:buClr>
              <a:buSzPct val="45000"/>
              <a:tabLst>
                <a:tab pos="655638" algn="l"/>
                <a:tab pos="1312863" algn="l"/>
                <a:tab pos="1968500" algn="l"/>
                <a:tab pos="2625725" algn="l"/>
                <a:tab pos="3282950" algn="l"/>
                <a:tab pos="3938588" algn="l"/>
                <a:tab pos="4594225" algn="l"/>
                <a:tab pos="5253038" algn="l"/>
                <a:tab pos="5908675" algn="l"/>
                <a:tab pos="6562725" algn="l"/>
                <a:tab pos="7219950" algn="l"/>
                <a:tab pos="7878763" algn="l"/>
                <a:tab pos="8532813" algn="l"/>
              </a:tabLst>
            </a:pPr>
            <a:r>
              <a:rPr lang="en-GB" sz="1800">
                <a:solidFill>
                  <a:srgbClr val="000000"/>
                </a:solidFill>
              </a:rPr>
              <a:t>Commodities/Cheap Food  	</a:t>
            </a:r>
            <a:r>
              <a:rPr lang="en-GB" sz="1800" b="1">
                <a:solidFill>
                  <a:srgbClr val="CC6633"/>
                </a:solidFill>
              </a:rPr>
              <a:t>Agriculture Impact</a:t>
            </a:r>
            <a:r>
              <a:rPr lang="en-GB" sz="1800">
                <a:solidFill>
                  <a:srgbClr val="000000"/>
                </a:solidFill>
              </a:rPr>
              <a:t>	Fair wage/Local</a:t>
            </a:r>
            <a:r>
              <a:rPr lang="en-GB" sz="2200">
                <a:solidFill>
                  <a:srgbClr val="000000"/>
                </a:solidFill>
              </a:rPr>
              <a:t> </a:t>
            </a:r>
          </a:p>
          <a:p>
            <a:pPr algn="just">
              <a:lnSpc>
                <a:spcPct val="94000"/>
              </a:lnSpc>
              <a:buClr>
                <a:srgbClr val="000000"/>
              </a:buClr>
              <a:buSzPct val="45000"/>
              <a:tabLst>
                <a:tab pos="655638" algn="l"/>
                <a:tab pos="1312863" algn="l"/>
                <a:tab pos="1968500" algn="l"/>
                <a:tab pos="2625725" algn="l"/>
                <a:tab pos="3282950" algn="l"/>
                <a:tab pos="3938588" algn="l"/>
                <a:tab pos="4594225" algn="l"/>
                <a:tab pos="5253038" algn="l"/>
                <a:tab pos="5908675" algn="l"/>
                <a:tab pos="6562725" algn="l"/>
                <a:tab pos="7219950" algn="l"/>
                <a:tab pos="7878763" algn="l"/>
                <a:tab pos="8532813" algn="l"/>
              </a:tabLst>
            </a:pPr>
            <a:endParaRPr lang="en-GB" sz="2200">
              <a:solidFill>
                <a:srgbClr val="000000"/>
              </a:solidFill>
            </a:endParaRPr>
          </a:p>
          <a:p>
            <a:pPr>
              <a:lnSpc>
                <a:spcPct val="94000"/>
              </a:lnSpc>
              <a:buClr>
                <a:srgbClr val="000000"/>
              </a:buClr>
              <a:buSzPct val="45000"/>
              <a:tabLst>
                <a:tab pos="655638" algn="l"/>
                <a:tab pos="1312863" algn="l"/>
                <a:tab pos="1968500" algn="l"/>
                <a:tab pos="2625725" algn="l"/>
                <a:tab pos="3282950" algn="l"/>
                <a:tab pos="3938588" algn="l"/>
                <a:tab pos="4594225" algn="l"/>
                <a:tab pos="5253038" algn="l"/>
                <a:tab pos="5908675" algn="l"/>
                <a:tab pos="6562725" algn="l"/>
                <a:tab pos="7219950" algn="l"/>
                <a:tab pos="7878763" algn="l"/>
                <a:tab pos="8532813" algn="l"/>
              </a:tabLst>
            </a:pPr>
            <a:endParaRPr lang="en-GB" sz="220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Access to Food Strategies</a:t>
            </a:r>
            <a:endParaRPr lang="en-US" dirty="0"/>
          </a:p>
        </p:txBody>
      </p:sp>
      <p:sp>
        <p:nvSpPr>
          <p:cNvPr id="5" name="Content Placeholder 4"/>
          <p:cNvSpPr>
            <a:spLocks noGrp="1"/>
          </p:cNvSpPr>
          <p:nvPr>
            <p:ph sz="half" idx="1"/>
          </p:nvPr>
        </p:nvSpPr>
        <p:spPr/>
        <p:txBody>
          <a:bodyPr/>
          <a:lstStyle/>
          <a:p>
            <a:r>
              <a:rPr lang="en-US" sz="2000" dirty="0" smtClean="0"/>
              <a:t>Research, e.g. equity atlas</a:t>
            </a:r>
          </a:p>
          <a:p>
            <a:r>
              <a:rPr lang="en-US" sz="2000" dirty="0" smtClean="0"/>
              <a:t>Public Incentives for attracting new grocery stores</a:t>
            </a:r>
          </a:p>
          <a:p>
            <a:r>
              <a:rPr lang="en-US" sz="2000" dirty="0" smtClean="0"/>
              <a:t>Zoning</a:t>
            </a:r>
          </a:p>
          <a:p>
            <a:r>
              <a:rPr lang="en-US" sz="2000" dirty="0" smtClean="0"/>
              <a:t>public investment</a:t>
            </a:r>
          </a:p>
          <a:p>
            <a:r>
              <a:rPr lang="en-US" sz="2000" dirty="0" smtClean="0"/>
              <a:t>Farmer's Markets </a:t>
            </a:r>
          </a:p>
          <a:p>
            <a:r>
              <a:rPr lang="en-US" sz="2000" dirty="0" smtClean="0"/>
              <a:t>Community Gardens</a:t>
            </a:r>
          </a:p>
          <a:p>
            <a:r>
              <a:rPr lang="en-US" sz="2000" dirty="0" smtClean="0"/>
              <a:t>Other Public Spaces that can be used as gardens</a:t>
            </a:r>
          </a:p>
          <a:p>
            <a:r>
              <a:rPr lang="en-US" sz="2000" dirty="0" smtClean="0"/>
              <a:t>Remember the underlying power of</a:t>
            </a:r>
          </a:p>
        </p:txBody>
      </p:sp>
      <p:sp>
        <p:nvSpPr>
          <p:cNvPr id="6" name="Content Placeholder 5"/>
          <p:cNvSpPr>
            <a:spLocks noGrp="1"/>
          </p:cNvSpPr>
          <p:nvPr>
            <p:ph sz="half" idx="2"/>
          </p:nvPr>
        </p:nvSpPr>
        <p:spPr/>
        <p:txBody>
          <a:bodyPr/>
          <a:lstStyle/>
          <a:p>
            <a:r>
              <a:rPr lang="en-US" sz="2000" dirty="0" smtClean="0"/>
              <a:t>Farm to school programs</a:t>
            </a:r>
          </a:p>
          <a:p>
            <a:r>
              <a:rPr lang="en-US" sz="2000" dirty="0" smtClean="0"/>
              <a:t>Consumer power--buy more organic and local</a:t>
            </a:r>
          </a:p>
          <a:p>
            <a:r>
              <a:rPr lang="en-US" sz="2000" dirty="0" smtClean="0"/>
              <a:t>Farmer to Restaurant Collaborative</a:t>
            </a:r>
          </a:p>
          <a:p>
            <a:r>
              <a:rPr lang="en-US" sz="2000" dirty="0" smtClean="0"/>
              <a:t>Farm and Food Education Centers and Programs</a:t>
            </a:r>
          </a:p>
          <a:p>
            <a:r>
              <a:rPr lang="en-US" sz="2000" dirty="0" smtClean="0"/>
              <a:t>School Gardens</a:t>
            </a:r>
          </a:p>
          <a:p>
            <a:r>
              <a:rPr lang="en-US" sz="2000" dirty="0" smtClean="0"/>
              <a:t>Community supported farms</a:t>
            </a:r>
          </a:p>
          <a:p>
            <a:endParaRPr lang="en-US" sz="2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mtClean="0">
                <a:ea typeface="ＭＳ Ｐゴシック" pitchFamily="34" charset="-128"/>
              </a:rPr>
              <a:t>Diggable Cities Inventory</a:t>
            </a:r>
          </a:p>
        </p:txBody>
      </p:sp>
      <p:sp>
        <p:nvSpPr>
          <p:cNvPr id="3" name="Content Placeholder 2"/>
          <p:cNvSpPr>
            <a:spLocks noGrp="1"/>
          </p:cNvSpPr>
          <p:nvPr>
            <p:ph idx="1"/>
          </p:nvPr>
        </p:nvSpPr>
        <p:spPr/>
        <p:txBody>
          <a:bodyPr/>
          <a:lstStyle/>
          <a:p>
            <a:pPr eaLnBrk="1" hangingPunct="1">
              <a:buFont typeface="Wingdings" pitchFamily="2" charset="2"/>
              <a:buChar char="Ø"/>
              <a:defRPr/>
            </a:pPr>
            <a:endParaRPr lang="en-US" smtClean="0">
              <a:ea typeface="ＭＳ Ｐゴシック" pitchFamily="34" charset="-128"/>
            </a:endParaRPr>
          </a:p>
        </p:txBody>
      </p:sp>
      <p:pic>
        <p:nvPicPr>
          <p:cNvPr id="79876" name="Picture 3"/>
          <p:cNvPicPr>
            <a:picLocks noChangeAspect="1"/>
          </p:cNvPicPr>
          <p:nvPr/>
        </p:nvPicPr>
        <p:blipFill>
          <a:blip r:embed="rId3"/>
          <a:srcRect/>
          <a:stretch>
            <a:fillRect/>
          </a:stretch>
        </p:blipFill>
        <p:spPr bwMode="auto">
          <a:xfrm>
            <a:off x="1143000" y="1295400"/>
            <a:ext cx="6858000" cy="529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ea typeface="+mj-ea"/>
                <a:cs typeface="+mj-cs"/>
              </a:rPr>
              <a:t>Farm to School Program</a:t>
            </a:r>
            <a:endParaRPr lang="en-US" dirty="0">
              <a:ea typeface="+mj-ea"/>
              <a:cs typeface="+mj-cs"/>
            </a:endParaRPr>
          </a:p>
        </p:txBody>
      </p:sp>
      <p:sp>
        <p:nvSpPr>
          <p:cNvPr id="3" name="Content Placeholder 2"/>
          <p:cNvSpPr>
            <a:spLocks noGrp="1"/>
          </p:cNvSpPr>
          <p:nvPr>
            <p:ph idx="1"/>
          </p:nvPr>
        </p:nvSpPr>
        <p:spPr/>
        <p:txBody>
          <a:bodyPr/>
          <a:lstStyle/>
          <a:p>
            <a:pPr eaLnBrk="1" hangingPunct="1">
              <a:buFont typeface="Wingdings" pitchFamily="-107" charset="2"/>
              <a:buChar char="Ø"/>
              <a:defRPr/>
            </a:pPr>
            <a:endParaRPr lang="en-US" dirty="0">
              <a:ea typeface="+mn-ea"/>
              <a:cs typeface="+mn-cs"/>
            </a:endParaRPr>
          </a:p>
        </p:txBody>
      </p:sp>
      <p:pic>
        <p:nvPicPr>
          <p:cNvPr id="129028" name="Picture 3"/>
          <p:cNvPicPr>
            <a:picLocks noChangeAspect="1"/>
          </p:cNvPicPr>
          <p:nvPr/>
        </p:nvPicPr>
        <p:blipFill>
          <a:blip r:embed="rId2"/>
          <a:srcRect/>
          <a:stretch>
            <a:fillRect/>
          </a:stretch>
        </p:blipFill>
        <p:spPr bwMode="auto">
          <a:xfrm>
            <a:off x="990600" y="1600200"/>
            <a:ext cx="6858000" cy="4484688"/>
          </a:xfrm>
          <a:prstGeom prst="rect">
            <a:avLst/>
          </a:prstGeom>
          <a:noFill/>
          <a:ln w="9525">
            <a:noFill/>
            <a:miter lim="800000"/>
            <a:headEnd/>
            <a:tailEnd/>
          </a:ln>
        </p:spPr>
      </p:pic>
      <p:sp>
        <p:nvSpPr>
          <p:cNvPr id="129029" name="TextBox 4"/>
          <p:cNvSpPr txBox="1">
            <a:spLocks noChangeArrowheads="1"/>
          </p:cNvSpPr>
          <p:nvPr/>
        </p:nvSpPr>
        <p:spPr bwMode="auto">
          <a:xfrm>
            <a:off x="457200" y="6248400"/>
            <a:ext cx="8229600" cy="369888"/>
          </a:xfrm>
          <a:prstGeom prst="rect">
            <a:avLst/>
          </a:prstGeom>
          <a:noFill/>
          <a:ln w="9525">
            <a:noFill/>
            <a:miter lim="800000"/>
            <a:headEnd/>
            <a:tailEnd/>
          </a:ln>
        </p:spPr>
        <p:txBody>
          <a:bodyPr>
            <a:prstTxWarp prst="textNoShape">
              <a:avLst/>
            </a:prstTxWarp>
            <a:spAutoFit/>
          </a:bodyPr>
          <a:lstStyle/>
          <a:p>
            <a:pPr algn="ctr"/>
            <a:r>
              <a:rPr lang="en-US" sz="1800"/>
              <a:t>Students at Abernathy School examining their own produce for school lunches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mtClean="0">
                <a:ea typeface="ＭＳ Ｐゴシック" pitchFamily="34" charset="-128"/>
              </a:rPr>
              <a:t>Growing Gardens</a:t>
            </a:r>
          </a:p>
        </p:txBody>
      </p:sp>
      <p:pic>
        <p:nvPicPr>
          <p:cNvPr id="84995" name="Content Placeholder 4" descr="DSCN0451_2.jpg"/>
          <p:cNvPicPr>
            <a:picLocks noGrp="1" noChangeAspect="1"/>
          </p:cNvPicPr>
          <p:nvPr>
            <p:ph idx="1"/>
          </p:nvPr>
        </p:nvPicPr>
        <p:blipFill>
          <a:blip r:embed="rId3"/>
          <a:srcRect/>
          <a:stretch>
            <a:fillRect/>
          </a:stretch>
        </p:blipFill>
        <p:spPr>
          <a:xfrm>
            <a:off x="457200" y="1600200"/>
            <a:ext cx="5181600" cy="3886200"/>
          </a:xfrm>
        </p:spPr>
      </p:pic>
      <p:sp>
        <p:nvSpPr>
          <p:cNvPr id="84996" name="TextBox 6"/>
          <p:cNvSpPr txBox="1">
            <a:spLocks noChangeArrowheads="1"/>
          </p:cNvSpPr>
          <p:nvPr/>
        </p:nvSpPr>
        <p:spPr bwMode="auto">
          <a:xfrm>
            <a:off x="5867400" y="1676400"/>
            <a:ext cx="2895600" cy="3046413"/>
          </a:xfrm>
          <a:prstGeom prst="rect">
            <a:avLst/>
          </a:prstGeom>
          <a:noFill/>
          <a:ln w="9525">
            <a:noFill/>
            <a:miter lim="800000"/>
            <a:headEnd/>
            <a:tailEnd/>
          </a:ln>
        </p:spPr>
        <p:txBody>
          <a:bodyPr>
            <a:prstTxWarp prst="textNoShape">
              <a:avLst/>
            </a:prstTxWarp>
            <a:spAutoFit/>
          </a:bodyPr>
          <a:lstStyle/>
          <a:p>
            <a:r>
              <a:rPr lang="en-US"/>
              <a:t>Growing Gardens has Helped 350 families</a:t>
            </a:r>
          </a:p>
          <a:p>
            <a:r>
              <a:rPr lang="en-US"/>
              <a:t>Develop gardens</a:t>
            </a:r>
          </a:p>
          <a:p>
            <a:r>
              <a:rPr lang="en-US"/>
              <a:t>In their back yards</a:t>
            </a:r>
          </a:p>
          <a:p>
            <a:r>
              <a:rPr lang="en-US"/>
              <a:t>and help create 35</a:t>
            </a:r>
          </a:p>
          <a:p>
            <a:r>
              <a:rPr lang="en-US"/>
              <a:t>Larger gardens at</a:t>
            </a:r>
          </a:p>
          <a:p>
            <a:r>
              <a:rPr lang="en-US"/>
              <a:t>schools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3200" smtClean="0">
                <a:ea typeface="ＭＳ Ｐゴシック" pitchFamily="34" charset="-128"/>
              </a:rPr>
              <a:t>Creating Connections in the Food System</a:t>
            </a:r>
          </a:p>
        </p:txBody>
      </p:sp>
      <p:sp>
        <p:nvSpPr>
          <p:cNvPr id="3" name="Content Placeholder 2"/>
          <p:cNvSpPr>
            <a:spLocks noGrp="1"/>
          </p:cNvSpPr>
          <p:nvPr>
            <p:ph idx="1"/>
          </p:nvPr>
        </p:nvSpPr>
        <p:spPr/>
        <p:txBody>
          <a:bodyPr/>
          <a:lstStyle/>
          <a:p>
            <a:pPr eaLnBrk="1" hangingPunct="1">
              <a:buFont typeface="Wingdings" pitchFamily="2" charset="2"/>
              <a:buChar char="Ø"/>
              <a:defRPr/>
            </a:pPr>
            <a:endParaRPr lang="en-US" smtClean="0">
              <a:ea typeface="ＭＳ Ｐゴシック" pitchFamily="34" charset="-128"/>
            </a:endParaRPr>
          </a:p>
        </p:txBody>
      </p:sp>
      <p:pic>
        <p:nvPicPr>
          <p:cNvPr id="86020" name="Picture 4"/>
          <p:cNvPicPr>
            <a:picLocks noChangeAspect="1"/>
          </p:cNvPicPr>
          <p:nvPr/>
        </p:nvPicPr>
        <p:blipFill>
          <a:blip r:embed="rId3"/>
          <a:srcRect/>
          <a:stretch>
            <a:fillRect/>
          </a:stretch>
        </p:blipFill>
        <p:spPr bwMode="auto">
          <a:xfrm>
            <a:off x="1447800" y="1371600"/>
            <a:ext cx="6470650" cy="5087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152400"/>
            <a:ext cx="9144000" cy="1143000"/>
          </a:xfrm>
          <a:prstGeom prst="rect">
            <a:avLst/>
          </a:prstGeom>
          <a:noFill/>
          <a:ln w="9525">
            <a:noFill/>
            <a:miter lim="800000"/>
            <a:headEnd/>
            <a:tailEnd/>
          </a:ln>
        </p:spPr>
        <p:txBody>
          <a:bodyPr anchor="ctr">
            <a:prstTxWarp prst="textNoShape">
              <a:avLst/>
            </a:prstTxWarp>
          </a:bodyPr>
          <a:lstStyle/>
          <a:p>
            <a:pPr algn="ctr"/>
            <a:r>
              <a:rPr lang="en-US" sz="4000">
                <a:solidFill>
                  <a:srgbClr val="FF9933"/>
                </a:solidFill>
                <a:latin typeface="Comic Sans MS" charset="0"/>
              </a:rPr>
              <a:t>How do we create Active Community Environments?</a:t>
            </a:r>
            <a:endParaRPr lang="en-US" sz="4800">
              <a:solidFill>
                <a:srgbClr val="FF9933"/>
              </a:solidFill>
              <a:latin typeface="Comic Sans MS" charset="0"/>
            </a:endParaRPr>
          </a:p>
        </p:txBody>
      </p:sp>
      <p:sp>
        <p:nvSpPr>
          <p:cNvPr id="238597" name="Text Box 5"/>
          <p:cNvSpPr txBox="1">
            <a:spLocks noChangeArrowheads="1"/>
          </p:cNvSpPr>
          <p:nvPr/>
        </p:nvSpPr>
        <p:spPr bwMode="auto">
          <a:xfrm>
            <a:off x="5181600" y="4524375"/>
            <a:ext cx="4038600" cy="1800225"/>
          </a:xfrm>
          <a:prstGeom prst="rect">
            <a:avLst/>
          </a:prstGeom>
          <a:noFill/>
          <a:ln w="9525">
            <a:noFill/>
            <a:miter lim="800000"/>
            <a:headEnd/>
            <a:tailEnd/>
          </a:ln>
        </p:spPr>
        <p:txBody>
          <a:bodyPr>
            <a:prstTxWarp prst="textNoShape">
              <a:avLst/>
            </a:prstTxWarp>
            <a:spAutoFit/>
          </a:bodyPr>
          <a:lstStyle/>
          <a:p>
            <a:pPr>
              <a:spcBef>
                <a:spcPct val="50000"/>
              </a:spcBef>
            </a:pPr>
            <a:r>
              <a:rPr lang="en-US" sz="2800">
                <a:solidFill>
                  <a:srgbClr val="FF9045"/>
                </a:solidFill>
                <a:latin typeface="Comic Sans MS" charset="0"/>
              </a:rPr>
              <a:t>Development patterns</a:t>
            </a:r>
            <a:r>
              <a:rPr lang="en-US" sz="2800">
                <a:latin typeface="Comic Sans MS" charset="0"/>
              </a:rPr>
              <a:t> that improve the walking &amp; biking environment</a:t>
            </a:r>
          </a:p>
        </p:txBody>
      </p:sp>
      <p:pic>
        <p:nvPicPr>
          <p:cNvPr id="238599" name="Picture 7" descr="along collector street (Chemeketa)"/>
          <p:cNvPicPr>
            <a:picLocks noChangeAspect="1" noChangeArrowheads="1"/>
          </p:cNvPicPr>
          <p:nvPr/>
        </p:nvPicPr>
        <p:blipFill>
          <a:blip r:embed="rId3"/>
          <a:srcRect l="3378" t="14761" r="3378" b="6560"/>
          <a:stretch>
            <a:fillRect/>
          </a:stretch>
        </p:blipFill>
        <p:spPr bwMode="auto">
          <a:xfrm>
            <a:off x="3886200" y="1447800"/>
            <a:ext cx="5257800" cy="3041650"/>
          </a:xfrm>
          <a:prstGeom prst="rect">
            <a:avLst/>
          </a:prstGeom>
          <a:noFill/>
          <a:ln w="9525">
            <a:noFill/>
            <a:miter lim="800000"/>
            <a:headEnd/>
            <a:tailEnd/>
          </a:ln>
        </p:spPr>
      </p:pic>
      <p:sp>
        <p:nvSpPr>
          <p:cNvPr id="238598" name="Text Box 6"/>
          <p:cNvSpPr txBox="1">
            <a:spLocks noChangeArrowheads="1"/>
          </p:cNvSpPr>
          <p:nvPr/>
        </p:nvSpPr>
        <p:spPr bwMode="auto">
          <a:xfrm>
            <a:off x="76200" y="1371600"/>
            <a:ext cx="4495800" cy="1800225"/>
          </a:xfrm>
          <a:prstGeom prst="rect">
            <a:avLst/>
          </a:prstGeom>
          <a:noFill/>
          <a:ln w="9525">
            <a:noFill/>
            <a:miter lim="800000"/>
            <a:headEnd/>
            <a:tailEnd/>
          </a:ln>
        </p:spPr>
        <p:txBody>
          <a:bodyPr>
            <a:prstTxWarp prst="textNoShape">
              <a:avLst/>
            </a:prstTxWarp>
            <a:spAutoFit/>
          </a:bodyPr>
          <a:lstStyle/>
          <a:p>
            <a:pPr>
              <a:spcBef>
                <a:spcPct val="20000"/>
              </a:spcBef>
            </a:pPr>
            <a:r>
              <a:rPr lang="en-US" sz="2800">
                <a:solidFill>
                  <a:srgbClr val="FF9045"/>
                </a:solidFill>
                <a:latin typeface="Comic Sans MS" charset="0"/>
              </a:rPr>
              <a:t>Street designs</a:t>
            </a:r>
            <a:r>
              <a:rPr lang="en-US" sz="2800">
                <a:latin typeface="Comic Sans MS" charset="0"/>
              </a:rPr>
              <a:t> that improve pedestrian &amp; bicycle convenience, comfort &amp; safety</a:t>
            </a:r>
            <a:endParaRPr lang="en-US" sz="2800"/>
          </a:p>
        </p:txBody>
      </p:sp>
      <p:pic>
        <p:nvPicPr>
          <p:cNvPr id="238602" name="Picture 10" descr="Corner grocery"/>
          <p:cNvPicPr>
            <a:picLocks noChangeAspect="1" noChangeArrowheads="1"/>
          </p:cNvPicPr>
          <p:nvPr/>
        </p:nvPicPr>
        <p:blipFill>
          <a:blip r:embed="rId4"/>
          <a:srcRect t="18814" r="6755" b="11578"/>
          <a:stretch>
            <a:fillRect/>
          </a:stretch>
        </p:blipFill>
        <p:spPr bwMode="auto">
          <a:xfrm>
            <a:off x="0" y="3251200"/>
            <a:ext cx="5181600" cy="3009900"/>
          </a:xfrm>
          <a:prstGeom prst="rect">
            <a:avLst/>
          </a:prstGeom>
          <a:noFill/>
          <a:ln w="9525">
            <a:noFill/>
            <a:miter lim="800000"/>
            <a:headEnd/>
            <a:tailEnd/>
          </a:ln>
        </p:spPr>
      </p:pic>
      <p:sp>
        <p:nvSpPr>
          <p:cNvPr id="74759" name="AutoShape 12"/>
          <p:cNvSpPr>
            <a:spLocks noChangeArrowheads="1"/>
          </p:cNvSpPr>
          <p:nvPr/>
        </p:nvSpPr>
        <p:spPr bwMode="auto">
          <a:xfrm>
            <a:off x="8610600" y="6477000"/>
            <a:ext cx="381000" cy="200025"/>
          </a:xfrm>
          <a:prstGeom prst="curvedDownArrow">
            <a:avLst>
              <a:gd name="adj1" fmla="val 38095"/>
              <a:gd name="adj2" fmla="val 76190"/>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8598"/>
                                        </p:tgtEl>
                                        <p:attrNameLst>
                                          <p:attrName>style.visibility</p:attrName>
                                        </p:attrNameLst>
                                      </p:cBhvr>
                                      <p:to>
                                        <p:strVal val="visible"/>
                                      </p:to>
                                    </p:set>
                                    <p:animEffect transition="in" filter="wipe(left)">
                                      <p:cBhvr>
                                        <p:cTn id="7" dur="500"/>
                                        <p:tgtEl>
                                          <p:spTgt spid="23859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38599"/>
                                        </p:tgtEl>
                                        <p:attrNameLst>
                                          <p:attrName>style.visibility</p:attrName>
                                        </p:attrNameLst>
                                      </p:cBhvr>
                                      <p:to>
                                        <p:strVal val="visible"/>
                                      </p:to>
                                    </p:set>
                                    <p:animEffect transition="in" filter="strips(downLeft)">
                                      <p:cBhvr>
                                        <p:cTn id="12" dur="500"/>
                                        <p:tgtEl>
                                          <p:spTgt spid="23859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8597"/>
                                        </p:tgtEl>
                                        <p:attrNameLst>
                                          <p:attrName>style.visibility</p:attrName>
                                        </p:attrNameLst>
                                      </p:cBhvr>
                                      <p:to>
                                        <p:strVal val="visible"/>
                                      </p:to>
                                    </p:set>
                                    <p:animEffect transition="in" filter="wipe(left)">
                                      <p:cBhvr>
                                        <p:cTn id="17" dur="500"/>
                                        <p:tgtEl>
                                          <p:spTgt spid="23859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childTnLst>
                                    <p:set>
                                      <p:cBhvr>
                                        <p:cTn id="21" dur="1" fill="hold">
                                          <p:stCondLst>
                                            <p:cond delay="0"/>
                                          </p:stCondLst>
                                        </p:cTn>
                                        <p:tgtEl>
                                          <p:spTgt spid="238602"/>
                                        </p:tgtEl>
                                        <p:attrNameLst>
                                          <p:attrName>style.visibility</p:attrName>
                                        </p:attrNameLst>
                                      </p:cBhvr>
                                      <p:to>
                                        <p:strVal val="visible"/>
                                      </p:to>
                                    </p:set>
                                    <p:animEffect transition="in" filter="strips(upRight)">
                                      <p:cBhvr>
                                        <p:cTn id="22" dur="500"/>
                                        <p:tgtEl>
                                          <p:spTgt spid="238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7" grpId="0" autoUpdateAnimBg="0"/>
      <p:bldP spid="238598" grpId="0" autoUpdateAnimBg="0"/>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3200" dirty="0" smtClean="0">
                <a:ea typeface="+mj-ea"/>
                <a:cs typeface="+mj-cs"/>
              </a:rPr>
              <a:t>Reed College Community Garden</a:t>
            </a:r>
            <a:endParaRPr lang="en-US" sz="3200" dirty="0">
              <a:ea typeface="+mj-ea"/>
              <a:cs typeface="+mj-cs"/>
            </a:endParaRPr>
          </a:p>
        </p:txBody>
      </p:sp>
      <p:sp>
        <p:nvSpPr>
          <p:cNvPr id="3" name="Content Placeholder 2"/>
          <p:cNvSpPr>
            <a:spLocks noGrp="1"/>
          </p:cNvSpPr>
          <p:nvPr>
            <p:ph idx="1"/>
          </p:nvPr>
        </p:nvSpPr>
        <p:spPr/>
        <p:txBody>
          <a:bodyPr/>
          <a:lstStyle/>
          <a:p>
            <a:pPr eaLnBrk="1" hangingPunct="1">
              <a:buFont typeface="Wingdings" pitchFamily="-107" charset="2"/>
              <a:buChar char="Ø"/>
              <a:defRPr/>
            </a:pPr>
            <a:endParaRPr lang="en-US">
              <a:ea typeface="+mn-ea"/>
              <a:cs typeface="+mn-cs"/>
            </a:endParaRPr>
          </a:p>
        </p:txBody>
      </p:sp>
      <p:pic>
        <p:nvPicPr>
          <p:cNvPr id="132100" name="Picture 3"/>
          <p:cNvPicPr>
            <a:picLocks noChangeAspect="1"/>
          </p:cNvPicPr>
          <p:nvPr/>
        </p:nvPicPr>
        <p:blipFill>
          <a:blip r:embed="rId2"/>
          <a:srcRect/>
          <a:stretch>
            <a:fillRect/>
          </a:stretch>
        </p:blipFill>
        <p:spPr bwMode="auto">
          <a:xfrm>
            <a:off x="1066800" y="1676400"/>
            <a:ext cx="6705600" cy="442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6834" name="Rectangle 2"/>
          <p:cNvSpPr>
            <a:spLocks noGrp="1" noChangeArrowheads="1"/>
          </p:cNvSpPr>
          <p:nvPr>
            <p:ph type="title"/>
          </p:nvPr>
        </p:nvSpPr>
        <p:spPr/>
        <p:txBody>
          <a:bodyPr/>
          <a:lstStyle/>
          <a:p>
            <a:pPr eaLnBrk="1" hangingPunct="1">
              <a:defRPr/>
            </a:pPr>
            <a:r>
              <a:rPr lang="en-US" dirty="0" smtClean="0">
                <a:ea typeface="+mj-ea"/>
                <a:cs typeface="+mj-cs"/>
              </a:rPr>
              <a:t>Community Supported Farms</a:t>
            </a:r>
            <a:endParaRPr lang="en-US" dirty="0">
              <a:ea typeface="+mj-ea"/>
              <a:cs typeface="+mj-cs"/>
            </a:endParaRPr>
          </a:p>
        </p:txBody>
      </p:sp>
      <p:pic>
        <p:nvPicPr>
          <p:cNvPr id="133123" name="Picture 4" descr="zengerfield"/>
          <p:cNvPicPr>
            <a:picLocks noGrp="1" noChangeAspect="1" noChangeArrowheads="1"/>
          </p:cNvPicPr>
          <p:nvPr>
            <p:ph idx="1"/>
          </p:nvPr>
        </p:nvPicPr>
        <p:blipFill>
          <a:blip r:embed="rId3"/>
          <a:srcRect/>
          <a:stretch>
            <a:fillRect/>
          </a:stretch>
        </p:blipFill>
        <p:spPr>
          <a:xfrm>
            <a:off x="457200" y="1524000"/>
            <a:ext cx="5486400" cy="4114800"/>
          </a:xfrm>
        </p:spPr>
      </p:pic>
      <p:sp>
        <p:nvSpPr>
          <p:cNvPr id="133124" name="TextBox 3"/>
          <p:cNvSpPr txBox="1">
            <a:spLocks noChangeArrowheads="1"/>
          </p:cNvSpPr>
          <p:nvPr/>
        </p:nvSpPr>
        <p:spPr bwMode="auto">
          <a:xfrm>
            <a:off x="6151562" y="1600200"/>
            <a:ext cx="2992438" cy="1631950"/>
          </a:xfrm>
          <a:prstGeom prst="rect">
            <a:avLst/>
          </a:prstGeom>
          <a:noFill/>
          <a:ln w="9525">
            <a:noFill/>
            <a:miter lim="800000"/>
            <a:headEnd/>
            <a:tailEnd/>
          </a:ln>
        </p:spPr>
        <p:txBody>
          <a:bodyPr wrap="square">
            <a:prstTxWarp prst="textNoShape">
              <a:avLst/>
            </a:prstTxWarp>
            <a:spAutoFit/>
          </a:bodyPr>
          <a:lstStyle/>
          <a:p>
            <a:r>
              <a:rPr lang="en-US" sz="2000" dirty="0"/>
              <a:t>In Portland there are</a:t>
            </a:r>
          </a:p>
          <a:p>
            <a:r>
              <a:rPr lang="en-US" sz="2000" dirty="0"/>
              <a:t>35 community supported</a:t>
            </a:r>
          </a:p>
          <a:p>
            <a:r>
              <a:rPr lang="en-US" sz="2000" dirty="0"/>
              <a:t>Farms serving on</a:t>
            </a:r>
          </a:p>
          <a:p>
            <a:r>
              <a:rPr lang="en-US" sz="2000" dirty="0"/>
              <a:t>Average 30-35 family</a:t>
            </a:r>
          </a:p>
          <a:p>
            <a:r>
              <a:rPr lang="en-US" sz="2000" dirty="0"/>
              <a:t>members</a:t>
            </a:r>
          </a:p>
        </p:txBody>
      </p:sp>
      <p:sp>
        <p:nvSpPr>
          <p:cNvPr id="133125" name="TextBox 4"/>
          <p:cNvSpPr txBox="1">
            <a:spLocks noChangeArrowheads="1"/>
          </p:cNvSpPr>
          <p:nvPr/>
        </p:nvSpPr>
        <p:spPr bwMode="auto">
          <a:xfrm>
            <a:off x="533400" y="5791200"/>
            <a:ext cx="5354638" cy="369888"/>
          </a:xfrm>
          <a:prstGeom prst="rect">
            <a:avLst/>
          </a:prstGeom>
          <a:noFill/>
          <a:ln w="9525">
            <a:noFill/>
            <a:miter lim="800000"/>
            <a:headEnd/>
            <a:tailEnd/>
          </a:ln>
        </p:spPr>
        <p:txBody>
          <a:bodyPr wrap="none">
            <a:prstTxWarp prst="textNoShape">
              <a:avLst/>
            </a:prstTxWarp>
            <a:spAutoFit/>
          </a:bodyPr>
          <a:lstStyle/>
          <a:p>
            <a:pPr algn="ctr"/>
            <a:r>
              <a:rPr lang="en-US" sz="1800"/>
              <a:t>47</a:t>
            </a:r>
            <a:r>
              <a:rPr lang="en-US" sz="1800" baseline="30000"/>
              <a:t>th</a:t>
            </a:r>
            <a:r>
              <a:rPr lang="en-US" sz="1800"/>
              <a:t> Street Farm at Zenger Farm Education Center</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ea typeface="+mj-ea"/>
                <a:cs typeface="+mj-cs"/>
              </a:rPr>
              <a:t>Farmer’s Market</a:t>
            </a:r>
            <a:endParaRPr lang="en-US" dirty="0">
              <a:ea typeface="+mj-ea"/>
              <a:cs typeface="+mj-cs"/>
            </a:endParaRPr>
          </a:p>
        </p:txBody>
      </p:sp>
      <p:pic>
        <p:nvPicPr>
          <p:cNvPr id="142339" name="Content Placeholder 3" descr="farmersMusic.jpg"/>
          <p:cNvPicPr>
            <a:picLocks noGrp="1" noChangeAspect="1"/>
          </p:cNvPicPr>
          <p:nvPr>
            <p:ph idx="1"/>
          </p:nvPr>
        </p:nvPicPr>
        <p:blipFill>
          <a:blip r:embed="rId3"/>
          <a:srcRect/>
          <a:stretch>
            <a:fillRect/>
          </a:stretch>
        </p:blipFill>
        <p:spPr>
          <a:xfrm>
            <a:off x="1550988" y="1600200"/>
            <a:ext cx="6042025" cy="4530725"/>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3600" dirty="0" smtClean="0">
                <a:solidFill>
                  <a:srgbClr val="FF0000"/>
                </a:solidFill>
                <a:ea typeface="+mj-ea"/>
                <a:cs typeface="+mj-cs"/>
              </a:rPr>
              <a:t>Social Sustainability—Social equity</a:t>
            </a:r>
            <a:endParaRPr lang="en-US" sz="3600" dirty="0">
              <a:solidFill>
                <a:srgbClr val="FF0000"/>
              </a:solidFill>
              <a:ea typeface="+mj-ea"/>
              <a:cs typeface="+mj-cs"/>
            </a:endParaRPr>
          </a:p>
        </p:txBody>
      </p:sp>
      <p:sp>
        <p:nvSpPr>
          <p:cNvPr id="3" name="Content Placeholder 2"/>
          <p:cNvSpPr>
            <a:spLocks noGrp="1"/>
          </p:cNvSpPr>
          <p:nvPr>
            <p:ph idx="1"/>
          </p:nvPr>
        </p:nvSpPr>
        <p:spPr/>
        <p:txBody>
          <a:bodyPr/>
          <a:lstStyle/>
          <a:p>
            <a:pPr eaLnBrk="1" hangingPunct="1">
              <a:defRPr/>
            </a:pPr>
            <a:r>
              <a:rPr lang="en-US" dirty="0" smtClean="0">
                <a:ea typeface="+mn-ea"/>
                <a:cs typeface="+mn-cs"/>
              </a:rPr>
              <a:t>Social Equity</a:t>
            </a:r>
          </a:p>
          <a:p>
            <a:pPr eaLnBrk="1" hangingPunct="1">
              <a:defRPr/>
            </a:pPr>
            <a:r>
              <a:rPr lang="en-US" dirty="0" smtClean="0">
                <a:ea typeface="+mn-ea"/>
                <a:cs typeface="+mn-cs"/>
              </a:rPr>
              <a:t>Social Capital</a:t>
            </a:r>
          </a:p>
          <a:p>
            <a:pPr eaLnBrk="1" hangingPunct="1">
              <a:defRPr/>
            </a:pPr>
            <a:r>
              <a:rPr lang="en-US" dirty="0" smtClean="0"/>
              <a:t>Community Participation</a:t>
            </a:r>
            <a:endParaRPr lang="en-US" dirty="0">
              <a:ea typeface="+mn-ea"/>
              <a:cs typeface="+mn-cs"/>
            </a:endParaRPr>
          </a:p>
        </p:txBody>
      </p:sp>
    </p:spTree>
  </p:cSld>
  <p:clrMapOvr>
    <a:masterClrMapping/>
  </p:clrMapOvr>
  <p:transition advTm="149"/>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798513" y="203200"/>
            <a:ext cx="7693025" cy="2081213"/>
          </a:xfrm>
        </p:spPr>
        <p:txBody>
          <a:bodyPr>
            <a:spAutoFit/>
          </a:bodyPr>
          <a:lstStyle/>
          <a:p>
            <a:pPr eaLnBrk="1" hangingPunct="1">
              <a:lnSpc>
                <a:spcPct val="87000"/>
              </a:lnSpc>
              <a:tabLst>
                <a:tab pos="0" algn="l"/>
                <a:tab pos="421081" algn="l"/>
                <a:tab pos="842162" algn="l"/>
                <a:tab pos="1263244" algn="l"/>
                <a:tab pos="1684325" algn="l"/>
                <a:tab pos="2105406" algn="l"/>
                <a:tab pos="2526487" algn="l"/>
                <a:tab pos="2947568" algn="l"/>
                <a:tab pos="3368650" algn="l"/>
                <a:tab pos="3789731" algn="l"/>
                <a:tab pos="4210812" algn="l"/>
                <a:tab pos="4631893" algn="l"/>
                <a:tab pos="5052974" algn="l"/>
                <a:tab pos="5474056" algn="l"/>
                <a:tab pos="5895137" algn="l"/>
                <a:tab pos="6316218" algn="l"/>
                <a:tab pos="6737299" algn="l"/>
                <a:tab pos="7158380" algn="l"/>
                <a:tab pos="7579462" algn="l"/>
                <a:tab pos="8000543" algn="l"/>
                <a:tab pos="8421624" algn="l"/>
              </a:tabLst>
              <a:defRPr/>
            </a:pPr>
            <a:r>
              <a:rPr lang="en-GB" sz="900" dirty="0">
                <a:solidFill>
                  <a:srgbClr val="3333CC"/>
                </a:solidFill>
                <a:latin typeface="Tempus Sans ITC" pitchFamily="82" charset="0"/>
                <a:ea typeface="+mj-ea"/>
                <a:cs typeface="+mj-cs"/>
              </a:rPr>
              <a:t/>
            </a:r>
            <a:br>
              <a:rPr lang="en-GB" sz="900" dirty="0">
                <a:solidFill>
                  <a:srgbClr val="3333CC"/>
                </a:solidFill>
                <a:latin typeface="Tempus Sans ITC" pitchFamily="82" charset="0"/>
                <a:ea typeface="+mj-ea"/>
                <a:cs typeface="+mj-cs"/>
              </a:rPr>
            </a:br>
            <a:r>
              <a:rPr lang="en-GB" sz="900" dirty="0">
                <a:solidFill>
                  <a:srgbClr val="3333CC"/>
                </a:solidFill>
                <a:latin typeface="Trebuchet MS" charset="0"/>
                <a:ea typeface="+mj-ea"/>
                <a:cs typeface="+mj-cs"/>
              </a:rPr>
              <a:t/>
            </a:r>
            <a:br>
              <a:rPr lang="en-GB" sz="900" dirty="0">
                <a:solidFill>
                  <a:srgbClr val="3333CC"/>
                </a:solidFill>
                <a:latin typeface="Trebuchet MS" charset="0"/>
                <a:ea typeface="+mj-ea"/>
                <a:cs typeface="+mj-cs"/>
              </a:rPr>
            </a:br>
            <a:r>
              <a:rPr lang="en-GB" sz="2600" dirty="0">
                <a:ea typeface="+mj-ea"/>
                <a:cs typeface="+mj-cs"/>
              </a:rPr>
              <a:t>The Coalition for a</a:t>
            </a:r>
            <a:r>
              <a:rPr lang="en-GB" sz="2600" dirty="0" smtClean="0">
                <a:ea typeface="+mj-ea"/>
                <a:cs typeface="+mj-cs"/>
              </a:rPr>
              <a:t> Liveable </a:t>
            </a:r>
            <a:r>
              <a:rPr lang="en-GB" sz="2600" dirty="0">
                <a:ea typeface="+mj-ea"/>
                <a:cs typeface="+mj-cs"/>
              </a:rPr>
              <a:t>Future is a partnership of 90 organizations and hundreds of individuals working for a healthy and sustainable Portland-Vancouver </a:t>
            </a:r>
            <a:br>
              <a:rPr lang="en-GB" sz="2600" dirty="0">
                <a:ea typeface="+mj-ea"/>
                <a:cs typeface="+mj-cs"/>
              </a:rPr>
            </a:br>
            <a:r>
              <a:rPr lang="en-GB" sz="2600" dirty="0">
                <a:ea typeface="+mj-ea"/>
                <a:cs typeface="+mj-cs"/>
              </a:rPr>
              <a:t>metropolitan region.</a:t>
            </a:r>
          </a:p>
        </p:txBody>
      </p:sp>
      <p:sp>
        <p:nvSpPr>
          <p:cNvPr id="159747" name="Text Box 2"/>
          <p:cNvSpPr txBox="1">
            <a:spLocks noChangeArrowheads="1"/>
          </p:cNvSpPr>
          <p:nvPr/>
        </p:nvSpPr>
        <p:spPr bwMode="auto">
          <a:xfrm>
            <a:off x="0" y="1981200"/>
            <a:ext cx="7772400" cy="252413"/>
          </a:xfrm>
          <a:prstGeom prst="rect">
            <a:avLst/>
          </a:prstGeom>
          <a:noFill/>
          <a:ln w="9525">
            <a:noFill/>
            <a:round/>
            <a:headEnd/>
            <a:tailEnd/>
          </a:ln>
        </p:spPr>
        <p:txBody>
          <a:bodyPr lIns="0" tIns="0" rIns="0" bIns="0">
            <a:prstTxWarp prst="textNoShape">
              <a:avLst/>
            </a:prstTxWarp>
            <a:spAutoFit/>
          </a:bodyPr>
          <a:lstStyle/>
          <a:p>
            <a:pPr marL="327025" indent="-327025" algn="ctr">
              <a:lnSpc>
                <a:spcPct val="62000"/>
              </a:lnSpc>
              <a:spcBef>
                <a:spcPts val="800"/>
              </a:spcBef>
              <a:tabLst>
                <a:tab pos="327025" algn="l"/>
                <a:tab pos="407988" algn="l"/>
                <a:tab pos="830263" algn="l"/>
                <a:tab pos="1250950" algn="l"/>
                <a:tab pos="1671638" algn="l"/>
                <a:tab pos="2092325" algn="l"/>
                <a:tab pos="2514600" algn="l"/>
                <a:tab pos="2935288" algn="l"/>
                <a:tab pos="3355975" algn="l"/>
                <a:tab pos="3776663" algn="l"/>
                <a:tab pos="4198938" algn="l"/>
                <a:tab pos="4619625" algn="l"/>
                <a:tab pos="5040313" algn="l"/>
                <a:tab pos="5461000" algn="l"/>
                <a:tab pos="5883275" algn="l"/>
                <a:tab pos="6303963" algn="l"/>
                <a:tab pos="6724650" algn="l"/>
                <a:tab pos="7145338" algn="l"/>
                <a:tab pos="7567613" algn="l"/>
                <a:tab pos="7988300" algn="l"/>
                <a:tab pos="8408988" algn="l"/>
                <a:tab pos="8412163" algn="l"/>
                <a:tab pos="8832850" algn="l"/>
                <a:tab pos="9253538" algn="l"/>
                <a:tab pos="9675813" algn="l"/>
                <a:tab pos="9678988" algn="l"/>
                <a:tab pos="9680575" algn="l"/>
              </a:tabLst>
            </a:pPr>
            <a:r>
              <a:rPr lang="en-GB" sz="1800" dirty="0">
                <a:solidFill>
                  <a:srgbClr val="3333CC"/>
                </a:solidFill>
              </a:rPr>
              <a:t>	</a:t>
            </a:r>
          </a:p>
        </p:txBody>
      </p:sp>
      <p:pic>
        <p:nvPicPr>
          <p:cNvPr id="159748" name="Picture 3"/>
          <p:cNvPicPr>
            <a:picLocks noChangeAspect="1" noChangeArrowheads="1"/>
          </p:cNvPicPr>
          <p:nvPr/>
        </p:nvPicPr>
        <p:blipFill>
          <a:blip r:embed="rId3"/>
          <a:srcRect/>
          <a:stretch>
            <a:fillRect/>
          </a:stretch>
        </p:blipFill>
        <p:spPr bwMode="auto">
          <a:xfrm>
            <a:off x="2541588" y="2595563"/>
            <a:ext cx="3962400" cy="3387725"/>
          </a:xfrm>
          <a:prstGeom prst="rect">
            <a:avLst/>
          </a:prstGeom>
          <a:noFill/>
          <a:ln w="9525">
            <a:noFill/>
            <a:round/>
            <a:headEnd/>
            <a:tailEnd/>
          </a:ln>
        </p:spPr>
      </p:pic>
    </p:spTree>
  </p:cSld>
  <p:clrMapOvr>
    <a:masterClrMapping/>
  </p:clrMapOvr>
  <p:transition spd="med" advTm="149"/>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33363" y="228600"/>
            <a:ext cx="8645525" cy="6384925"/>
            <a:chOff x="154" y="163"/>
            <a:chExt cx="5719" cy="4558"/>
          </a:xfrm>
        </p:grpSpPr>
        <p:sp>
          <p:nvSpPr>
            <p:cNvPr id="161802" name="Rectangle 3"/>
            <p:cNvSpPr>
              <a:spLocks noChangeArrowheads="1"/>
            </p:cNvSpPr>
            <p:nvPr/>
          </p:nvSpPr>
          <p:spPr bwMode="auto">
            <a:xfrm>
              <a:off x="154" y="163"/>
              <a:ext cx="5720" cy="4559"/>
            </a:xfrm>
            <a:prstGeom prst="rect">
              <a:avLst/>
            </a:prstGeom>
            <a:solidFill>
              <a:srgbClr val="99CC00"/>
            </a:solidFill>
            <a:ln w="9525">
              <a:noFill/>
              <a:round/>
              <a:headEnd/>
              <a:tailEnd/>
            </a:ln>
          </p:spPr>
          <p:txBody>
            <a:bodyPr wrap="none" anchor="ctr">
              <a:prstTxWarp prst="textNoShape">
                <a:avLst/>
              </a:prstTxWarp>
            </a:bodyPr>
            <a:lstStyle/>
            <a:p>
              <a:pPr algn="ctr"/>
              <a:endParaRPr lang="en-US" sz="1800" dirty="0"/>
            </a:p>
          </p:txBody>
        </p:sp>
        <p:sp>
          <p:nvSpPr>
            <p:cNvPr id="161803" name="Rectangle 4"/>
            <p:cNvSpPr>
              <a:spLocks noChangeArrowheads="1"/>
            </p:cNvSpPr>
            <p:nvPr/>
          </p:nvSpPr>
          <p:spPr bwMode="auto">
            <a:xfrm>
              <a:off x="250" y="240"/>
              <a:ext cx="5519" cy="4367"/>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pPr algn="ctr"/>
              <a:endParaRPr lang="en-US" sz="1800" dirty="0"/>
            </a:p>
          </p:txBody>
        </p:sp>
      </p:grpSp>
      <p:sp>
        <p:nvSpPr>
          <p:cNvPr id="161795" name="Text Box 5"/>
          <p:cNvSpPr txBox="1">
            <a:spLocks noChangeArrowheads="1"/>
          </p:cNvSpPr>
          <p:nvPr/>
        </p:nvSpPr>
        <p:spPr bwMode="auto">
          <a:xfrm>
            <a:off x="508000" y="433388"/>
            <a:ext cx="8224838" cy="468312"/>
          </a:xfrm>
          <a:prstGeom prst="rect">
            <a:avLst/>
          </a:prstGeom>
          <a:noFill/>
          <a:ln w="9525">
            <a:noFill/>
            <a:round/>
            <a:headEnd/>
            <a:tailEnd/>
          </a:ln>
        </p:spPr>
        <p:txBody>
          <a:bodyPr lIns="91511" tIns="45755" rIns="91511" bIns="45755" anchor="ctr">
            <a:prstTxWarp prst="textNoShape">
              <a:avLst/>
            </a:prstTxWarp>
            <a:spAutoFit/>
          </a:bodyPr>
          <a:lstStyle/>
          <a:p>
            <a:pPr algn="ctr">
              <a:lnSpc>
                <a:spcPct val="81000"/>
              </a:lnSpc>
              <a:tabLst>
                <a:tab pos="0" algn="l"/>
                <a:tab pos="420688" algn="l"/>
                <a:tab pos="841375" algn="l"/>
                <a:tab pos="1262063" algn="l"/>
                <a:tab pos="1682750" algn="l"/>
                <a:tab pos="2105025" algn="l"/>
                <a:tab pos="2525713" algn="l"/>
                <a:tab pos="2946400" algn="l"/>
                <a:tab pos="3367088" algn="l"/>
                <a:tab pos="3789363" algn="l"/>
                <a:tab pos="4210050" algn="l"/>
                <a:tab pos="4630738" algn="l"/>
                <a:tab pos="5051425" algn="l"/>
                <a:tab pos="5473700" algn="l"/>
                <a:tab pos="5894388" algn="l"/>
                <a:tab pos="6315075" algn="l"/>
                <a:tab pos="6735763" algn="l"/>
                <a:tab pos="7158038" algn="l"/>
                <a:tab pos="7578725" algn="l"/>
                <a:tab pos="7999413" algn="l"/>
                <a:tab pos="8420100" algn="l"/>
              </a:tabLst>
            </a:pPr>
            <a:r>
              <a:rPr lang="en-GB" sz="2900" b="1" u="sng" dirty="0">
                <a:solidFill>
                  <a:srgbClr val="000000"/>
                </a:solidFill>
              </a:rPr>
              <a:t>WHAT DO WE MEAN BY EQUITY?</a:t>
            </a:r>
          </a:p>
        </p:txBody>
      </p:sp>
      <p:sp>
        <p:nvSpPr>
          <p:cNvPr id="161796" name="Text Box 6"/>
          <p:cNvSpPr txBox="1">
            <a:spLocks noChangeArrowheads="1"/>
          </p:cNvSpPr>
          <p:nvPr/>
        </p:nvSpPr>
        <p:spPr bwMode="auto">
          <a:xfrm>
            <a:off x="1773238" y="3700463"/>
            <a:ext cx="5554662" cy="293687"/>
          </a:xfrm>
          <a:prstGeom prst="rect">
            <a:avLst/>
          </a:prstGeom>
          <a:noFill/>
          <a:ln w="9525">
            <a:noFill/>
            <a:round/>
            <a:headEnd/>
            <a:tailEnd/>
          </a:ln>
        </p:spPr>
        <p:txBody>
          <a:bodyPr wrap="none" lIns="84216" tIns="42108" rIns="84216" bIns="42108" anchor="ctr">
            <a:prstTxWarp prst="textNoShape">
              <a:avLst/>
            </a:prstTxWarp>
          </a:bodyPr>
          <a:lstStyle/>
          <a:p>
            <a:pPr algn="ctr"/>
            <a:endParaRPr lang="en-US" sz="1800" dirty="0"/>
          </a:p>
        </p:txBody>
      </p:sp>
      <p:sp>
        <p:nvSpPr>
          <p:cNvPr id="161797" name="Text Box 7"/>
          <p:cNvSpPr txBox="1">
            <a:spLocks noChangeArrowheads="1"/>
          </p:cNvSpPr>
          <p:nvPr/>
        </p:nvSpPr>
        <p:spPr bwMode="auto">
          <a:xfrm>
            <a:off x="993775" y="1581150"/>
            <a:ext cx="7445375" cy="3154363"/>
          </a:xfrm>
          <a:prstGeom prst="rect">
            <a:avLst/>
          </a:prstGeom>
          <a:noFill/>
          <a:ln w="9525">
            <a:noFill/>
            <a:round/>
            <a:headEnd/>
            <a:tailEnd/>
          </a:ln>
        </p:spPr>
        <p:txBody>
          <a:bodyPr lIns="82890" tIns="43103" rIns="82890" bIns="43103">
            <a:prstTxWarp prst="textNoShape">
              <a:avLst/>
            </a:prstTxWarp>
            <a:spAutoFit/>
          </a:bodyPr>
          <a:lstStyle/>
          <a:p>
            <a:pPr marL="312738" indent="-312738" algn="ctr">
              <a:lnSpc>
                <a:spcPct val="81000"/>
              </a:lnSpc>
              <a:spcBef>
                <a:spcPts val="1613"/>
              </a:spcBef>
              <a:buFont typeface="Arial" charset="0"/>
              <a:buAutoNum type="arabicPeriod"/>
              <a:tabLst>
                <a:tab pos="312738" algn="l"/>
                <a:tab pos="733425" algn="l"/>
                <a:tab pos="1154113" algn="l"/>
                <a:tab pos="1574800" algn="l"/>
                <a:tab pos="1997075" algn="l"/>
                <a:tab pos="2417763" algn="l"/>
                <a:tab pos="2838450" algn="l"/>
                <a:tab pos="3259138" algn="l"/>
                <a:tab pos="3681413" algn="l"/>
                <a:tab pos="4102100" algn="l"/>
                <a:tab pos="4522788" algn="l"/>
                <a:tab pos="4943475" algn="l"/>
                <a:tab pos="5365750" algn="l"/>
                <a:tab pos="5786438" algn="l"/>
                <a:tab pos="6207125" algn="l"/>
                <a:tab pos="6627813" algn="l"/>
                <a:tab pos="7050088" algn="l"/>
                <a:tab pos="7470775" algn="l"/>
                <a:tab pos="7891463" algn="l"/>
                <a:tab pos="8312150" algn="l"/>
                <a:tab pos="8734425" algn="l"/>
              </a:tabLst>
            </a:pPr>
            <a:r>
              <a:rPr lang="en-GB" sz="2600" dirty="0">
                <a:solidFill>
                  <a:srgbClr val="000000"/>
                </a:solidFill>
              </a:rPr>
              <a:t>Every person has access to opportunities for meeting their basic needs and advancing their health and well being.</a:t>
            </a:r>
          </a:p>
          <a:p>
            <a:pPr marL="312738" indent="-312738" algn="ctr">
              <a:lnSpc>
                <a:spcPct val="81000"/>
              </a:lnSpc>
              <a:spcBef>
                <a:spcPts val="1613"/>
              </a:spcBef>
              <a:buFont typeface="Arial" charset="0"/>
              <a:buAutoNum type="arabicPeriod"/>
              <a:tabLst>
                <a:tab pos="312738" algn="l"/>
                <a:tab pos="733425" algn="l"/>
                <a:tab pos="1154113" algn="l"/>
                <a:tab pos="1574800" algn="l"/>
                <a:tab pos="1997075" algn="l"/>
                <a:tab pos="2417763" algn="l"/>
                <a:tab pos="2838450" algn="l"/>
                <a:tab pos="3259138" algn="l"/>
                <a:tab pos="3681413" algn="l"/>
                <a:tab pos="4102100" algn="l"/>
                <a:tab pos="4522788" algn="l"/>
                <a:tab pos="4943475" algn="l"/>
                <a:tab pos="5365750" algn="l"/>
                <a:tab pos="5786438" algn="l"/>
                <a:tab pos="6207125" algn="l"/>
                <a:tab pos="6627813" algn="l"/>
                <a:tab pos="7050088" algn="l"/>
                <a:tab pos="7470775" algn="l"/>
                <a:tab pos="7891463" algn="l"/>
                <a:tab pos="8312150" algn="l"/>
                <a:tab pos="8734425" algn="l"/>
              </a:tabLst>
            </a:pPr>
            <a:r>
              <a:rPr lang="en-GB" sz="2600" dirty="0">
                <a:solidFill>
                  <a:srgbClr val="000000"/>
                </a:solidFill>
              </a:rPr>
              <a:t>The benefits and burdens of growth and change are fairly shared among our communities.</a:t>
            </a:r>
          </a:p>
          <a:p>
            <a:pPr marL="312738" indent="-312738" algn="ctr">
              <a:lnSpc>
                <a:spcPct val="81000"/>
              </a:lnSpc>
              <a:spcBef>
                <a:spcPts val="1613"/>
              </a:spcBef>
              <a:buFont typeface="Arial" charset="0"/>
              <a:buAutoNum type="arabicPeriod"/>
              <a:tabLst>
                <a:tab pos="312738" algn="l"/>
                <a:tab pos="733425" algn="l"/>
                <a:tab pos="1154113" algn="l"/>
                <a:tab pos="1574800" algn="l"/>
                <a:tab pos="1997075" algn="l"/>
                <a:tab pos="2417763" algn="l"/>
                <a:tab pos="2838450" algn="l"/>
                <a:tab pos="3259138" algn="l"/>
                <a:tab pos="3681413" algn="l"/>
                <a:tab pos="4102100" algn="l"/>
                <a:tab pos="4522788" algn="l"/>
                <a:tab pos="4943475" algn="l"/>
                <a:tab pos="5365750" algn="l"/>
                <a:tab pos="5786438" algn="l"/>
                <a:tab pos="6207125" algn="l"/>
                <a:tab pos="6627813" algn="l"/>
                <a:tab pos="7050088" algn="l"/>
                <a:tab pos="7470775" algn="l"/>
                <a:tab pos="7891463" algn="l"/>
                <a:tab pos="8312150" algn="l"/>
                <a:tab pos="8734425" algn="l"/>
              </a:tabLst>
            </a:pPr>
            <a:r>
              <a:rPr lang="en-GB" sz="2600" dirty="0">
                <a:solidFill>
                  <a:srgbClr val="000000"/>
                </a:solidFill>
              </a:rPr>
              <a:t>All residents and communities are involved fully as equal partners in public decision-making.</a:t>
            </a:r>
          </a:p>
        </p:txBody>
      </p:sp>
      <p:sp>
        <p:nvSpPr>
          <p:cNvPr id="161798" name="Text Box 8"/>
          <p:cNvSpPr txBox="1">
            <a:spLocks noChangeArrowheads="1"/>
          </p:cNvSpPr>
          <p:nvPr/>
        </p:nvSpPr>
        <p:spPr bwMode="auto">
          <a:xfrm>
            <a:off x="1690688" y="993775"/>
            <a:ext cx="5605462" cy="423863"/>
          </a:xfrm>
          <a:prstGeom prst="rect">
            <a:avLst/>
          </a:prstGeom>
          <a:noFill/>
          <a:ln w="9525">
            <a:noFill/>
            <a:round/>
            <a:headEnd/>
            <a:tailEnd/>
          </a:ln>
        </p:spPr>
        <p:txBody>
          <a:bodyPr wrap="none" lIns="82890" tIns="43103" rIns="82890" bIns="43103">
            <a:prstTxWarp prst="textNoShape">
              <a:avLst/>
            </a:prstTxWarp>
            <a:spAutoFit/>
          </a:bodyPr>
          <a:lstStyle/>
          <a:p>
            <a:pPr algn="ctr">
              <a:lnSpc>
                <a:spcPct val="81000"/>
              </a:lnSpc>
              <a:tabLst>
                <a:tab pos="0" algn="l"/>
                <a:tab pos="420688" algn="l"/>
                <a:tab pos="841375" algn="l"/>
                <a:tab pos="1262063" algn="l"/>
                <a:tab pos="1682750" algn="l"/>
                <a:tab pos="2105025" algn="l"/>
                <a:tab pos="2525713" algn="l"/>
                <a:tab pos="2946400" algn="l"/>
                <a:tab pos="3367088" algn="l"/>
                <a:tab pos="3789363" algn="l"/>
                <a:tab pos="4210050" algn="l"/>
                <a:tab pos="4630738" algn="l"/>
                <a:tab pos="5051425" algn="l"/>
                <a:tab pos="5473700" algn="l"/>
                <a:tab pos="5894388" algn="l"/>
                <a:tab pos="6315075" algn="l"/>
                <a:tab pos="6735763" algn="l"/>
                <a:tab pos="7158038" algn="l"/>
                <a:tab pos="7578725" algn="l"/>
                <a:tab pos="7999413" algn="l"/>
                <a:tab pos="8420100" algn="l"/>
              </a:tabLst>
            </a:pPr>
            <a:r>
              <a:rPr lang="en-GB" sz="2600" i="1" dirty="0">
                <a:solidFill>
                  <a:srgbClr val="000000"/>
                </a:solidFill>
              </a:rPr>
              <a:t>An Equitable Region is one where…</a:t>
            </a:r>
          </a:p>
        </p:txBody>
      </p:sp>
      <p:grpSp>
        <p:nvGrpSpPr>
          <p:cNvPr id="3" name="Group 9"/>
          <p:cNvGrpSpPr>
            <a:grpSpLocks/>
          </p:cNvGrpSpPr>
          <p:nvPr/>
        </p:nvGrpSpPr>
        <p:grpSpPr bwMode="auto">
          <a:xfrm>
            <a:off x="654050" y="5260975"/>
            <a:ext cx="8024813" cy="1073150"/>
            <a:chOff x="433" y="3756"/>
            <a:chExt cx="5307" cy="766"/>
          </a:xfrm>
        </p:grpSpPr>
        <p:pic>
          <p:nvPicPr>
            <p:cNvPr id="161800" name="Picture 10"/>
            <p:cNvPicPr>
              <a:picLocks noChangeAspect="1" noChangeArrowheads="1"/>
            </p:cNvPicPr>
            <p:nvPr/>
          </p:nvPicPr>
          <p:blipFill>
            <a:blip r:embed="rId3"/>
            <a:srcRect l="542" t="27959" b="28734"/>
            <a:stretch>
              <a:fillRect/>
            </a:stretch>
          </p:blipFill>
          <p:spPr bwMode="auto">
            <a:xfrm>
              <a:off x="433" y="3756"/>
              <a:ext cx="3160" cy="766"/>
            </a:xfrm>
            <a:prstGeom prst="rect">
              <a:avLst/>
            </a:prstGeom>
            <a:noFill/>
            <a:ln w="9525">
              <a:noFill/>
              <a:round/>
              <a:headEnd/>
              <a:tailEnd/>
            </a:ln>
          </p:spPr>
        </p:pic>
        <p:sp>
          <p:nvSpPr>
            <p:cNvPr id="161801" name="Text Box 11"/>
            <p:cNvSpPr txBox="1">
              <a:spLocks noChangeArrowheads="1"/>
            </p:cNvSpPr>
            <p:nvPr/>
          </p:nvSpPr>
          <p:spPr bwMode="auto">
            <a:xfrm>
              <a:off x="3618" y="4117"/>
              <a:ext cx="2122" cy="271"/>
            </a:xfrm>
            <a:prstGeom prst="rect">
              <a:avLst/>
            </a:prstGeom>
            <a:noFill/>
            <a:ln w="9525">
              <a:noFill/>
              <a:round/>
              <a:headEnd/>
              <a:tailEnd/>
            </a:ln>
          </p:spPr>
          <p:txBody>
            <a:bodyPr lIns="90000" tIns="46800" rIns="90000" bIns="46800">
              <a:prstTxWarp prst="textNoShape">
                <a:avLst/>
              </a:prstTxWarp>
              <a:spAutoFit/>
            </a:bodyPr>
            <a:lstStyle/>
            <a:p>
              <a:pPr algn="ctr">
                <a:lnSpc>
                  <a:spcPct val="81000"/>
                </a:lnSpc>
                <a:spcBef>
                  <a:spcPts val="1388"/>
                </a:spcBef>
                <a:tabLst>
                  <a:tab pos="0" algn="l"/>
                  <a:tab pos="420688" algn="l"/>
                  <a:tab pos="841375" algn="l"/>
                  <a:tab pos="1262063" algn="l"/>
                  <a:tab pos="1682750" algn="l"/>
                  <a:tab pos="2105025" algn="l"/>
                  <a:tab pos="2525713" algn="l"/>
                  <a:tab pos="2946400" algn="l"/>
                  <a:tab pos="3367088" algn="l"/>
                  <a:tab pos="3789363" algn="l"/>
                  <a:tab pos="4210050" algn="l"/>
                  <a:tab pos="4630738" algn="l"/>
                  <a:tab pos="5051425" algn="l"/>
                  <a:tab pos="5473700" algn="l"/>
                  <a:tab pos="5894388" algn="l"/>
                  <a:tab pos="6315075" algn="l"/>
                  <a:tab pos="6735763" algn="l"/>
                  <a:tab pos="7158038" algn="l"/>
                  <a:tab pos="7578725" algn="l"/>
                  <a:tab pos="7999413" algn="l"/>
                  <a:tab pos="8420100" algn="l"/>
                </a:tabLst>
              </a:pPr>
              <a:r>
                <a:rPr lang="en-GB" sz="2200" b="1" dirty="0">
                  <a:solidFill>
                    <a:srgbClr val="99CC00"/>
                  </a:solidFill>
                </a:rPr>
                <a:t>www.equityatlas.org</a:t>
              </a:r>
            </a:p>
          </p:txBody>
        </p:sp>
      </p:grpSp>
    </p:spTree>
  </p:cSld>
  <p:clrMapOvr>
    <a:masterClrMapping/>
  </p:clrMapOvr>
  <p:transition spd="med" advTm="149"/>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0825" cy="6854825"/>
            <a:chOff x="0" y="0"/>
            <a:chExt cx="6046" cy="4894"/>
          </a:xfrm>
        </p:grpSpPr>
        <p:sp>
          <p:nvSpPr>
            <p:cNvPr id="163846" name="Rectangle 3"/>
            <p:cNvSpPr>
              <a:spLocks noChangeArrowheads="1"/>
            </p:cNvSpPr>
            <p:nvPr/>
          </p:nvSpPr>
          <p:spPr bwMode="auto">
            <a:xfrm>
              <a:off x="0" y="0"/>
              <a:ext cx="6047" cy="4895"/>
            </a:xfrm>
            <a:prstGeom prst="rect">
              <a:avLst/>
            </a:prstGeom>
            <a:solidFill>
              <a:srgbClr val="99CC00"/>
            </a:solidFill>
            <a:ln w="9525">
              <a:noFill/>
              <a:round/>
              <a:headEnd/>
              <a:tailEnd/>
            </a:ln>
          </p:spPr>
          <p:txBody>
            <a:bodyPr wrap="none" anchor="ctr">
              <a:prstTxWarp prst="textNoShape">
                <a:avLst/>
              </a:prstTxWarp>
            </a:bodyPr>
            <a:lstStyle/>
            <a:p>
              <a:pPr algn="ctr"/>
              <a:endParaRPr lang="en-US" sz="1800" dirty="0"/>
            </a:p>
          </p:txBody>
        </p:sp>
        <p:sp>
          <p:nvSpPr>
            <p:cNvPr id="163847" name="Rectangle 4"/>
            <p:cNvSpPr>
              <a:spLocks noChangeArrowheads="1"/>
            </p:cNvSpPr>
            <p:nvPr/>
          </p:nvSpPr>
          <p:spPr bwMode="auto">
            <a:xfrm>
              <a:off x="101" y="83"/>
              <a:ext cx="5836" cy="4689"/>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pPr algn="ctr"/>
              <a:endParaRPr lang="en-US" sz="1800" dirty="0"/>
            </a:p>
          </p:txBody>
        </p:sp>
      </p:grpSp>
      <p:sp>
        <p:nvSpPr>
          <p:cNvPr id="163843" name="Text Box 5"/>
          <p:cNvSpPr txBox="1">
            <a:spLocks noChangeArrowheads="1"/>
          </p:cNvSpPr>
          <p:nvPr/>
        </p:nvSpPr>
        <p:spPr bwMode="auto">
          <a:xfrm>
            <a:off x="434975" y="238125"/>
            <a:ext cx="8250238" cy="798513"/>
          </a:xfrm>
          <a:prstGeom prst="rect">
            <a:avLst/>
          </a:prstGeom>
          <a:noFill/>
          <a:ln w="9525">
            <a:noFill/>
            <a:round/>
            <a:headEnd/>
            <a:tailEnd/>
          </a:ln>
        </p:spPr>
        <p:txBody>
          <a:bodyPr lIns="91511" tIns="45755" rIns="91511" bIns="45755" anchor="ctr">
            <a:prstTxWarp prst="textNoShape">
              <a:avLst/>
            </a:prstTxWarp>
            <a:spAutoFit/>
          </a:bodyPr>
          <a:lstStyle/>
          <a:p>
            <a:pPr algn="ctr">
              <a:lnSpc>
                <a:spcPct val="87000"/>
              </a:lnSpc>
              <a:tabLst>
                <a:tab pos="0" algn="l"/>
                <a:tab pos="420688" algn="l"/>
                <a:tab pos="841375" algn="l"/>
                <a:tab pos="1262063" algn="l"/>
                <a:tab pos="1682750" algn="l"/>
                <a:tab pos="2105025" algn="l"/>
                <a:tab pos="2525713" algn="l"/>
                <a:tab pos="2946400" algn="l"/>
                <a:tab pos="3367088" algn="l"/>
                <a:tab pos="3789363" algn="l"/>
                <a:tab pos="4210050" algn="l"/>
                <a:tab pos="4630738" algn="l"/>
                <a:tab pos="5051425" algn="l"/>
                <a:tab pos="5473700" algn="l"/>
                <a:tab pos="5894388" algn="l"/>
                <a:tab pos="6315075" algn="l"/>
                <a:tab pos="6735763" algn="l"/>
                <a:tab pos="7158038" algn="l"/>
                <a:tab pos="7578725" algn="l"/>
                <a:tab pos="7999413" algn="l"/>
                <a:tab pos="8420100" algn="l"/>
              </a:tabLst>
            </a:pPr>
            <a:r>
              <a:rPr lang="en-GB" sz="2600" b="1" dirty="0">
                <a:solidFill>
                  <a:srgbClr val="000000"/>
                </a:solidFill>
              </a:rPr>
              <a:t>SOME OUTLYING AREAS WITH GROWING POVERTY HAVE POOR TRANSIT ACCESS</a:t>
            </a:r>
          </a:p>
        </p:txBody>
      </p:sp>
      <p:sp>
        <p:nvSpPr>
          <p:cNvPr id="163844" name="Text Box 6"/>
          <p:cNvSpPr txBox="1">
            <a:spLocks noChangeArrowheads="1"/>
          </p:cNvSpPr>
          <p:nvPr/>
        </p:nvSpPr>
        <p:spPr bwMode="auto">
          <a:xfrm>
            <a:off x="1063625" y="1143000"/>
            <a:ext cx="7016750" cy="738188"/>
          </a:xfrm>
          <a:prstGeom prst="rect">
            <a:avLst/>
          </a:prstGeom>
          <a:solidFill>
            <a:srgbClr val="FFFFFF"/>
          </a:solidFill>
          <a:ln w="12600">
            <a:solidFill>
              <a:srgbClr val="000000"/>
            </a:solidFill>
            <a:miter lim="800000"/>
            <a:headEnd/>
            <a:tailEnd/>
          </a:ln>
        </p:spPr>
        <p:txBody>
          <a:bodyPr lIns="82890" tIns="43103" rIns="82890" bIns="43103">
            <a:prstTxWarp prst="textNoShape">
              <a:avLst/>
            </a:prstTxWarp>
            <a:spAutoFit/>
          </a:bodyPr>
          <a:lstStyle/>
          <a:p>
            <a:pPr algn="ctr">
              <a:lnSpc>
                <a:spcPct val="87000"/>
              </a:lnSpc>
              <a:tabLst>
                <a:tab pos="0" algn="l"/>
                <a:tab pos="420688" algn="l"/>
                <a:tab pos="841375" algn="l"/>
                <a:tab pos="1262063" algn="l"/>
                <a:tab pos="1682750" algn="l"/>
                <a:tab pos="2105025" algn="l"/>
                <a:tab pos="2525713" algn="l"/>
                <a:tab pos="2946400" algn="l"/>
                <a:tab pos="3367088" algn="l"/>
                <a:tab pos="3789363" algn="l"/>
                <a:tab pos="4210050" algn="l"/>
                <a:tab pos="4630738" algn="l"/>
                <a:tab pos="5051425" algn="l"/>
                <a:tab pos="5473700" algn="l"/>
                <a:tab pos="5894388" algn="l"/>
                <a:tab pos="6315075" algn="l"/>
                <a:tab pos="6735763" algn="l"/>
                <a:tab pos="7158038" algn="l"/>
                <a:tab pos="7578725" algn="l"/>
                <a:tab pos="7999413" algn="l"/>
                <a:tab pos="8420100" algn="l"/>
              </a:tabLst>
            </a:pPr>
            <a:r>
              <a:rPr lang="en-GB" sz="1800" b="1" dirty="0">
                <a:solidFill>
                  <a:srgbClr val="000000"/>
                </a:solidFill>
              </a:rPr>
              <a:t>TRANSIT ACCESS SCORE, AVERAGE BY NEIGHBORHOOD/CITY</a:t>
            </a:r>
          </a:p>
        </p:txBody>
      </p:sp>
      <p:pic>
        <p:nvPicPr>
          <p:cNvPr id="163845" name="Picture 7"/>
          <p:cNvPicPr>
            <a:picLocks noChangeAspect="1" noChangeArrowheads="1"/>
          </p:cNvPicPr>
          <p:nvPr/>
        </p:nvPicPr>
        <p:blipFill>
          <a:blip r:embed="rId3"/>
          <a:srcRect/>
          <a:stretch>
            <a:fillRect/>
          </a:stretch>
        </p:blipFill>
        <p:spPr bwMode="auto">
          <a:xfrm>
            <a:off x="1055688" y="1443038"/>
            <a:ext cx="7034212" cy="5145087"/>
          </a:xfrm>
          <a:prstGeom prst="rect">
            <a:avLst/>
          </a:prstGeom>
          <a:noFill/>
          <a:ln w="9525">
            <a:noFill/>
            <a:round/>
            <a:headEnd/>
            <a:tailEnd/>
          </a:ln>
        </p:spPr>
      </p:pic>
    </p:spTree>
  </p:cSld>
  <p:clrMapOvr>
    <a:masterClrMapping/>
  </p:clrMapOvr>
  <p:transition spd="med" advTm="150"/>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srcRect/>
          <a:stretch>
            <a:fillRect/>
          </a:stretch>
        </p:blipFill>
        <p:spPr bwMode="auto">
          <a:xfrm>
            <a:off x="1160463" y="1143000"/>
            <a:ext cx="6791325" cy="5173663"/>
          </a:xfrm>
          <a:prstGeom prst="rect">
            <a:avLst/>
          </a:prstGeom>
          <a:noFill/>
          <a:ln w="12600">
            <a:solidFill>
              <a:srgbClr val="000000"/>
            </a:solidFill>
            <a:round/>
            <a:headEnd/>
            <a:tailEnd/>
          </a:ln>
        </p:spPr>
      </p:pic>
      <p:sp>
        <p:nvSpPr>
          <p:cNvPr id="165891" name="Rectangle 3"/>
          <p:cNvSpPr>
            <a:spLocks noChangeArrowheads="1"/>
          </p:cNvSpPr>
          <p:nvPr/>
        </p:nvSpPr>
        <p:spPr bwMode="auto">
          <a:xfrm>
            <a:off x="581025" y="4740275"/>
            <a:ext cx="2901950" cy="1579563"/>
          </a:xfrm>
          <a:prstGeom prst="rect">
            <a:avLst/>
          </a:prstGeom>
          <a:solidFill>
            <a:srgbClr val="FFFFFF"/>
          </a:solidFill>
          <a:ln w="12600">
            <a:solidFill>
              <a:srgbClr val="000000"/>
            </a:solidFill>
            <a:round/>
            <a:headEnd/>
            <a:tailEnd/>
          </a:ln>
        </p:spPr>
        <p:txBody>
          <a:bodyPr lIns="91511" tIns="45755" rIns="91511" bIns="45755" anchor="ctr">
            <a:prstTxWarp prst="textNoShape">
              <a:avLst/>
            </a:prstTxWarp>
          </a:bodyPr>
          <a:lstStyle/>
          <a:p>
            <a:pPr algn="ctr">
              <a:tabLst>
                <a:tab pos="0" algn="l"/>
                <a:tab pos="420688" algn="l"/>
                <a:tab pos="841375" algn="l"/>
                <a:tab pos="1262063" algn="l"/>
                <a:tab pos="1682750" algn="l"/>
                <a:tab pos="2105025" algn="l"/>
                <a:tab pos="2525713" algn="l"/>
                <a:tab pos="2946400" algn="l"/>
                <a:tab pos="3367088" algn="l"/>
                <a:tab pos="3789363" algn="l"/>
                <a:tab pos="4210050" algn="l"/>
                <a:tab pos="4630738" algn="l"/>
                <a:tab pos="5051425" algn="l"/>
                <a:tab pos="5473700" algn="l"/>
                <a:tab pos="5894388" algn="l"/>
                <a:tab pos="6315075" algn="l"/>
                <a:tab pos="6735763" algn="l"/>
                <a:tab pos="7158038" algn="l"/>
                <a:tab pos="7578725" algn="l"/>
                <a:tab pos="7999413" algn="l"/>
                <a:tab pos="8420100" algn="l"/>
              </a:tabLst>
            </a:pPr>
            <a:r>
              <a:rPr lang="en-GB" sz="1800" b="1" dirty="0">
                <a:solidFill>
                  <a:srgbClr val="000000"/>
                </a:solidFill>
              </a:rPr>
              <a:t>PERCENTAGE OF POPULATION WITHIN ¼ MILE OF A PUBLIC GREENSPACE, BY NEIGHBORHOOD/CITY ZONE</a:t>
            </a:r>
          </a:p>
        </p:txBody>
      </p:sp>
      <p:sp>
        <p:nvSpPr>
          <p:cNvPr id="165892" name="Rectangle 4"/>
          <p:cNvSpPr>
            <a:spLocks noChangeArrowheads="1"/>
          </p:cNvSpPr>
          <p:nvPr/>
        </p:nvSpPr>
        <p:spPr bwMode="auto">
          <a:xfrm>
            <a:off x="458788" y="481013"/>
            <a:ext cx="8224837" cy="527050"/>
          </a:xfrm>
          <a:prstGeom prst="rect">
            <a:avLst/>
          </a:prstGeom>
          <a:noFill/>
          <a:ln w="9525">
            <a:noFill/>
            <a:round/>
            <a:headEnd/>
            <a:tailEnd/>
          </a:ln>
        </p:spPr>
        <p:txBody>
          <a:bodyPr lIns="91511" tIns="45755" rIns="91511" bIns="45755" anchor="ctr">
            <a:prstTxWarp prst="textNoShape">
              <a:avLst/>
            </a:prstTxWarp>
          </a:bodyPr>
          <a:lstStyle/>
          <a:p>
            <a:pPr algn="ctr">
              <a:lnSpc>
                <a:spcPct val="87000"/>
              </a:lnSpc>
              <a:tabLst>
                <a:tab pos="0" algn="l"/>
                <a:tab pos="420688" algn="l"/>
                <a:tab pos="841375" algn="l"/>
                <a:tab pos="1262063" algn="l"/>
                <a:tab pos="1682750" algn="l"/>
                <a:tab pos="2105025" algn="l"/>
                <a:tab pos="2525713" algn="l"/>
                <a:tab pos="2946400" algn="l"/>
                <a:tab pos="3367088" algn="l"/>
                <a:tab pos="3789363" algn="l"/>
                <a:tab pos="4210050" algn="l"/>
                <a:tab pos="4630738" algn="l"/>
                <a:tab pos="5051425" algn="l"/>
                <a:tab pos="5473700" algn="l"/>
                <a:tab pos="5894388" algn="l"/>
                <a:tab pos="6315075" algn="l"/>
                <a:tab pos="6735763" algn="l"/>
                <a:tab pos="7158038" algn="l"/>
                <a:tab pos="7578725" algn="l"/>
                <a:tab pos="7999413" algn="l"/>
                <a:tab pos="8420100" algn="l"/>
              </a:tabLst>
            </a:pPr>
            <a:r>
              <a:rPr lang="en-GB" sz="1800" b="1">
                <a:solidFill>
                  <a:srgbClr val="000000"/>
                </a:solidFill>
              </a:rPr>
              <a:t>POOR PEOPLE AND PEOPLE OF COLOR  </a:t>
            </a:r>
            <a:br>
              <a:rPr lang="en-GB" sz="1800" b="1">
                <a:solidFill>
                  <a:srgbClr val="000000"/>
                </a:solidFill>
              </a:rPr>
            </a:br>
            <a:r>
              <a:rPr lang="en-GB" sz="1800" b="1">
                <a:solidFill>
                  <a:srgbClr val="000000"/>
                </a:solidFill>
              </a:rPr>
              <a:t>HAVE WORSE ACCESS TO PUBLIC GREENSPACE AND NATURE</a:t>
            </a:r>
          </a:p>
        </p:txBody>
      </p:sp>
    </p:spTree>
  </p:cSld>
  <p:clrMapOvr>
    <a:masterClrMapping/>
  </p:clrMapOvr>
  <p:transition spd="med" advTm="149"/>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0825" cy="6854825"/>
            <a:chOff x="0" y="0"/>
            <a:chExt cx="6046" cy="4894"/>
          </a:xfrm>
        </p:grpSpPr>
        <p:sp>
          <p:nvSpPr>
            <p:cNvPr id="167953" name="Rectangle 3"/>
            <p:cNvSpPr>
              <a:spLocks noChangeArrowheads="1"/>
            </p:cNvSpPr>
            <p:nvPr/>
          </p:nvSpPr>
          <p:spPr bwMode="auto">
            <a:xfrm>
              <a:off x="0" y="0"/>
              <a:ext cx="6047" cy="4895"/>
            </a:xfrm>
            <a:prstGeom prst="rect">
              <a:avLst/>
            </a:prstGeom>
            <a:solidFill>
              <a:srgbClr val="99CC00"/>
            </a:solidFill>
            <a:ln w="9525">
              <a:noFill/>
              <a:round/>
              <a:headEnd/>
              <a:tailEnd/>
            </a:ln>
          </p:spPr>
          <p:txBody>
            <a:bodyPr wrap="none" anchor="ctr">
              <a:prstTxWarp prst="textNoShape">
                <a:avLst/>
              </a:prstTxWarp>
            </a:bodyPr>
            <a:lstStyle/>
            <a:p>
              <a:pPr algn="ctr"/>
              <a:endParaRPr lang="en-US" sz="1800"/>
            </a:p>
          </p:txBody>
        </p:sp>
        <p:sp>
          <p:nvSpPr>
            <p:cNvPr id="167954" name="Rectangle 4"/>
            <p:cNvSpPr>
              <a:spLocks noChangeArrowheads="1"/>
            </p:cNvSpPr>
            <p:nvPr/>
          </p:nvSpPr>
          <p:spPr bwMode="auto">
            <a:xfrm>
              <a:off x="101" y="83"/>
              <a:ext cx="5836" cy="4689"/>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pPr algn="ctr"/>
              <a:endParaRPr lang="en-US" sz="1800"/>
            </a:p>
          </p:txBody>
        </p:sp>
      </p:grpSp>
      <p:sp>
        <p:nvSpPr>
          <p:cNvPr id="167939" name="Text Box 5"/>
          <p:cNvSpPr txBox="1">
            <a:spLocks noChangeArrowheads="1"/>
          </p:cNvSpPr>
          <p:nvPr/>
        </p:nvSpPr>
        <p:spPr bwMode="auto">
          <a:xfrm>
            <a:off x="1384300" y="701675"/>
            <a:ext cx="6375400" cy="1200150"/>
          </a:xfrm>
          <a:prstGeom prst="rect">
            <a:avLst/>
          </a:prstGeom>
          <a:solidFill>
            <a:srgbClr val="FFFFFF"/>
          </a:solidFill>
          <a:ln w="12600">
            <a:solidFill>
              <a:srgbClr val="000000"/>
            </a:solidFill>
            <a:round/>
            <a:headEnd/>
            <a:tailEnd/>
          </a:ln>
        </p:spPr>
        <p:txBody>
          <a:bodyPr lIns="91511" tIns="45755" rIns="91511" bIns="45755" anchor="ctr">
            <a:prstTxWarp prst="textNoShape">
              <a:avLst/>
            </a:prstTxWarp>
            <a:spAutoFit/>
          </a:bodyPr>
          <a:lstStyle/>
          <a:p>
            <a:pPr algn="ctr">
              <a:tabLst>
                <a:tab pos="0" algn="l"/>
                <a:tab pos="420688" algn="l"/>
                <a:tab pos="841375" algn="l"/>
                <a:tab pos="1262063" algn="l"/>
                <a:tab pos="1682750" algn="l"/>
                <a:tab pos="2105025" algn="l"/>
                <a:tab pos="2525713" algn="l"/>
                <a:tab pos="2946400" algn="l"/>
                <a:tab pos="3367088" algn="l"/>
                <a:tab pos="3789363" algn="l"/>
                <a:tab pos="4210050" algn="l"/>
                <a:tab pos="4630738" algn="l"/>
                <a:tab pos="5051425" algn="l"/>
                <a:tab pos="5473700" algn="l"/>
                <a:tab pos="5894388" algn="l"/>
                <a:tab pos="6315075" algn="l"/>
                <a:tab pos="6735763" algn="l"/>
                <a:tab pos="7158038" algn="l"/>
                <a:tab pos="7578725" algn="l"/>
                <a:tab pos="7999413" algn="l"/>
                <a:tab pos="8420100" algn="l"/>
              </a:tabLst>
            </a:pPr>
            <a:r>
              <a:rPr lang="en-GB" sz="1800" b="1">
                <a:solidFill>
                  <a:srgbClr val="000000"/>
                </a:solidFill>
              </a:rPr>
              <a:t>PERCENTAGE SIDEWALK COVERAGE AROUND ELEMENTARY AND MIDDLE SCHOOLS</a:t>
            </a:r>
          </a:p>
        </p:txBody>
      </p:sp>
      <p:pic>
        <p:nvPicPr>
          <p:cNvPr id="167940" name="Picture 6"/>
          <p:cNvPicPr>
            <a:picLocks noChangeAspect="1" noChangeArrowheads="1"/>
          </p:cNvPicPr>
          <p:nvPr/>
        </p:nvPicPr>
        <p:blipFill>
          <a:blip r:embed="rId4"/>
          <a:srcRect/>
          <a:stretch>
            <a:fillRect/>
          </a:stretch>
        </p:blipFill>
        <p:spPr bwMode="auto">
          <a:xfrm>
            <a:off x="1406525" y="1601788"/>
            <a:ext cx="6354763" cy="5054600"/>
          </a:xfrm>
          <a:prstGeom prst="rect">
            <a:avLst/>
          </a:prstGeom>
          <a:noFill/>
          <a:ln w="12600">
            <a:solidFill>
              <a:srgbClr val="000000"/>
            </a:solidFill>
            <a:round/>
            <a:headEnd/>
            <a:tailEnd/>
          </a:ln>
        </p:spPr>
      </p:pic>
      <p:sp>
        <p:nvSpPr>
          <p:cNvPr id="105479" name="Oval 7"/>
          <p:cNvSpPr>
            <a:spLocks noChangeArrowheads="1"/>
          </p:cNvSpPr>
          <p:nvPr/>
        </p:nvSpPr>
        <p:spPr bwMode="auto">
          <a:xfrm>
            <a:off x="2079625" y="3708400"/>
            <a:ext cx="219075" cy="203200"/>
          </a:xfrm>
          <a:prstGeom prst="ellipse">
            <a:avLst/>
          </a:prstGeom>
          <a:noFill/>
          <a:ln w="25560">
            <a:solidFill>
              <a:srgbClr val="FF00FF"/>
            </a:solidFill>
            <a:miter lim="800000"/>
            <a:headEnd/>
            <a:tailEnd/>
          </a:ln>
        </p:spPr>
        <p:txBody>
          <a:bodyPr wrap="none" lIns="84216" tIns="42108" rIns="84216" bIns="42108" anchor="ctr">
            <a:prstTxWarp prst="textNoShape">
              <a:avLst/>
            </a:prstTxWarp>
          </a:bodyPr>
          <a:lstStyle/>
          <a:p>
            <a:pPr algn="ctr"/>
            <a:endParaRPr lang="en-US" sz="1800"/>
          </a:p>
        </p:txBody>
      </p:sp>
      <p:sp>
        <p:nvSpPr>
          <p:cNvPr id="105480" name="Oval 8"/>
          <p:cNvSpPr>
            <a:spLocks noChangeArrowheads="1"/>
          </p:cNvSpPr>
          <p:nvPr/>
        </p:nvSpPr>
        <p:spPr bwMode="auto">
          <a:xfrm>
            <a:off x="3957638" y="3938588"/>
            <a:ext cx="217487" cy="201612"/>
          </a:xfrm>
          <a:prstGeom prst="ellipse">
            <a:avLst/>
          </a:prstGeom>
          <a:noFill/>
          <a:ln w="25560">
            <a:solidFill>
              <a:srgbClr val="FF00FF"/>
            </a:solidFill>
            <a:miter lim="800000"/>
            <a:headEnd/>
            <a:tailEnd/>
          </a:ln>
        </p:spPr>
        <p:txBody>
          <a:bodyPr wrap="none" lIns="84216" tIns="42108" rIns="84216" bIns="42108" anchor="ctr">
            <a:prstTxWarp prst="textNoShape">
              <a:avLst/>
            </a:prstTxWarp>
          </a:bodyPr>
          <a:lstStyle/>
          <a:p>
            <a:pPr algn="ctr"/>
            <a:endParaRPr lang="en-US" sz="1800"/>
          </a:p>
        </p:txBody>
      </p:sp>
      <p:sp>
        <p:nvSpPr>
          <p:cNvPr id="105481" name="Oval 9"/>
          <p:cNvSpPr>
            <a:spLocks noChangeArrowheads="1"/>
          </p:cNvSpPr>
          <p:nvPr/>
        </p:nvSpPr>
        <p:spPr bwMode="auto">
          <a:xfrm>
            <a:off x="1887538" y="3765550"/>
            <a:ext cx="217487" cy="201613"/>
          </a:xfrm>
          <a:prstGeom prst="ellipse">
            <a:avLst/>
          </a:prstGeom>
          <a:noFill/>
          <a:ln w="25560">
            <a:solidFill>
              <a:srgbClr val="FF00FF"/>
            </a:solidFill>
            <a:miter lim="800000"/>
            <a:headEnd/>
            <a:tailEnd/>
          </a:ln>
        </p:spPr>
        <p:txBody>
          <a:bodyPr wrap="none" lIns="84216" tIns="42108" rIns="84216" bIns="42108" anchor="ctr">
            <a:prstTxWarp prst="textNoShape">
              <a:avLst/>
            </a:prstTxWarp>
          </a:bodyPr>
          <a:lstStyle/>
          <a:p>
            <a:pPr algn="ctr"/>
            <a:endParaRPr lang="en-US" sz="1800"/>
          </a:p>
        </p:txBody>
      </p:sp>
      <p:sp>
        <p:nvSpPr>
          <p:cNvPr id="105482" name="Oval 10"/>
          <p:cNvSpPr>
            <a:spLocks noChangeArrowheads="1"/>
          </p:cNvSpPr>
          <p:nvPr/>
        </p:nvSpPr>
        <p:spPr bwMode="auto">
          <a:xfrm>
            <a:off x="5984875" y="3765550"/>
            <a:ext cx="217488" cy="201613"/>
          </a:xfrm>
          <a:prstGeom prst="ellipse">
            <a:avLst/>
          </a:prstGeom>
          <a:noFill/>
          <a:ln w="25560">
            <a:solidFill>
              <a:srgbClr val="FF00FF"/>
            </a:solidFill>
            <a:miter lim="800000"/>
            <a:headEnd/>
            <a:tailEnd/>
          </a:ln>
        </p:spPr>
        <p:txBody>
          <a:bodyPr wrap="none" lIns="84216" tIns="42108" rIns="84216" bIns="42108" anchor="ctr">
            <a:prstTxWarp prst="textNoShape">
              <a:avLst/>
            </a:prstTxWarp>
          </a:bodyPr>
          <a:lstStyle/>
          <a:p>
            <a:pPr algn="ctr"/>
            <a:endParaRPr lang="en-US" sz="1800"/>
          </a:p>
        </p:txBody>
      </p:sp>
      <p:sp>
        <p:nvSpPr>
          <p:cNvPr id="105483" name="Oval 11"/>
          <p:cNvSpPr>
            <a:spLocks noChangeArrowheads="1"/>
          </p:cNvSpPr>
          <p:nvPr/>
        </p:nvSpPr>
        <p:spPr bwMode="auto">
          <a:xfrm>
            <a:off x="5794375" y="3506788"/>
            <a:ext cx="217488" cy="201612"/>
          </a:xfrm>
          <a:prstGeom prst="ellipse">
            <a:avLst/>
          </a:prstGeom>
          <a:noFill/>
          <a:ln w="25560">
            <a:solidFill>
              <a:srgbClr val="FF00FF"/>
            </a:solidFill>
            <a:miter lim="800000"/>
            <a:headEnd/>
            <a:tailEnd/>
          </a:ln>
        </p:spPr>
        <p:txBody>
          <a:bodyPr wrap="none" lIns="84216" tIns="42108" rIns="84216" bIns="42108" anchor="ctr">
            <a:prstTxWarp prst="textNoShape">
              <a:avLst/>
            </a:prstTxWarp>
          </a:bodyPr>
          <a:lstStyle/>
          <a:p>
            <a:pPr algn="ctr"/>
            <a:endParaRPr lang="en-US" sz="1800"/>
          </a:p>
        </p:txBody>
      </p:sp>
      <p:sp>
        <p:nvSpPr>
          <p:cNvPr id="105484" name="Oval 12"/>
          <p:cNvSpPr>
            <a:spLocks noChangeArrowheads="1"/>
          </p:cNvSpPr>
          <p:nvPr/>
        </p:nvSpPr>
        <p:spPr bwMode="auto">
          <a:xfrm>
            <a:off x="6175375" y="3762375"/>
            <a:ext cx="217488" cy="201613"/>
          </a:xfrm>
          <a:prstGeom prst="ellipse">
            <a:avLst/>
          </a:prstGeom>
          <a:noFill/>
          <a:ln w="25560">
            <a:solidFill>
              <a:srgbClr val="FF00FF"/>
            </a:solidFill>
            <a:miter lim="800000"/>
            <a:headEnd/>
            <a:tailEnd/>
          </a:ln>
        </p:spPr>
        <p:txBody>
          <a:bodyPr wrap="none" lIns="84216" tIns="42108" rIns="84216" bIns="42108" anchor="ctr">
            <a:prstTxWarp prst="textNoShape">
              <a:avLst/>
            </a:prstTxWarp>
          </a:bodyPr>
          <a:lstStyle/>
          <a:p>
            <a:pPr algn="ctr"/>
            <a:endParaRPr lang="en-US" sz="1800"/>
          </a:p>
        </p:txBody>
      </p:sp>
      <p:sp>
        <p:nvSpPr>
          <p:cNvPr id="105485" name="Oval 13"/>
          <p:cNvSpPr>
            <a:spLocks noChangeArrowheads="1"/>
          </p:cNvSpPr>
          <p:nvPr/>
        </p:nvSpPr>
        <p:spPr bwMode="auto">
          <a:xfrm rot="-2040000">
            <a:off x="6337300" y="3873500"/>
            <a:ext cx="180975" cy="314325"/>
          </a:xfrm>
          <a:prstGeom prst="ellipse">
            <a:avLst/>
          </a:prstGeom>
          <a:noFill/>
          <a:ln w="25560">
            <a:solidFill>
              <a:srgbClr val="FF00FF"/>
            </a:solidFill>
            <a:miter lim="800000"/>
            <a:headEnd/>
            <a:tailEnd/>
          </a:ln>
        </p:spPr>
        <p:txBody>
          <a:bodyPr wrap="none" lIns="84216" tIns="42108" rIns="84216" bIns="42108" anchor="ctr">
            <a:prstTxWarp prst="textNoShape">
              <a:avLst/>
            </a:prstTxWarp>
          </a:bodyPr>
          <a:lstStyle/>
          <a:p>
            <a:pPr algn="ctr"/>
            <a:endParaRPr lang="en-US" sz="1800"/>
          </a:p>
        </p:txBody>
      </p:sp>
      <p:sp>
        <p:nvSpPr>
          <p:cNvPr id="105486" name="Oval 14"/>
          <p:cNvSpPr>
            <a:spLocks noChangeArrowheads="1"/>
          </p:cNvSpPr>
          <p:nvPr/>
        </p:nvSpPr>
        <p:spPr bwMode="auto">
          <a:xfrm>
            <a:off x="6011863" y="3933825"/>
            <a:ext cx="163512" cy="158750"/>
          </a:xfrm>
          <a:prstGeom prst="ellipse">
            <a:avLst/>
          </a:prstGeom>
          <a:noFill/>
          <a:ln w="25560">
            <a:solidFill>
              <a:srgbClr val="FF00FF"/>
            </a:solidFill>
            <a:miter lim="800000"/>
            <a:headEnd/>
            <a:tailEnd/>
          </a:ln>
        </p:spPr>
        <p:txBody>
          <a:bodyPr wrap="none" lIns="84216" tIns="42108" rIns="84216" bIns="42108" anchor="ctr">
            <a:prstTxWarp prst="textNoShape">
              <a:avLst/>
            </a:prstTxWarp>
          </a:bodyPr>
          <a:lstStyle/>
          <a:p>
            <a:pPr algn="ctr"/>
            <a:endParaRPr lang="en-US" sz="1800"/>
          </a:p>
        </p:txBody>
      </p:sp>
      <p:sp>
        <p:nvSpPr>
          <p:cNvPr id="105487" name="Oval 15"/>
          <p:cNvSpPr>
            <a:spLocks noChangeArrowheads="1"/>
          </p:cNvSpPr>
          <p:nvPr/>
        </p:nvSpPr>
        <p:spPr bwMode="auto">
          <a:xfrm>
            <a:off x="5981700" y="4103688"/>
            <a:ext cx="190500" cy="157162"/>
          </a:xfrm>
          <a:prstGeom prst="ellipse">
            <a:avLst/>
          </a:prstGeom>
          <a:noFill/>
          <a:ln w="25560">
            <a:solidFill>
              <a:srgbClr val="FF00FF"/>
            </a:solidFill>
            <a:miter lim="800000"/>
            <a:headEnd/>
            <a:tailEnd/>
          </a:ln>
        </p:spPr>
        <p:txBody>
          <a:bodyPr wrap="none" lIns="84216" tIns="42108" rIns="84216" bIns="42108" anchor="ctr">
            <a:prstTxWarp prst="textNoShape">
              <a:avLst/>
            </a:prstTxWarp>
          </a:bodyPr>
          <a:lstStyle/>
          <a:p>
            <a:pPr algn="ctr"/>
            <a:endParaRPr lang="en-US" sz="1800"/>
          </a:p>
        </p:txBody>
      </p:sp>
      <p:sp>
        <p:nvSpPr>
          <p:cNvPr id="105488" name="Oval 16"/>
          <p:cNvSpPr>
            <a:spLocks noChangeArrowheads="1"/>
          </p:cNvSpPr>
          <p:nvPr/>
        </p:nvSpPr>
        <p:spPr bwMode="auto">
          <a:xfrm>
            <a:off x="6688138" y="3675063"/>
            <a:ext cx="217487" cy="201612"/>
          </a:xfrm>
          <a:prstGeom prst="ellipse">
            <a:avLst/>
          </a:prstGeom>
          <a:noFill/>
          <a:ln w="25560">
            <a:solidFill>
              <a:srgbClr val="FF00FF"/>
            </a:solidFill>
            <a:miter lim="800000"/>
            <a:headEnd/>
            <a:tailEnd/>
          </a:ln>
        </p:spPr>
        <p:txBody>
          <a:bodyPr wrap="none" lIns="84216" tIns="42108" rIns="84216" bIns="42108" anchor="ctr">
            <a:prstTxWarp prst="textNoShape">
              <a:avLst/>
            </a:prstTxWarp>
          </a:bodyPr>
          <a:lstStyle/>
          <a:p>
            <a:pPr algn="ctr"/>
            <a:endParaRPr lang="en-US" sz="1800"/>
          </a:p>
        </p:txBody>
      </p:sp>
      <p:sp>
        <p:nvSpPr>
          <p:cNvPr id="167951" name="Rectangle 17"/>
          <p:cNvSpPr>
            <a:spLocks noChangeArrowheads="1"/>
          </p:cNvSpPr>
          <p:nvPr/>
        </p:nvSpPr>
        <p:spPr bwMode="auto">
          <a:xfrm>
            <a:off x="581025" y="201613"/>
            <a:ext cx="8250238" cy="800100"/>
          </a:xfrm>
          <a:prstGeom prst="rect">
            <a:avLst/>
          </a:prstGeom>
          <a:noFill/>
          <a:ln w="9525">
            <a:noFill/>
            <a:round/>
            <a:headEnd/>
            <a:tailEnd/>
          </a:ln>
        </p:spPr>
        <p:txBody>
          <a:bodyPr lIns="91511" tIns="45755" rIns="91511" bIns="45755" anchor="ctr">
            <a:prstTxWarp prst="textNoShape">
              <a:avLst/>
            </a:prstTxWarp>
          </a:bodyPr>
          <a:lstStyle/>
          <a:p>
            <a:pPr algn="ctr">
              <a:lnSpc>
                <a:spcPct val="81000"/>
              </a:lnSpc>
              <a:tabLst>
                <a:tab pos="0" algn="l"/>
                <a:tab pos="420688" algn="l"/>
                <a:tab pos="841375" algn="l"/>
                <a:tab pos="1262063" algn="l"/>
                <a:tab pos="1682750" algn="l"/>
                <a:tab pos="2105025" algn="l"/>
                <a:tab pos="2525713" algn="l"/>
                <a:tab pos="2946400" algn="l"/>
                <a:tab pos="3367088" algn="l"/>
                <a:tab pos="3789363" algn="l"/>
                <a:tab pos="4210050" algn="l"/>
                <a:tab pos="4630738" algn="l"/>
                <a:tab pos="5051425" algn="l"/>
                <a:tab pos="5473700" algn="l"/>
                <a:tab pos="5894388" algn="l"/>
                <a:tab pos="6315075" algn="l"/>
                <a:tab pos="6735763" algn="l"/>
                <a:tab pos="7158038" algn="l"/>
                <a:tab pos="7578725" algn="l"/>
                <a:tab pos="7999413" algn="l"/>
                <a:tab pos="8420100" algn="l"/>
              </a:tabLst>
            </a:pPr>
            <a:r>
              <a:rPr lang="en-GB" b="1">
                <a:solidFill>
                  <a:srgbClr val="000000"/>
                </a:solidFill>
              </a:rPr>
              <a:t>AREAS OF INCREASING POVERTY HAVE POOR WALKING ACCESS</a:t>
            </a:r>
          </a:p>
        </p:txBody>
      </p:sp>
      <p:sp>
        <p:nvSpPr>
          <p:cNvPr id="105490" name="Oval 18"/>
          <p:cNvSpPr>
            <a:spLocks noChangeArrowheads="1"/>
          </p:cNvSpPr>
          <p:nvPr/>
        </p:nvSpPr>
        <p:spPr bwMode="auto">
          <a:xfrm rot="1800000">
            <a:off x="5880100" y="3970338"/>
            <a:ext cx="152400" cy="276225"/>
          </a:xfrm>
          <a:prstGeom prst="ellipse">
            <a:avLst/>
          </a:prstGeom>
          <a:noFill/>
          <a:ln w="25560">
            <a:solidFill>
              <a:srgbClr val="FF00FF"/>
            </a:solidFill>
            <a:miter lim="800000"/>
            <a:headEnd/>
            <a:tailEnd/>
          </a:ln>
        </p:spPr>
        <p:txBody>
          <a:bodyPr wrap="none" lIns="84216" tIns="42108" rIns="84216" bIns="42108" anchor="ctr">
            <a:prstTxWarp prst="textNoShape">
              <a:avLst/>
            </a:prstTxWarp>
          </a:bodyPr>
          <a:lstStyle/>
          <a:p>
            <a:pPr algn="ctr"/>
            <a:endParaRPr lang="en-US" sz="1800"/>
          </a:p>
        </p:txBody>
      </p:sp>
    </p:spTree>
    <p:custDataLst>
      <p:tags r:id="rId1"/>
    </p:custDataLst>
  </p:cSld>
  <p:clrMapOvr>
    <a:masterClrMapping/>
  </p:clrMapOvr>
  <p:transition spd="med" advTm="7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481"/>
                                        </p:tgtEl>
                                        <p:attrNameLst>
                                          <p:attrName>style.visibility</p:attrName>
                                        </p:attrNameLst>
                                      </p:cBhvr>
                                      <p:to>
                                        <p:strVal val="visible"/>
                                      </p:to>
                                    </p:set>
                                    <p:anim calcmode="lin" valueType="num">
                                      <p:cBhvr>
                                        <p:cTn id="7" dur="500" fill="hold"/>
                                        <p:tgtEl>
                                          <p:spTgt spid="105481"/>
                                        </p:tgtEl>
                                        <p:attrNameLst>
                                          <p:attrName>ppt_x</p:attrName>
                                        </p:attrNameLst>
                                      </p:cBhvr>
                                      <p:tavLst>
                                        <p:tav tm="100000">
                                          <p:val>
                                            <p:strVal val="#ppt_x"/>
                                          </p:val>
                                        </p:tav>
                                        <p:tav>
                                          <p:val>
                                            <p:strVal val="#ppt_x"/>
                                          </p:val>
                                        </p:tav>
                                      </p:tavLst>
                                    </p:anim>
                                    <p:anim calcmode="lin" valueType="num">
                                      <p:cBhvr>
                                        <p:cTn id="8" dur="500" fill="hold"/>
                                        <p:tgtEl>
                                          <p:spTgt spid="105481"/>
                                        </p:tgtEl>
                                        <p:attrNameLst>
                                          <p:attrName>ppt_y</p:attrName>
                                        </p:attrNameLst>
                                      </p:cBhvr>
                                      <p:tavLst>
                                        <p:tav tm="100000">
                                          <p:val>
                                            <p:strVal val="1+#ppt_h/2"/>
                                          </p:val>
                                        </p:tav>
                                        <p:tav>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5479"/>
                                        </p:tgtEl>
                                        <p:attrNameLst>
                                          <p:attrName>style.visibility</p:attrName>
                                        </p:attrNameLst>
                                      </p:cBhvr>
                                      <p:to>
                                        <p:strVal val="visible"/>
                                      </p:to>
                                    </p:set>
                                    <p:anim calcmode="lin" valueType="num">
                                      <p:cBhvr>
                                        <p:cTn id="11" dur="500" fill="hold"/>
                                        <p:tgtEl>
                                          <p:spTgt spid="105479"/>
                                        </p:tgtEl>
                                        <p:attrNameLst>
                                          <p:attrName>ppt_x</p:attrName>
                                        </p:attrNameLst>
                                      </p:cBhvr>
                                      <p:tavLst>
                                        <p:tav tm="100000">
                                          <p:val>
                                            <p:strVal val="#ppt_x"/>
                                          </p:val>
                                        </p:tav>
                                        <p:tav>
                                          <p:val>
                                            <p:strVal val="#ppt_x"/>
                                          </p:val>
                                        </p:tav>
                                      </p:tavLst>
                                    </p:anim>
                                    <p:anim calcmode="lin" valueType="num">
                                      <p:cBhvr>
                                        <p:cTn id="12" dur="500" fill="hold"/>
                                        <p:tgtEl>
                                          <p:spTgt spid="105479"/>
                                        </p:tgtEl>
                                        <p:attrNameLst>
                                          <p:attrName>ppt_y</p:attrName>
                                        </p:attrNameLst>
                                      </p:cBhvr>
                                      <p:tavLst>
                                        <p:tav tm="100000">
                                          <p:val>
                                            <p:strVal val="1+#ppt_h/2"/>
                                          </p:val>
                                        </p:tav>
                                        <p:tav>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5480"/>
                                        </p:tgtEl>
                                        <p:attrNameLst>
                                          <p:attrName>style.visibility</p:attrName>
                                        </p:attrNameLst>
                                      </p:cBhvr>
                                      <p:to>
                                        <p:strVal val="visible"/>
                                      </p:to>
                                    </p:set>
                                    <p:anim calcmode="lin" valueType="num">
                                      <p:cBhvr>
                                        <p:cTn id="15" dur="500" fill="hold"/>
                                        <p:tgtEl>
                                          <p:spTgt spid="105480"/>
                                        </p:tgtEl>
                                        <p:attrNameLst>
                                          <p:attrName>ppt_x</p:attrName>
                                        </p:attrNameLst>
                                      </p:cBhvr>
                                      <p:tavLst>
                                        <p:tav tm="100000">
                                          <p:val>
                                            <p:strVal val="#ppt_x"/>
                                          </p:val>
                                        </p:tav>
                                        <p:tav>
                                          <p:val>
                                            <p:strVal val="#ppt_x"/>
                                          </p:val>
                                        </p:tav>
                                      </p:tavLst>
                                    </p:anim>
                                    <p:anim calcmode="lin" valueType="num">
                                      <p:cBhvr>
                                        <p:cTn id="16" dur="500" fill="hold"/>
                                        <p:tgtEl>
                                          <p:spTgt spid="105480"/>
                                        </p:tgtEl>
                                        <p:attrNameLst>
                                          <p:attrName>ppt_y</p:attrName>
                                        </p:attrNameLst>
                                      </p:cBhvr>
                                      <p:tavLst>
                                        <p:tav tm="100000">
                                          <p:val>
                                            <p:strVal val="1+#ppt_h/2"/>
                                          </p:val>
                                        </p:tav>
                                        <p:tav>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5490"/>
                                        </p:tgtEl>
                                        <p:attrNameLst>
                                          <p:attrName>style.visibility</p:attrName>
                                        </p:attrNameLst>
                                      </p:cBhvr>
                                      <p:to>
                                        <p:strVal val="visible"/>
                                      </p:to>
                                    </p:set>
                                    <p:anim calcmode="lin" valueType="num">
                                      <p:cBhvr>
                                        <p:cTn id="19" dur="500" fill="hold"/>
                                        <p:tgtEl>
                                          <p:spTgt spid="105490"/>
                                        </p:tgtEl>
                                        <p:attrNameLst>
                                          <p:attrName>ppt_x</p:attrName>
                                        </p:attrNameLst>
                                      </p:cBhvr>
                                      <p:tavLst>
                                        <p:tav tm="100000">
                                          <p:val>
                                            <p:strVal val="#ppt_x"/>
                                          </p:val>
                                        </p:tav>
                                        <p:tav>
                                          <p:val>
                                            <p:strVal val="#ppt_x"/>
                                          </p:val>
                                        </p:tav>
                                      </p:tavLst>
                                    </p:anim>
                                    <p:anim calcmode="lin" valueType="num">
                                      <p:cBhvr>
                                        <p:cTn id="20" dur="500" fill="hold"/>
                                        <p:tgtEl>
                                          <p:spTgt spid="105490"/>
                                        </p:tgtEl>
                                        <p:attrNameLst>
                                          <p:attrName>ppt_y</p:attrName>
                                        </p:attrNameLst>
                                      </p:cBhvr>
                                      <p:tavLst>
                                        <p:tav tm="100000">
                                          <p:val>
                                            <p:strVal val="1+#ppt_h/2"/>
                                          </p:val>
                                        </p:tav>
                                        <p:tav>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5487"/>
                                        </p:tgtEl>
                                        <p:attrNameLst>
                                          <p:attrName>style.visibility</p:attrName>
                                        </p:attrNameLst>
                                      </p:cBhvr>
                                      <p:to>
                                        <p:strVal val="visible"/>
                                      </p:to>
                                    </p:set>
                                    <p:anim calcmode="lin" valueType="num">
                                      <p:cBhvr>
                                        <p:cTn id="23" dur="500" fill="hold"/>
                                        <p:tgtEl>
                                          <p:spTgt spid="105487"/>
                                        </p:tgtEl>
                                        <p:attrNameLst>
                                          <p:attrName>ppt_x</p:attrName>
                                        </p:attrNameLst>
                                      </p:cBhvr>
                                      <p:tavLst>
                                        <p:tav tm="100000">
                                          <p:val>
                                            <p:strVal val="#ppt_x"/>
                                          </p:val>
                                        </p:tav>
                                        <p:tav>
                                          <p:val>
                                            <p:strVal val="#ppt_x"/>
                                          </p:val>
                                        </p:tav>
                                      </p:tavLst>
                                    </p:anim>
                                    <p:anim calcmode="lin" valueType="num">
                                      <p:cBhvr>
                                        <p:cTn id="24" dur="500" fill="hold"/>
                                        <p:tgtEl>
                                          <p:spTgt spid="105487"/>
                                        </p:tgtEl>
                                        <p:attrNameLst>
                                          <p:attrName>ppt_y</p:attrName>
                                        </p:attrNameLst>
                                      </p:cBhvr>
                                      <p:tavLst>
                                        <p:tav tm="100000">
                                          <p:val>
                                            <p:strVal val="1+#ppt_h/2"/>
                                          </p:val>
                                        </p:tav>
                                        <p:tav>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5486"/>
                                        </p:tgtEl>
                                        <p:attrNameLst>
                                          <p:attrName>style.visibility</p:attrName>
                                        </p:attrNameLst>
                                      </p:cBhvr>
                                      <p:to>
                                        <p:strVal val="visible"/>
                                      </p:to>
                                    </p:set>
                                    <p:anim calcmode="lin" valueType="num">
                                      <p:cBhvr>
                                        <p:cTn id="27" dur="500" fill="hold"/>
                                        <p:tgtEl>
                                          <p:spTgt spid="105486"/>
                                        </p:tgtEl>
                                        <p:attrNameLst>
                                          <p:attrName>ppt_x</p:attrName>
                                        </p:attrNameLst>
                                      </p:cBhvr>
                                      <p:tavLst>
                                        <p:tav tm="100000">
                                          <p:val>
                                            <p:strVal val="#ppt_x"/>
                                          </p:val>
                                        </p:tav>
                                        <p:tav>
                                          <p:val>
                                            <p:strVal val="#ppt_x"/>
                                          </p:val>
                                        </p:tav>
                                      </p:tavLst>
                                    </p:anim>
                                    <p:anim calcmode="lin" valueType="num">
                                      <p:cBhvr>
                                        <p:cTn id="28" dur="500" fill="hold"/>
                                        <p:tgtEl>
                                          <p:spTgt spid="105486"/>
                                        </p:tgtEl>
                                        <p:attrNameLst>
                                          <p:attrName>ppt_y</p:attrName>
                                        </p:attrNameLst>
                                      </p:cBhvr>
                                      <p:tavLst>
                                        <p:tav tm="100000">
                                          <p:val>
                                            <p:strVal val="1+#ppt_h/2"/>
                                          </p:val>
                                        </p:tav>
                                        <p:tav>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5482"/>
                                        </p:tgtEl>
                                        <p:attrNameLst>
                                          <p:attrName>style.visibility</p:attrName>
                                        </p:attrNameLst>
                                      </p:cBhvr>
                                      <p:to>
                                        <p:strVal val="visible"/>
                                      </p:to>
                                    </p:set>
                                    <p:anim calcmode="lin" valueType="num">
                                      <p:cBhvr>
                                        <p:cTn id="31" dur="500" fill="hold"/>
                                        <p:tgtEl>
                                          <p:spTgt spid="105482"/>
                                        </p:tgtEl>
                                        <p:attrNameLst>
                                          <p:attrName>ppt_x</p:attrName>
                                        </p:attrNameLst>
                                      </p:cBhvr>
                                      <p:tavLst>
                                        <p:tav tm="100000">
                                          <p:val>
                                            <p:strVal val="#ppt_x"/>
                                          </p:val>
                                        </p:tav>
                                        <p:tav>
                                          <p:val>
                                            <p:strVal val="#ppt_x"/>
                                          </p:val>
                                        </p:tav>
                                      </p:tavLst>
                                    </p:anim>
                                    <p:anim calcmode="lin" valueType="num">
                                      <p:cBhvr>
                                        <p:cTn id="32" dur="500" fill="hold"/>
                                        <p:tgtEl>
                                          <p:spTgt spid="105482"/>
                                        </p:tgtEl>
                                        <p:attrNameLst>
                                          <p:attrName>ppt_y</p:attrName>
                                        </p:attrNameLst>
                                      </p:cBhvr>
                                      <p:tavLst>
                                        <p:tav tm="100000">
                                          <p:val>
                                            <p:strVal val="1+#ppt_h/2"/>
                                          </p:val>
                                        </p:tav>
                                        <p:tav>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5484"/>
                                        </p:tgtEl>
                                        <p:attrNameLst>
                                          <p:attrName>style.visibility</p:attrName>
                                        </p:attrNameLst>
                                      </p:cBhvr>
                                      <p:to>
                                        <p:strVal val="visible"/>
                                      </p:to>
                                    </p:set>
                                    <p:anim calcmode="lin" valueType="num">
                                      <p:cBhvr>
                                        <p:cTn id="35" dur="500" fill="hold"/>
                                        <p:tgtEl>
                                          <p:spTgt spid="105484"/>
                                        </p:tgtEl>
                                        <p:attrNameLst>
                                          <p:attrName>ppt_x</p:attrName>
                                        </p:attrNameLst>
                                      </p:cBhvr>
                                      <p:tavLst>
                                        <p:tav tm="100000">
                                          <p:val>
                                            <p:strVal val="#ppt_x"/>
                                          </p:val>
                                        </p:tav>
                                        <p:tav>
                                          <p:val>
                                            <p:strVal val="#ppt_x"/>
                                          </p:val>
                                        </p:tav>
                                      </p:tavLst>
                                    </p:anim>
                                    <p:anim calcmode="lin" valueType="num">
                                      <p:cBhvr>
                                        <p:cTn id="36" dur="500" fill="hold"/>
                                        <p:tgtEl>
                                          <p:spTgt spid="105484"/>
                                        </p:tgtEl>
                                        <p:attrNameLst>
                                          <p:attrName>ppt_y</p:attrName>
                                        </p:attrNameLst>
                                      </p:cBhvr>
                                      <p:tavLst>
                                        <p:tav tm="100000">
                                          <p:val>
                                            <p:strVal val="1+#ppt_h/2"/>
                                          </p:val>
                                        </p:tav>
                                        <p:tav>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5485"/>
                                        </p:tgtEl>
                                        <p:attrNameLst>
                                          <p:attrName>style.visibility</p:attrName>
                                        </p:attrNameLst>
                                      </p:cBhvr>
                                      <p:to>
                                        <p:strVal val="visible"/>
                                      </p:to>
                                    </p:set>
                                    <p:anim calcmode="lin" valueType="num">
                                      <p:cBhvr>
                                        <p:cTn id="39" dur="500" fill="hold"/>
                                        <p:tgtEl>
                                          <p:spTgt spid="105485"/>
                                        </p:tgtEl>
                                        <p:attrNameLst>
                                          <p:attrName>ppt_x</p:attrName>
                                        </p:attrNameLst>
                                      </p:cBhvr>
                                      <p:tavLst>
                                        <p:tav tm="100000">
                                          <p:val>
                                            <p:strVal val="#ppt_x"/>
                                          </p:val>
                                        </p:tav>
                                        <p:tav>
                                          <p:val>
                                            <p:strVal val="#ppt_x"/>
                                          </p:val>
                                        </p:tav>
                                      </p:tavLst>
                                    </p:anim>
                                    <p:anim calcmode="lin" valueType="num">
                                      <p:cBhvr>
                                        <p:cTn id="40" dur="500" fill="hold"/>
                                        <p:tgtEl>
                                          <p:spTgt spid="105485"/>
                                        </p:tgtEl>
                                        <p:attrNameLst>
                                          <p:attrName>ppt_y</p:attrName>
                                        </p:attrNameLst>
                                      </p:cBhvr>
                                      <p:tavLst>
                                        <p:tav tm="100000">
                                          <p:val>
                                            <p:strVal val="1+#ppt_h/2"/>
                                          </p:val>
                                        </p:tav>
                                        <p:tav>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5488"/>
                                        </p:tgtEl>
                                        <p:attrNameLst>
                                          <p:attrName>style.visibility</p:attrName>
                                        </p:attrNameLst>
                                      </p:cBhvr>
                                      <p:to>
                                        <p:strVal val="visible"/>
                                      </p:to>
                                    </p:set>
                                    <p:anim calcmode="lin" valueType="num">
                                      <p:cBhvr>
                                        <p:cTn id="43" dur="500" fill="hold"/>
                                        <p:tgtEl>
                                          <p:spTgt spid="105488"/>
                                        </p:tgtEl>
                                        <p:attrNameLst>
                                          <p:attrName>ppt_x</p:attrName>
                                        </p:attrNameLst>
                                      </p:cBhvr>
                                      <p:tavLst>
                                        <p:tav tm="100000">
                                          <p:val>
                                            <p:strVal val="#ppt_x"/>
                                          </p:val>
                                        </p:tav>
                                        <p:tav>
                                          <p:val>
                                            <p:strVal val="#ppt_x"/>
                                          </p:val>
                                        </p:tav>
                                      </p:tavLst>
                                    </p:anim>
                                    <p:anim calcmode="lin" valueType="num">
                                      <p:cBhvr>
                                        <p:cTn id="44" dur="500" fill="hold"/>
                                        <p:tgtEl>
                                          <p:spTgt spid="105488"/>
                                        </p:tgtEl>
                                        <p:attrNameLst>
                                          <p:attrName>ppt_y</p:attrName>
                                        </p:attrNameLst>
                                      </p:cBhvr>
                                      <p:tavLst>
                                        <p:tav tm="100000">
                                          <p:val>
                                            <p:strVal val="1+#ppt_h/2"/>
                                          </p:val>
                                        </p:tav>
                                        <p:tav>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5483"/>
                                        </p:tgtEl>
                                        <p:attrNameLst>
                                          <p:attrName>style.visibility</p:attrName>
                                        </p:attrNameLst>
                                      </p:cBhvr>
                                      <p:to>
                                        <p:strVal val="visible"/>
                                      </p:to>
                                    </p:set>
                                    <p:anim calcmode="lin" valueType="num">
                                      <p:cBhvr>
                                        <p:cTn id="47" dur="500" fill="hold"/>
                                        <p:tgtEl>
                                          <p:spTgt spid="105483"/>
                                        </p:tgtEl>
                                        <p:attrNameLst>
                                          <p:attrName>ppt_x</p:attrName>
                                        </p:attrNameLst>
                                      </p:cBhvr>
                                      <p:tavLst>
                                        <p:tav tm="100000">
                                          <p:val>
                                            <p:strVal val="#ppt_x"/>
                                          </p:val>
                                        </p:tav>
                                        <p:tav>
                                          <p:val>
                                            <p:strVal val="#ppt_x"/>
                                          </p:val>
                                        </p:tav>
                                      </p:tavLst>
                                    </p:anim>
                                    <p:anim calcmode="lin" valueType="num">
                                      <p:cBhvr>
                                        <p:cTn id="48" dur="500" fill="hold"/>
                                        <p:tgtEl>
                                          <p:spTgt spid="105483"/>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9" grpId="0" animBg="1"/>
      <p:bldP spid="105480" grpId="0" animBg="1"/>
      <p:bldP spid="105481" grpId="0" animBg="1"/>
      <p:bldP spid="105482" grpId="0" animBg="1"/>
      <p:bldP spid="105483" grpId="0" animBg="1"/>
      <p:bldP spid="105484" grpId="0" animBg="1"/>
      <p:bldP spid="105485" grpId="0" animBg="1"/>
      <p:bldP spid="105486" grpId="0" animBg="1"/>
      <p:bldP spid="105487" grpId="0" animBg="1"/>
      <p:bldP spid="105488" grpId="0" animBg="1"/>
      <p:bldP spid="105490" grpId="0" animBg="1"/>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2413" cy="6856413"/>
            <a:chOff x="0" y="0"/>
            <a:chExt cx="6047" cy="4895"/>
          </a:xfrm>
        </p:grpSpPr>
        <p:sp>
          <p:nvSpPr>
            <p:cNvPr id="169992" name="Rectangle 3"/>
            <p:cNvSpPr>
              <a:spLocks noChangeArrowheads="1"/>
            </p:cNvSpPr>
            <p:nvPr/>
          </p:nvSpPr>
          <p:spPr bwMode="auto">
            <a:xfrm>
              <a:off x="0" y="0"/>
              <a:ext cx="6048" cy="4896"/>
            </a:xfrm>
            <a:prstGeom prst="rect">
              <a:avLst/>
            </a:prstGeom>
            <a:solidFill>
              <a:srgbClr val="99CC00"/>
            </a:solidFill>
            <a:ln w="9525">
              <a:noFill/>
              <a:round/>
              <a:headEnd/>
              <a:tailEnd/>
            </a:ln>
          </p:spPr>
          <p:txBody>
            <a:bodyPr wrap="none" anchor="ctr">
              <a:prstTxWarp prst="textNoShape">
                <a:avLst/>
              </a:prstTxWarp>
            </a:bodyPr>
            <a:lstStyle/>
            <a:p>
              <a:pPr algn="ctr"/>
              <a:endParaRPr lang="en-US" sz="1800"/>
            </a:p>
          </p:txBody>
        </p:sp>
        <p:sp>
          <p:nvSpPr>
            <p:cNvPr id="169993" name="Rectangle 4"/>
            <p:cNvSpPr>
              <a:spLocks noChangeArrowheads="1"/>
            </p:cNvSpPr>
            <p:nvPr/>
          </p:nvSpPr>
          <p:spPr bwMode="auto">
            <a:xfrm>
              <a:off x="101" y="82"/>
              <a:ext cx="5836" cy="469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pPr algn="ctr"/>
              <a:endParaRPr lang="en-US" sz="1800"/>
            </a:p>
          </p:txBody>
        </p:sp>
      </p:grpSp>
      <p:sp>
        <p:nvSpPr>
          <p:cNvPr id="169987" name="Text Box 5"/>
          <p:cNvSpPr txBox="1">
            <a:spLocks noChangeArrowheads="1"/>
          </p:cNvSpPr>
          <p:nvPr/>
        </p:nvSpPr>
        <p:spPr bwMode="auto">
          <a:xfrm>
            <a:off x="460375" y="366713"/>
            <a:ext cx="8223250" cy="468312"/>
          </a:xfrm>
          <a:prstGeom prst="rect">
            <a:avLst/>
          </a:prstGeom>
          <a:noFill/>
          <a:ln w="9525">
            <a:noFill/>
            <a:round/>
            <a:headEnd/>
            <a:tailEnd/>
          </a:ln>
        </p:spPr>
        <p:txBody>
          <a:bodyPr lIns="91511" tIns="45755" rIns="91511" bIns="45755" anchor="ctr">
            <a:prstTxWarp prst="textNoShape">
              <a:avLst/>
            </a:prstTxWarp>
            <a:spAutoFit/>
          </a:bodyPr>
          <a:lstStyle/>
          <a:p>
            <a:pPr algn="ctr">
              <a:lnSpc>
                <a:spcPct val="81000"/>
              </a:lnSpc>
              <a:tabLst>
                <a:tab pos="0" algn="l"/>
                <a:tab pos="420688" algn="l"/>
                <a:tab pos="841375" algn="l"/>
                <a:tab pos="1262063" algn="l"/>
                <a:tab pos="1682750" algn="l"/>
                <a:tab pos="2105025" algn="l"/>
                <a:tab pos="2525713" algn="l"/>
                <a:tab pos="2946400" algn="l"/>
                <a:tab pos="3367088" algn="l"/>
                <a:tab pos="3789363" algn="l"/>
                <a:tab pos="4210050" algn="l"/>
                <a:tab pos="4630738" algn="l"/>
                <a:tab pos="5051425" algn="l"/>
                <a:tab pos="5473700" algn="l"/>
                <a:tab pos="5894388" algn="l"/>
                <a:tab pos="6315075" algn="l"/>
                <a:tab pos="6735763" algn="l"/>
                <a:tab pos="7158038" algn="l"/>
                <a:tab pos="7578725" algn="l"/>
                <a:tab pos="7999413" algn="l"/>
                <a:tab pos="8420100" algn="l"/>
              </a:tabLst>
            </a:pPr>
            <a:r>
              <a:rPr lang="en-GB" sz="2900" b="1">
                <a:solidFill>
                  <a:srgbClr val="000000"/>
                </a:solidFill>
              </a:rPr>
              <a:t>WALKING ACCESS TO GROCERY STORES</a:t>
            </a:r>
          </a:p>
        </p:txBody>
      </p:sp>
      <p:grpSp>
        <p:nvGrpSpPr>
          <p:cNvPr id="3" name="Group 6"/>
          <p:cNvGrpSpPr>
            <a:grpSpLocks/>
          </p:cNvGrpSpPr>
          <p:nvPr/>
        </p:nvGrpSpPr>
        <p:grpSpPr bwMode="auto">
          <a:xfrm>
            <a:off x="1741488" y="1457325"/>
            <a:ext cx="5659437" cy="5191125"/>
            <a:chOff x="1152" y="1040"/>
            <a:chExt cx="3743" cy="3706"/>
          </a:xfrm>
        </p:grpSpPr>
        <p:pic>
          <p:nvPicPr>
            <p:cNvPr id="169990" name="Picture 7"/>
            <p:cNvPicPr>
              <a:picLocks noChangeAspect="1" noChangeArrowheads="1"/>
            </p:cNvPicPr>
            <p:nvPr/>
          </p:nvPicPr>
          <p:blipFill>
            <a:blip r:embed="rId3"/>
            <a:srcRect/>
            <a:stretch>
              <a:fillRect/>
            </a:stretch>
          </p:blipFill>
          <p:spPr bwMode="auto">
            <a:xfrm>
              <a:off x="1152" y="1040"/>
              <a:ext cx="3744" cy="3707"/>
            </a:xfrm>
            <a:prstGeom prst="rect">
              <a:avLst/>
            </a:prstGeom>
            <a:noFill/>
            <a:ln w="12600">
              <a:solidFill>
                <a:srgbClr val="000000"/>
              </a:solidFill>
              <a:miter lim="800000"/>
              <a:headEnd/>
              <a:tailEnd/>
            </a:ln>
          </p:spPr>
        </p:pic>
        <p:sp>
          <p:nvSpPr>
            <p:cNvPr id="169991" name="Text Box 8"/>
            <p:cNvSpPr txBox="1">
              <a:spLocks noChangeArrowheads="1"/>
            </p:cNvSpPr>
            <p:nvPr/>
          </p:nvSpPr>
          <p:spPr bwMode="auto">
            <a:xfrm>
              <a:off x="1152" y="1040"/>
              <a:ext cx="3744" cy="3707"/>
            </a:xfrm>
            <a:prstGeom prst="rect">
              <a:avLst/>
            </a:prstGeom>
            <a:noFill/>
            <a:ln w="9525">
              <a:noFill/>
              <a:round/>
              <a:headEnd/>
              <a:tailEnd/>
            </a:ln>
          </p:spPr>
          <p:txBody>
            <a:bodyPr wrap="none" anchor="ctr">
              <a:prstTxWarp prst="textNoShape">
                <a:avLst/>
              </a:prstTxWarp>
            </a:bodyPr>
            <a:lstStyle/>
            <a:p>
              <a:pPr algn="ctr"/>
              <a:endParaRPr lang="en-US" sz="1800"/>
            </a:p>
          </p:txBody>
        </p:sp>
      </p:grpSp>
      <p:sp>
        <p:nvSpPr>
          <p:cNvPr id="169989" name="Text Box 9"/>
          <p:cNvSpPr txBox="1">
            <a:spLocks noChangeArrowheads="1"/>
          </p:cNvSpPr>
          <p:nvPr/>
        </p:nvSpPr>
        <p:spPr bwMode="auto">
          <a:xfrm>
            <a:off x="1730375" y="942975"/>
            <a:ext cx="5684838" cy="1058863"/>
          </a:xfrm>
          <a:prstGeom prst="rect">
            <a:avLst/>
          </a:prstGeom>
          <a:solidFill>
            <a:srgbClr val="FFFFFF"/>
          </a:solidFill>
          <a:ln w="12600">
            <a:solidFill>
              <a:srgbClr val="000000"/>
            </a:solidFill>
            <a:miter lim="800000"/>
            <a:headEnd/>
            <a:tailEnd/>
          </a:ln>
        </p:spPr>
        <p:txBody>
          <a:bodyPr lIns="82890" tIns="43103" rIns="82890" bIns="43103">
            <a:prstTxWarp prst="textNoShape">
              <a:avLst/>
            </a:prstTxWarp>
            <a:spAutoFit/>
          </a:bodyPr>
          <a:lstStyle/>
          <a:p>
            <a:pPr algn="ctr">
              <a:lnSpc>
                <a:spcPct val="87000"/>
              </a:lnSpc>
              <a:tabLst>
                <a:tab pos="0" algn="l"/>
                <a:tab pos="420688" algn="l"/>
                <a:tab pos="841375" algn="l"/>
                <a:tab pos="1262063" algn="l"/>
                <a:tab pos="1682750" algn="l"/>
                <a:tab pos="2105025" algn="l"/>
                <a:tab pos="2525713" algn="l"/>
                <a:tab pos="2946400" algn="l"/>
                <a:tab pos="3367088" algn="l"/>
                <a:tab pos="3789363" algn="l"/>
                <a:tab pos="4210050" algn="l"/>
                <a:tab pos="4630738" algn="l"/>
                <a:tab pos="5051425" algn="l"/>
                <a:tab pos="5473700" algn="l"/>
                <a:tab pos="5894388" algn="l"/>
                <a:tab pos="6315075" algn="l"/>
                <a:tab pos="6735763" algn="l"/>
                <a:tab pos="7158038" algn="l"/>
                <a:tab pos="7578725" algn="l"/>
                <a:tab pos="7999413" algn="l"/>
                <a:tab pos="8420100" algn="l"/>
              </a:tabLst>
            </a:pPr>
            <a:r>
              <a:rPr lang="en-GB" sz="1800" b="1">
                <a:solidFill>
                  <a:srgbClr val="000000"/>
                </a:solidFill>
              </a:rPr>
              <a:t>ACCESS TO GROCERY STORES</a:t>
            </a:r>
          </a:p>
          <a:p>
            <a:pPr algn="ctr">
              <a:lnSpc>
                <a:spcPct val="87000"/>
              </a:lnSpc>
              <a:tabLst>
                <a:tab pos="0" algn="l"/>
                <a:tab pos="420688" algn="l"/>
                <a:tab pos="841375" algn="l"/>
                <a:tab pos="1262063" algn="l"/>
                <a:tab pos="1682750" algn="l"/>
                <a:tab pos="2105025" algn="l"/>
                <a:tab pos="2525713" algn="l"/>
                <a:tab pos="2946400" algn="l"/>
                <a:tab pos="3367088" algn="l"/>
                <a:tab pos="3789363" algn="l"/>
                <a:tab pos="4210050" algn="l"/>
                <a:tab pos="4630738" algn="l"/>
                <a:tab pos="5051425" algn="l"/>
                <a:tab pos="5473700" algn="l"/>
                <a:tab pos="5894388" algn="l"/>
                <a:tab pos="6315075" algn="l"/>
                <a:tab pos="6735763" algn="l"/>
                <a:tab pos="7158038" algn="l"/>
                <a:tab pos="7578725" algn="l"/>
                <a:tab pos="7999413" algn="l"/>
                <a:tab pos="8420100" algn="l"/>
              </a:tabLst>
            </a:pPr>
            <a:r>
              <a:rPr lang="en-GB" sz="1800" b="1">
                <a:solidFill>
                  <a:srgbClr val="000000"/>
                </a:solidFill>
              </a:rPr>
              <a:t>PORTLAND-VANCOUVER METRO AREA</a:t>
            </a:r>
          </a:p>
        </p:txBody>
      </p:sp>
    </p:spTree>
  </p:cSld>
  <p:clrMapOvr>
    <a:masterClrMapping/>
  </p:clrMapOvr>
  <p:transition spd="med" advTm="166"/>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t>Urban Form--19th Century</a:t>
            </a:r>
          </a:p>
        </p:txBody>
      </p:sp>
      <p:sp>
        <p:nvSpPr>
          <p:cNvPr id="31747" name="Rectangle 3"/>
          <p:cNvSpPr>
            <a:spLocks noGrp="1" noChangeArrowheads="1"/>
          </p:cNvSpPr>
          <p:nvPr>
            <p:ph type="body" idx="1"/>
          </p:nvPr>
        </p:nvSpPr>
        <p:spPr/>
        <p:txBody>
          <a:bodyPr/>
          <a:lstStyle/>
          <a:p>
            <a:pPr eaLnBrk="1" hangingPunct="1"/>
            <a:r>
              <a:rPr lang="en-US"/>
              <a:t>Crowded</a:t>
            </a:r>
          </a:p>
          <a:p>
            <a:pPr eaLnBrk="1" hangingPunct="1"/>
            <a:r>
              <a:rPr lang="en-US"/>
              <a:t>Dirty</a:t>
            </a:r>
          </a:p>
          <a:p>
            <a:pPr eaLnBrk="1" hangingPunct="1"/>
            <a:r>
              <a:rPr lang="en-US"/>
              <a:t>Polluted</a:t>
            </a:r>
          </a:p>
          <a:p>
            <a:pPr eaLnBrk="1" hangingPunct="1"/>
            <a:r>
              <a:rPr lang="en-US"/>
              <a:t>Smelly</a:t>
            </a:r>
          </a:p>
          <a:p>
            <a:pPr eaLnBrk="1" hangingPunct="1"/>
            <a:r>
              <a:rPr lang="en-US"/>
              <a:t>Noisy</a:t>
            </a:r>
          </a:p>
          <a:p>
            <a:pPr eaLnBrk="1" hangingPunct="1"/>
            <a:r>
              <a:rPr lang="en-US"/>
              <a:t>Dangerous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0" y="0"/>
            <a:ext cx="9142413" cy="6856413"/>
          </a:xfrm>
          <a:prstGeom prst="rect">
            <a:avLst/>
          </a:prstGeom>
          <a:solidFill>
            <a:srgbClr val="99CC00"/>
          </a:solidFill>
          <a:ln w="9525">
            <a:noFill/>
            <a:round/>
            <a:headEnd/>
            <a:tailEnd/>
          </a:ln>
        </p:spPr>
        <p:txBody>
          <a:bodyPr wrap="none" lIns="84216" tIns="42108" rIns="84216" bIns="42108" anchor="ctr">
            <a:prstTxWarp prst="textNoShape">
              <a:avLst/>
            </a:prstTxWarp>
          </a:bodyPr>
          <a:lstStyle/>
          <a:p>
            <a:pPr algn="ctr"/>
            <a:endParaRPr lang="en-US" sz="1800"/>
          </a:p>
        </p:txBody>
      </p:sp>
      <p:sp>
        <p:nvSpPr>
          <p:cNvPr id="172035" name="Rectangle 3"/>
          <p:cNvSpPr>
            <a:spLocks noChangeArrowheads="1"/>
          </p:cNvSpPr>
          <p:nvPr/>
        </p:nvSpPr>
        <p:spPr bwMode="auto">
          <a:xfrm>
            <a:off x="153988" y="115888"/>
            <a:ext cx="8821737" cy="6569075"/>
          </a:xfrm>
          <a:prstGeom prst="rect">
            <a:avLst/>
          </a:prstGeom>
          <a:solidFill>
            <a:srgbClr val="FFFFFF"/>
          </a:solidFill>
          <a:ln w="9360">
            <a:solidFill>
              <a:srgbClr val="000000"/>
            </a:solidFill>
            <a:miter lim="800000"/>
            <a:headEnd/>
            <a:tailEnd/>
          </a:ln>
        </p:spPr>
        <p:txBody>
          <a:bodyPr wrap="none" lIns="84216" tIns="42108" rIns="84216" bIns="42108" anchor="ctr">
            <a:prstTxWarp prst="textNoShape">
              <a:avLst/>
            </a:prstTxWarp>
          </a:bodyPr>
          <a:lstStyle/>
          <a:p>
            <a:pPr algn="ctr"/>
            <a:endParaRPr lang="en-US" sz="1800"/>
          </a:p>
        </p:txBody>
      </p:sp>
      <p:pic>
        <p:nvPicPr>
          <p:cNvPr id="172036" name="Picture 4"/>
          <p:cNvPicPr>
            <a:picLocks noChangeAspect="1" noChangeArrowheads="1"/>
          </p:cNvPicPr>
          <p:nvPr/>
        </p:nvPicPr>
        <p:blipFill>
          <a:blip r:embed="rId3"/>
          <a:srcRect l="10425" t="8060" r="12404" b="23453"/>
          <a:stretch>
            <a:fillRect/>
          </a:stretch>
        </p:blipFill>
        <p:spPr bwMode="auto">
          <a:xfrm>
            <a:off x="1668463" y="134938"/>
            <a:ext cx="5749925" cy="6118225"/>
          </a:xfrm>
          <a:prstGeom prst="rect">
            <a:avLst/>
          </a:prstGeom>
          <a:noFill/>
          <a:ln w="9525">
            <a:noFill/>
            <a:round/>
            <a:headEnd/>
            <a:tailEnd/>
          </a:ln>
        </p:spPr>
      </p:pic>
      <p:sp>
        <p:nvSpPr>
          <p:cNvPr id="172037" name="Text Box 5"/>
          <p:cNvSpPr txBox="1">
            <a:spLocks noChangeArrowheads="1"/>
          </p:cNvSpPr>
          <p:nvPr/>
        </p:nvSpPr>
        <p:spPr bwMode="auto">
          <a:xfrm>
            <a:off x="2284413" y="6221413"/>
            <a:ext cx="4610100" cy="923925"/>
          </a:xfrm>
          <a:prstGeom prst="rect">
            <a:avLst/>
          </a:prstGeom>
          <a:noFill/>
          <a:ln w="9525">
            <a:noFill/>
            <a:round/>
            <a:headEnd/>
            <a:tailEnd/>
          </a:ln>
        </p:spPr>
        <p:txBody>
          <a:bodyPr lIns="91511" tIns="45755" rIns="91511" bIns="45755">
            <a:prstTxWarp prst="textNoShape">
              <a:avLst/>
            </a:prstTxWarp>
            <a:spAutoFit/>
          </a:bodyPr>
          <a:lstStyle/>
          <a:p>
            <a:pPr algn="ctr">
              <a:tabLst>
                <a:tab pos="0" algn="l"/>
                <a:tab pos="420688" algn="l"/>
                <a:tab pos="841375" algn="l"/>
                <a:tab pos="1262063" algn="l"/>
                <a:tab pos="1682750" algn="l"/>
                <a:tab pos="2105025" algn="l"/>
                <a:tab pos="2525713" algn="l"/>
                <a:tab pos="2946400" algn="l"/>
                <a:tab pos="3367088" algn="l"/>
                <a:tab pos="3789363" algn="l"/>
                <a:tab pos="4210050" algn="l"/>
                <a:tab pos="4630738" algn="l"/>
                <a:tab pos="5051425" algn="l"/>
                <a:tab pos="5473700" algn="l"/>
                <a:tab pos="5894388" algn="l"/>
                <a:tab pos="6315075" algn="l"/>
                <a:tab pos="6735763" algn="l"/>
                <a:tab pos="7158038" algn="l"/>
                <a:tab pos="7578725" algn="l"/>
                <a:tab pos="7999413" algn="l"/>
                <a:tab pos="8420100" algn="l"/>
              </a:tabLst>
            </a:pPr>
            <a:r>
              <a:rPr lang="en-GB" sz="1800" i="1">
                <a:solidFill>
                  <a:srgbClr val="000000"/>
                </a:solidFill>
              </a:rPr>
              <a:t>Map created by Linda George, 2006</a:t>
            </a:r>
          </a:p>
          <a:p>
            <a:pPr algn="ctr">
              <a:tabLst>
                <a:tab pos="0" algn="l"/>
                <a:tab pos="420688" algn="l"/>
                <a:tab pos="841375" algn="l"/>
                <a:tab pos="1262063" algn="l"/>
                <a:tab pos="1682750" algn="l"/>
                <a:tab pos="2105025" algn="l"/>
                <a:tab pos="2525713" algn="l"/>
                <a:tab pos="2946400" algn="l"/>
                <a:tab pos="3367088" algn="l"/>
                <a:tab pos="3789363" algn="l"/>
                <a:tab pos="4210050" algn="l"/>
                <a:tab pos="4630738" algn="l"/>
                <a:tab pos="5051425" algn="l"/>
                <a:tab pos="5473700" algn="l"/>
                <a:tab pos="5894388" algn="l"/>
                <a:tab pos="6315075" algn="l"/>
                <a:tab pos="6735763" algn="l"/>
                <a:tab pos="7158038" algn="l"/>
                <a:tab pos="7578725" algn="l"/>
                <a:tab pos="7999413" algn="l"/>
                <a:tab pos="8420100" algn="l"/>
              </a:tabLst>
            </a:pPr>
            <a:endParaRPr lang="en-GB" sz="1800" i="1">
              <a:solidFill>
                <a:srgbClr val="000000"/>
              </a:solidFill>
            </a:endParaRPr>
          </a:p>
          <a:p>
            <a:pPr algn="ctr">
              <a:tabLst>
                <a:tab pos="0" algn="l"/>
                <a:tab pos="420688" algn="l"/>
                <a:tab pos="841375" algn="l"/>
                <a:tab pos="1262063" algn="l"/>
                <a:tab pos="1682750" algn="l"/>
                <a:tab pos="2105025" algn="l"/>
                <a:tab pos="2525713" algn="l"/>
                <a:tab pos="2946400" algn="l"/>
                <a:tab pos="3367088" algn="l"/>
                <a:tab pos="3789363" algn="l"/>
                <a:tab pos="4210050" algn="l"/>
                <a:tab pos="4630738" algn="l"/>
                <a:tab pos="5051425" algn="l"/>
                <a:tab pos="5473700" algn="l"/>
                <a:tab pos="5894388" algn="l"/>
                <a:tab pos="6315075" algn="l"/>
                <a:tab pos="6735763" algn="l"/>
                <a:tab pos="7158038" algn="l"/>
                <a:tab pos="7578725" algn="l"/>
                <a:tab pos="7999413" algn="l"/>
                <a:tab pos="8420100" algn="l"/>
              </a:tabLst>
            </a:pPr>
            <a:endParaRPr lang="en-GB" sz="1800" i="1">
              <a:solidFill>
                <a:srgbClr val="FFFFFF"/>
              </a:solidFill>
            </a:endParaRPr>
          </a:p>
        </p:txBody>
      </p:sp>
    </p:spTree>
  </p:cSld>
  <p:clrMapOvr>
    <a:masterClrMapping/>
  </p:clrMapOvr>
  <p:transition spd="med" advTm="166"/>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z="3600" dirty="0"/>
              <a:t>Characteristics of urban Social Life</a:t>
            </a:r>
            <a:endParaRPr lang="en-US" dirty="0"/>
          </a:p>
        </p:txBody>
      </p:sp>
      <p:sp>
        <p:nvSpPr>
          <p:cNvPr id="34819" name="Rectangle 3"/>
          <p:cNvSpPr>
            <a:spLocks noGrp="1" noChangeArrowheads="1"/>
          </p:cNvSpPr>
          <p:nvPr>
            <p:ph type="body" idx="1"/>
          </p:nvPr>
        </p:nvSpPr>
        <p:spPr/>
        <p:txBody>
          <a:bodyPr/>
          <a:lstStyle/>
          <a:p>
            <a:pPr eaLnBrk="1" hangingPunct="1"/>
            <a:r>
              <a:rPr lang="en-US" dirty="0"/>
              <a:t>More separation between private and public life</a:t>
            </a:r>
          </a:p>
          <a:p>
            <a:pPr eaLnBrk="1" hangingPunct="1"/>
            <a:r>
              <a:rPr lang="en-US" dirty="0"/>
              <a:t>More separation also in private homes</a:t>
            </a:r>
          </a:p>
          <a:p>
            <a:pPr eaLnBrk="1" hangingPunct="1"/>
            <a:r>
              <a:rPr lang="en-US" dirty="0"/>
              <a:t>Growth of individualism at expense of intergroup tolerance and public civility</a:t>
            </a:r>
          </a:p>
          <a:p>
            <a:pPr eaLnBrk="1" hangingPunct="1"/>
            <a:r>
              <a:rPr lang="en-US" dirty="0"/>
              <a:t>Americans spend less than 1 hour outdoor everyday</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dirty="0"/>
              <a:t>Importance of Social Networks</a:t>
            </a:r>
          </a:p>
        </p:txBody>
      </p:sp>
      <p:sp>
        <p:nvSpPr>
          <p:cNvPr id="87043" name="Rectangle 3"/>
          <p:cNvSpPr>
            <a:spLocks noGrp="1" noChangeArrowheads="1"/>
          </p:cNvSpPr>
          <p:nvPr>
            <p:ph type="body" idx="1"/>
          </p:nvPr>
        </p:nvSpPr>
        <p:spPr/>
        <p:txBody>
          <a:bodyPr/>
          <a:lstStyle/>
          <a:p>
            <a:pPr eaLnBrk="1" hangingPunct="1">
              <a:lnSpc>
                <a:spcPct val="90000"/>
              </a:lnSpc>
            </a:pPr>
            <a:r>
              <a:rPr lang="en-US" sz="2800" dirty="0"/>
              <a:t>People with good social networks have better health</a:t>
            </a:r>
          </a:p>
          <a:p>
            <a:pPr eaLnBrk="1" hangingPunct="1">
              <a:lnSpc>
                <a:spcPct val="90000"/>
              </a:lnSpc>
            </a:pPr>
            <a:r>
              <a:rPr lang="en-US" sz="2800" dirty="0"/>
              <a:t>Urban design effects social interactions (front porches for example)</a:t>
            </a:r>
          </a:p>
          <a:p>
            <a:pPr eaLnBrk="1" hangingPunct="1">
              <a:lnSpc>
                <a:spcPct val="90000"/>
              </a:lnSpc>
            </a:pPr>
            <a:r>
              <a:rPr lang="en-US" sz="2800" dirty="0"/>
              <a:t>Other elements (e.g., creating indefensible space) of neighborhood can impact other social and individual developments</a:t>
            </a:r>
          </a:p>
          <a:p>
            <a:pPr eaLnBrk="1" hangingPunct="1">
              <a:lnSpc>
                <a:spcPct val="90000"/>
              </a:lnSpc>
            </a:pPr>
            <a:r>
              <a:rPr lang="en-US" sz="2800" dirty="0"/>
              <a:t>Insecure environments impede some basic human development traits like: affiliation, esteem, cognitive development</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Networks</a:t>
            </a:r>
            <a:endParaRPr lang="en-US" dirty="0"/>
          </a:p>
        </p:txBody>
      </p:sp>
      <p:sp>
        <p:nvSpPr>
          <p:cNvPr id="3" name="Content Placeholder 2"/>
          <p:cNvSpPr>
            <a:spLocks noGrp="1"/>
          </p:cNvSpPr>
          <p:nvPr>
            <p:ph idx="1"/>
          </p:nvPr>
        </p:nvSpPr>
        <p:spPr/>
        <p:txBody>
          <a:bodyPr/>
          <a:lstStyle/>
          <a:p>
            <a:r>
              <a:rPr lang="en-US" sz="2000" dirty="0" err="1" smtClean="0"/>
              <a:t>Thiel</a:t>
            </a:r>
            <a:r>
              <a:rPr lang="en-US" sz="2000" dirty="0" smtClean="0"/>
              <a:t> studied </a:t>
            </a:r>
            <a:r>
              <a:rPr lang="en-US" sz="2000" dirty="0" smtClean="0">
                <a:hlinkClick r:id="rId2"/>
              </a:rPr>
              <a:t>20th-century philosophy</a:t>
            </a:r>
            <a:r>
              <a:rPr lang="en-US" sz="2000" dirty="0" smtClean="0"/>
              <a:t> as an undergraduate at </a:t>
            </a:r>
            <a:r>
              <a:rPr lang="en-US" sz="2000" dirty="0" smtClean="0">
                <a:hlinkClick r:id="rId3"/>
              </a:rPr>
              <a:t>Stanford University</a:t>
            </a:r>
            <a:r>
              <a:rPr lang="en-US" sz="2000" dirty="0" smtClean="0"/>
              <a:t>. He received his </a:t>
            </a:r>
            <a:r>
              <a:rPr lang="en-US" sz="2000" dirty="0" smtClean="0">
                <a:hlinkClick r:id="rId4"/>
              </a:rPr>
              <a:t>B.A.</a:t>
            </a:r>
            <a:r>
              <a:rPr lang="en-US" sz="2000" dirty="0" smtClean="0"/>
              <a:t> in Philosophy from Stanford in 1989 and acquired a </a:t>
            </a:r>
            <a:r>
              <a:rPr lang="en-US" sz="2000" dirty="0" smtClean="0">
                <a:hlinkClick r:id="rId5"/>
              </a:rPr>
              <a:t>J.D.</a:t>
            </a:r>
            <a:r>
              <a:rPr lang="en-US" sz="2000" dirty="0" smtClean="0"/>
              <a:t> from </a:t>
            </a:r>
            <a:r>
              <a:rPr lang="en-US" sz="2000" dirty="0" smtClean="0">
                <a:hlinkClick r:id="rId6"/>
              </a:rPr>
              <a:t>Stanford Law School</a:t>
            </a:r>
            <a:r>
              <a:rPr lang="en-US" sz="2000" dirty="0" smtClean="0"/>
              <a:t> in 1992.[8]</a:t>
            </a:r>
          </a:p>
          <a:p>
            <a:r>
              <a:rPr lang="en-US" sz="2000" dirty="0" smtClean="0"/>
              <a:t>An avowed </a:t>
            </a:r>
            <a:r>
              <a:rPr lang="en-US" sz="2000" dirty="0" smtClean="0">
                <a:hlinkClick r:id="rId7"/>
              </a:rPr>
              <a:t>libertarian</a:t>
            </a:r>
            <a:r>
              <a:rPr lang="en-US" sz="2000" dirty="0" smtClean="0"/>
              <a:t>, he founded </a:t>
            </a:r>
            <a:r>
              <a:rPr lang="en-US" sz="2000" dirty="0" smtClean="0">
                <a:hlinkClick r:id="rId8"/>
              </a:rPr>
              <a:t>The Stanford Review</a:t>
            </a:r>
            <a:r>
              <a:rPr lang="en-US" sz="2000" dirty="0" smtClean="0"/>
              <a:t> in 1987 along with Norman Book. The Stanford Review became famous for challenging campus mores including </a:t>
            </a:r>
            <a:r>
              <a:rPr lang="en-US" sz="2000" dirty="0" smtClean="0">
                <a:hlinkClick r:id="rId9"/>
              </a:rPr>
              <a:t>political correctness</a:t>
            </a:r>
            <a:r>
              <a:rPr lang="en-US" sz="2000" dirty="0" smtClean="0"/>
              <a:t> and laws against </a:t>
            </a:r>
            <a:r>
              <a:rPr lang="en-US" sz="2000" dirty="0" smtClean="0">
                <a:hlinkClick r:id="rId10"/>
              </a:rPr>
              <a:t>hate speech</a:t>
            </a:r>
            <a:r>
              <a:rPr lang="en-US" sz="2000" dirty="0" smtClean="0"/>
              <a:t>. The Stanford Review is now the university's main conservative/libertarian newspaper.</a:t>
            </a:r>
          </a:p>
          <a:p>
            <a:r>
              <a:rPr lang="en-US" sz="2000" dirty="0" err="1" smtClean="0"/>
              <a:t>Thiel</a:t>
            </a:r>
            <a:r>
              <a:rPr lang="en-US" sz="2000" dirty="0" smtClean="0"/>
              <a:t> formed friendships with other students at Stanford, many of whom contributed to the Stanford Review. These include </a:t>
            </a:r>
            <a:r>
              <a:rPr lang="en-US" sz="2000" dirty="0" smtClean="0">
                <a:hlinkClick r:id="rId11"/>
              </a:rPr>
              <a:t>Keith Rabois</a:t>
            </a:r>
            <a:r>
              <a:rPr lang="en-US" sz="2000" dirty="0" smtClean="0"/>
              <a:t>, </a:t>
            </a:r>
            <a:r>
              <a:rPr lang="en-US" sz="2000" dirty="0" smtClean="0">
                <a:hlinkClick r:id="rId12"/>
              </a:rPr>
              <a:t>David O. Sacks</a:t>
            </a:r>
            <a:r>
              <a:rPr lang="en-US" sz="2000" dirty="0" smtClean="0"/>
              <a:t>, and </a:t>
            </a:r>
            <a:r>
              <a:rPr lang="en-US" sz="2000" dirty="0" smtClean="0">
                <a:hlinkClick r:id="rId13"/>
              </a:rPr>
              <a:t>Reid Hoffman</a:t>
            </a:r>
            <a:r>
              <a:rPr lang="en-US" sz="2000" dirty="0" smtClean="0"/>
              <a:t>. Some of these friends later took up jobs at </a:t>
            </a:r>
            <a:r>
              <a:rPr lang="en-US" sz="2000" dirty="0" smtClean="0">
                <a:hlinkClick r:id="rId14"/>
              </a:rPr>
              <a:t>PayPal</a:t>
            </a:r>
            <a:r>
              <a:rPr lang="en-US" sz="2000" dirty="0" smtClean="0"/>
              <a:t> (co-founded by </a:t>
            </a:r>
            <a:r>
              <a:rPr lang="en-US" sz="2000" dirty="0" err="1" smtClean="0"/>
              <a:t>Thiel</a:t>
            </a:r>
            <a:r>
              <a:rPr lang="en-US" sz="2000" dirty="0" smtClean="0"/>
              <a:t>) and became part of the </a:t>
            </a:r>
            <a:r>
              <a:rPr lang="en-US" sz="2000" dirty="0" smtClean="0">
                <a:hlinkClick r:id="rId15"/>
              </a:rPr>
              <a:t>PayPal Mafia</a:t>
            </a:r>
            <a:r>
              <a:rPr lang="en-US" sz="2000" dirty="0" smtClean="0"/>
              <a:t>.</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and Civic Space</a:t>
            </a:r>
            <a:endParaRPr lang="en-US" dirty="0"/>
          </a:p>
        </p:txBody>
      </p:sp>
      <p:pic>
        <p:nvPicPr>
          <p:cNvPr id="4" name="Content Placeholder 3" descr="farmerPeople1.jpg"/>
          <p:cNvPicPr>
            <a:picLocks noGrp="1" noChangeAspect="1"/>
          </p:cNvPicPr>
          <p:nvPr>
            <p:ph idx="1"/>
          </p:nvPr>
        </p:nvPicPr>
        <p:blipFill>
          <a:blip r:embed="rId2"/>
          <a:srcRect l="-18115" r="-18115"/>
          <a:stretch>
            <a:fillRect/>
          </a:stretch>
        </p:blipFill>
        <p:spPr>
          <a:xfrm>
            <a:off x="-304800" y="1524000"/>
            <a:ext cx="7474115" cy="4114800"/>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0722" name="Rectangle 2"/>
          <p:cNvSpPr>
            <a:spLocks noGrp="1" noChangeArrowheads="1"/>
          </p:cNvSpPr>
          <p:nvPr>
            <p:ph type="title"/>
          </p:nvPr>
        </p:nvSpPr>
        <p:spPr/>
        <p:txBody>
          <a:bodyPr/>
          <a:lstStyle/>
          <a:p>
            <a:r>
              <a:rPr lang="en-US" dirty="0" smtClean="0"/>
              <a:t>Social Capital</a:t>
            </a:r>
            <a:endParaRPr lang="en-US" dirty="0"/>
          </a:p>
        </p:txBody>
      </p:sp>
      <p:sp>
        <p:nvSpPr>
          <p:cNvPr id="670723" name="Rectangle 3"/>
          <p:cNvSpPr>
            <a:spLocks noGrp="1" noChangeArrowheads="1"/>
          </p:cNvSpPr>
          <p:nvPr>
            <p:ph type="body" idx="1"/>
          </p:nvPr>
        </p:nvSpPr>
        <p:spPr/>
        <p:txBody>
          <a:bodyPr/>
          <a:lstStyle/>
          <a:p>
            <a:r>
              <a:rPr lang="en-US" dirty="0" smtClean="0"/>
              <a:t>James Coleman</a:t>
            </a:r>
          </a:p>
          <a:p>
            <a:r>
              <a:rPr lang="en-US" dirty="0" smtClean="0"/>
              <a:t>Goal</a:t>
            </a:r>
            <a:r>
              <a:rPr lang="en-US" dirty="0"/>
              <a:t>: to re-establish sociology's worth in an age dominated by economics</a:t>
            </a:r>
          </a:p>
          <a:p>
            <a:r>
              <a:rPr lang="en-US" dirty="0"/>
              <a:t>To place value on social relations, social networks and community building</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ja-JP"/>
              <a:t>What is social capital?</a:t>
            </a:r>
          </a:p>
        </p:txBody>
      </p:sp>
      <p:sp>
        <p:nvSpPr>
          <p:cNvPr id="53251" name="Rectangle 3"/>
          <p:cNvSpPr>
            <a:spLocks noGrp="1" noChangeArrowheads="1"/>
          </p:cNvSpPr>
          <p:nvPr>
            <p:ph type="body" idx="1"/>
          </p:nvPr>
        </p:nvSpPr>
        <p:spPr/>
        <p:txBody>
          <a:bodyPr/>
          <a:lstStyle/>
          <a:p>
            <a:pPr eaLnBrk="1" hangingPunct="1"/>
            <a:r>
              <a:rPr lang="en-US" altLang="ja-JP" sz="2400">
                <a:latin typeface="Palatino" charset="0"/>
                <a:ea typeface="Times" charset="0"/>
                <a:cs typeface="Times" charset="0"/>
              </a:rPr>
              <a:t>If </a:t>
            </a:r>
            <a:r>
              <a:rPr lang="en-US" altLang="ja-JP" sz="2400" b="1" u="sng">
                <a:latin typeface="Palatino" charset="0"/>
                <a:ea typeface="Times" charset="0"/>
                <a:cs typeface="Times" charset="0"/>
              </a:rPr>
              <a:t>physical capital</a:t>
            </a:r>
            <a:r>
              <a:rPr lang="en-US" altLang="ja-JP" sz="2400">
                <a:latin typeface="Palatino" charset="0"/>
                <a:ea typeface="Times" charset="0"/>
                <a:cs typeface="Times" charset="0"/>
              </a:rPr>
              <a:t> is wholly tangible, being embodied in observable material form, and </a:t>
            </a:r>
            <a:r>
              <a:rPr lang="en-US" altLang="ja-JP" sz="2400" b="1" u="sng">
                <a:latin typeface="Palatino" charset="0"/>
                <a:ea typeface="Times" charset="0"/>
                <a:cs typeface="Times" charset="0"/>
              </a:rPr>
              <a:t>human capital</a:t>
            </a:r>
            <a:r>
              <a:rPr lang="en-US" altLang="ja-JP" sz="2400">
                <a:latin typeface="Palatino" charset="0"/>
                <a:ea typeface="Times" charset="0"/>
                <a:cs typeface="Times" charset="0"/>
              </a:rPr>
              <a:t> is less tangible, being embodied in the skills and knowledge acquired by an individual, </a:t>
            </a:r>
            <a:r>
              <a:rPr lang="en-US" altLang="ja-JP" sz="2400" b="1" u="sng">
                <a:latin typeface="Palatino" charset="0"/>
                <a:ea typeface="Times" charset="0"/>
                <a:cs typeface="Times" charset="0"/>
              </a:rPr>
              <a:t>social capital</a:t>
            </a:r>
            <a:r>
              <a:rPr lang="en-US" altLang="ja-JP" sz="2400">
                <a:latin typeface="Palatino" charset="0"/>
                <a:ea typeface="Times" charset="0"/>
                <a:cs typeface="Times" charset="0"/>
              </a:rPr>
              <a:t> is less tangible yet, for it exists in the relations among persons.</a:t>
            </a:r>
          </a:p>
          <a:p>
            <a:pPr eaLnBrk="1" hangingPunct="1"/>
            <a:r>
              <a:rPr lang="en-US" altLang="ja-JP" sz="2400">
                <a:latin typeface="Palatino" charset="0"/>
                <a:ea typeface="Times" charset="0"/>
                <a:cs typeface="Times" charset="0"/>
              </a:rPr>
              <a:t>Example, a park that is safe in a neighborhood vs. having to secure it with police</a:t>
            </a:r>
          </a:p>
          <a:p>
            <a:pPr eaLnBrk="1" hangingPunct="1">
              <a:buFont typeface="Wingdings" charset="2"/>
              <a:buNone/>
            </a:pPr>
            <a:endParaRPr lang="en-US" altLang="ja-JP" sz="240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t>Bridging and Bonding Social Capital</a:t>
            </a:r>
          </a:p>
        </p:txBody>
      </p:sp>
      <p:sp>
        <p:nvSpPr>
          <p:cNvPr id="55299" name="Rectangle 3"/>
          <p:cNvSpPr>
            <a:spLocks noGrp="1" noChangeArrowheads="1"/>
          </p:cNvSpPr>
          <p:nvPr>
            <p:ph type="body" idx="1"/>
          </p:nvPr>
        </p:nvSpPr>
        <p:spPr/>
        <p:txBody>
          <a:bodyPr/>
          <a:lstStyle/>
          <a:p>
            <a:pPr eaLnBrk="1" hangingPunct="1"/>
            <a:r>
              <a:rPr lang="en-US"/>
              <a:t> Difference between bridging (or inclusive) and bonding (or exclusive) social capital</a:t>
            </a:r>
          </a:p>
          <a:p>
            <a:pPr eaLnBrk="1" hangingPunct="1"/>
            <a:r>
              <a:rPr lang="en-US"/>
              <a:t>Bonding capital constitutes a kind of sociological super-glue, whereas bridging social capital provides a sociological WD-40</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smtClean="0"/>
              <a:t>Collaborative Consumption</a:t>
            </a:r>
          </a:p>
        </p:txBody>
      </p:sp>
      <p:sp>
        <p:nvSpPr>
          <p:cNvPr id="82947" name="Content Placeholder 2"/>
          <p:cNvSpPr>
            <a:spLocks noGrp="1"/>
          </p:cNvSpPr>
          <p:nvPr>
            <p:ph idx="1"/>
          </p:nvPr>
        </p:nvSpPr>
        <p:spPr>
          <a:xfrm>
            <a:off x="457200" y="1447800"/>
            <a:ext cx="8229600" cy="4530725"/>
          </a:xfrm>
        </p:spPr>
        <p:txBody>
          <a:bodyPr/>
          <a:lstStyle/>
          <a:p>
            <a:r>
              <a:rPr lang="en-US" sz="2400" dirty="0" smtClean="0"/>
              <a:t>Zip cars</a:t>
            </a:r>
          </a:p>
          <a:p>
            <a:r>
              <a:rPr lang="en-US" sz="2400" dirty="0" smtClean="0"/>
              <a:t>Tool Lending Libraries</a:t>
            </a:r>
          </a:p>
          <a:p>
            <a:r>
              <a:rPr lang="en-US" sz="2400" dirty="0" smtClean="0"/>
              <a:t>Cooperative urban farms</a:t>
            </a:r>
          </a:p>
          <a:p>
            <a:r>
              <a:rPr lang="en-US" sz="2400" dirty="0" smtClean="0"/>
              <a:t>Helping Hands</a:t>
            </a:r>
          </a:p>
          <a:p>
            <a:r>
              <a:rPr lang="en-US" sz="2400" dirty="0" smtClean="0"/>
              <a:t>School Bus walking</a:t>
            </a:r>
          </a:p>
          <a:p>
            <a:r>
              <a:rPr lang="en-US" sz="2400" dirty="0" smtClean="0"/>
              <a:t>Shared Fruit Trees</a:t>
            </a:r>
          </a:p>
          <a:p>
            <a:r>
              <a:rPr lang="en-US" sz="2400" dirty="0" smtClean="0"/>
              <a:t>Social Seating</a:t>
            </a:r>
          </a:p>
          <a:p>
            <a:r>
              <a:rPr lang="en-US" sz="2400" dirty="0" smtClean="0"/>
              <a:t>Social Eating</a:t>
            </a:r>
          </a:p>
          <a:p>
            <a:r>
              <a:rPr lang="en-US" sz="2400" dirty="0" smtClean="0"/>
              <a:t>Survey Monkey</a:t>
            </a:r>
          </a:p>
          <a:p>
            <a:r>
              <a:rPr lang="en-US" sz="2400" dirty="0" smtClean="0"/>
              <a:t>Shared personal computer networks</a:t>
            </a:r>
          </a:p>
          <a:p>
            <a:r>
              <a:rPr lang="en-US" sz="2400" dirty="0" smtClean="0"/>
              <a:t>Co-housing</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152400"/>
            <a:ext cx="9144000" cy="1143000"/>
          </a:xfrm>
          <a:prstGeom prst="rect">
            <a:avLst/>
          </a:prstGeom>
          <a:noFill/>
          <a:ln w="9525">
            <a:noFill/>
            <a:miter lim="800000"/>
            <a:headEnd/>
            <a:tailEnd/>
          </a:ln>
        </p:spPr>
        <p:txBody>
          <a:bodyPr anchor="ctr">
            <a:prstTxWarp prst="textNoShape">
              <a:avLst/>
            </a:prstTxWarp>
          </a:bodyPr>
          <a:lstStyle/>
          <a:p>
            <a:pPr algn="ctr"/>
            <a:r>
              <a:rPr lang="en-US" sz="4000">
                <a:solidFill>
                  <a:srgbClr val="FF9933"/>
                </a:solidFill>
                <a:latin typeface="Comic Sans MS" charset="0"/>
              </a:rPr>
              <a:t>How do we create Active Community Environments?</a:t>
            </a:r>
            <a:endParaRPr lang="en-US" sz="4800">
              <a:solidFill>
                <a:srgbClr val="FF9933"/>
              </a:solidFill>
              <a:latin typeface="Comic Sans MS" charset="0"/>
            </a:endParaRPr>
          </a:p>
        </p:txBody>
      </p:sp>
      <p:sp>
        <p:nvSpPr>
          <p:cNvPr id="238597" name="Text Box 5"/>
          <p:cNvSpPr txBox="1">
            <a:spLocks noChangeArrowheads="1"/>
          </p:cNvSpPr>
          <p:nvPr/>
        </p:nvSpPr>
        <p:spPr bwMode="auto">
          <a:xfrm>
            <a:off x="5181600" y="4524375"/>
            <a:ext cx="4038600" cy="1800225"/>
          </a:xfrm>
          <a:prstGeom prst="rect">
            <a:avLst/>
          </a:prstGeom>
          <a:noFill/>
          <a:ln w="9525">
            <a:noFill/>
            <a:miter lim="800000"/>
            <a:headEnd/>
            <a:tailEnd/>
          </a:ln>
        </p:spPr>
        <p:txBody>
          <a:bodyPr>
            <a:prstTxWarp prst="textNoShape">
              <a:avLst/>
            </a:prstTxWarp>
            <a:spAutoFit/>
          </a:bodyPr>
          <a:lstStyle/>
          <a:p>
            <a:pPr>
              <a:spcBef>
                <a:spcPct val="50000"/>
              </a:spcBef>
            </a:pPr>
            <a:r>
              <a:rPr lang="en-US" sz="2800">
                <a:solidFill>
                  <a:srgbClr val="FF9045"/>
                </a:solidFill>
                <a:latin typeface="Comic Sans MS" charset="0"/>
              </a:rPr>
              <a:t>Development patterns</a:t>
            </a:r>
            <a:r>
              <a:rPr lang="en-US" sz="2800">
                <a:latin typeface="Comic Sans MS" charset="0"/>
              </a:rPr>
              <a:t> that improve the walking &amp; biking environment</a:t>
            </a:r>
          </a:p>
        </p:txBody>
      </p:sp>
      <p:pic>
        <p:nvPicPr>
          <p:cNvPr id="238599" name="Picture 7" descr="along collector street (Chemeketa)"/>
          <p:cNvPicPr>
            <a:picLocks noChangeAspect="1" noChangeArrowheads="1"/>
          </p:cNvPicPr>
          <p:nvPr/>
        </p:nvPicPr>
        <p:blipFill>
          <a:blip r:embed="rId3"/>
          <a:srcRect l="3378" t="14761" r="3378" b="6560"/>
          <a:stretch>
            <a:fillRect/>
          </a:stretch>
        </p:blipFill>
        <p:spPr bwMode="auto">
          <a:xfrm>
            <a:off x="3886200" y="1447800"/>
            <a:ext cx="5257800" cy="3041650"/>
          </a:xfrm>
          <a:prstGeom prst="rect">
            <a:avLst/>
          </a:prstGeom>
          <a:noFill/>
          <a:ln w="9525">
            <a:noFill/>
            <a:miter lim="800000"/>
            <a:headEnd/>
            <a:tailEnd/>
          </a:ln>
        </p:spPr>
      </p:pic>
      <p:sp>
        <p:nvSpPr>
          <p:cNvPr id="238598" name="Text Box 6"/>
          <p:cNvSpPr txBox="1">
            <a:spLocks noChangeArrowheads="1"/>
          </p:cNvSpPr>
          <p:nvPr/>
        </p:nvSpPr>
        <p:spPr bwMode="auto">
          <a:xfrm>
            <a:off x="76200" y="1371600"/>
            <a:ext cx="4495800" cy="1800225"/>
          </a:xfrm>
          <a:prstGeom prst="rect">
            <a:avLst/>
          </a:prstGeom>
          <a:noFill/>
          <a:ln w="9525">
            <a:noFill/>
            <a:miter lim="800000"/>
            <a:headEnd/>
            <a:tailEnd/>
          </a:ln>
        </p:spPr>
        <p:txBody>
          <a:bodyPr>
            <a:prstTxWarp prst="textNoShape">
              <a:avLst/>
            </a:prstTxWarp>
            <a:spAutoFit/>
          </a:bodyPr>
          <a:lstStyle/>
          <a:p>
            <a:pPr>
              <a:spcBef>
                <a:spcPct val="20000"/>
              </a:spcBef>
            </a:pPr>
            <a:r>
              <a:rPr lang="en-US" sz="2800">
                <a:solidFill>
                  <a:srgbClr val="FF9045"/>
                </a:solidFill>
                <a:latin typeface="Comic Sans MS" charset="0"/>
              </a:rPr>
              <a:t>Street designs</a:t>
            </a:r>
            <a:r>
              <a:rPr lang="en-US" sz="2800">
                <a:latin typeface="Comic Sans MS" charset="0"/>
              </a:rPr>
              <a:t> that improve pedestrian &amp; bicycle convenience, comfort &amp; safety</a:t>
            </a:r>
            <a:endParaRPr lang="en-US" sz="2800"/>
          </a:p>
        </p:txBody>
      </p:sp>
      <p:pic>
        <p:nvPicPr>
          <p:cNvPr id="238602" name="Picture 10" descr="Corner grocery"/>
          <p:cNvPicPr>
            <a:picLocks noChangeAspect="1" noChangeArrowheads="1"/>
          </p:cNvPicPr>
          <p:nvPr/>
        </p:nvPicPr>
        <p:blipFill>
          <a:blip r:embed="rId4"/>
          <a:srcRect t="18814" r="6755" b="11578"/>
          <a:stretch>
            <a:fillRect/>
          </a:stretch>
        </p:blipFill>
        <p:spPr bwMode="auto">
          <a:xfrm>
            <a:off x="0" y="3251200"/>
            <a:ext cx="5181600" cy="3009900"/>
          </a:xfrm>
          <a:prstGeom prst="rect">
            <a:avLst/>
          </a:prstGeom>
          <a:noFill/>
          <a:ln w="9525">
            <a:noFill/>
            <a:miter lim="800000"/>
            <a:headEnd/>
            <a:tailEnd/>
          </a:ln>
        </p:spPr>
      </p:pic>
      <p:sp>
        <p:nvSpPr>
          <p:cNvPr id="54279" name="AutoShape 12"/>
          <p:cNvSpPr>
            <a:spLocks noChangeArrowheads="1"/>
          </p:cNvSpPr>
          <p:nvPr/>
        </p:nvSpPr>
        <p:spPr bwMode="auto">
          <a:xfrm>
            <a:off x="8610600" y="6477000"/>
            <a:ext cx="381000" cy="200025"/>
          </a:xfrm>
          <a:prstGeom prst="curvedDownArrow">
            <a:avLst>
              <a:gd name="adj1" fmla="val 38095"/>
              <a:gd name="adj2" fmla="val 76190"/>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8598"/>
                                        </p:tgtEl>
                                        <p:attrNameLst>
                                          <p:attrName>style.visibility</p:attrName>
                                        </p:attrNameLst>
                                      </p:cBhvr>
                                      <p:to>
                                        <p:strVal val="visible"/>
                                      </p:to>
                                    </p:set>
                                    <p:animEffect transition="in" filter="wipe(left)">
                                      <p:cBhvr>
                                        <p:cTn id="7" dur="500"/>
                                        <p:tgtEl>
                                          <p:spTgt spid="23859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38599"/>
                                        </p:tgtEl>
                                        <p:attrNameLst>
                                          <p:attrName>style.visibility</p:attrName>
                                        </p:attrNameLst>
                                      </p:cBhvr>
                                      <p:to>
                                        <p:strVal val="visible"/>
                                      </p:to>
                                    </p:set>
                                    <p:animEffect transition="in" filter="strips(downLeft)">
                                      <p:cBhvr>
                                        <p:cTn id="12" dur="500"/>
                                        <p:tgtEl>
                                          <p:spTgt spid="23859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8597"/>
                                        </p:tgtEl>
                                        <p:attrNameLst>
                                          <p:attrName>style.visibility</p:attrName>
                                        </p:attrNameLst>
                                      </p:cBhvr>
                                      <p:to>
                                        <p:strVal val="visible"/>
                                      </p:to>
                                    </p:set>
                                    <p:animEffect transition="in" filter="wipe(left)">
                                      <p:cBhvr>
                                        <p:cTn id="17" dur="500"/>
                                        <p:tgtEl>
                                          <p:spTgt spid="23859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childTnLst>
                                    <p:set>
                                      <p:cBhvr>
                                        <p:cTn id="21" dur="1" fill="hold">
                                          <p:stCondLst>
                                            <p:cond delay="0"/>
                                          </p:stCondLst>
                                        </p:cTn>
                                        <p:tgtEl>
                                          <p:spTgt spid="238602"/>
                                        </p:tgtEl>
                                        <p:attrNameLst>
                                          <p:attrName>style.visibility</p:attrName>
                                        </p:attrNameLst>
                                      </p:cBhvr>
                                      <p:to>
                                        <p:strVal val="visible"/>
                                      </p:to>
                                    </p:set>
                                    <p:animEffect transition="in" filter="strips(upRight)">
                                      <p:cBhvr>
                                        <p:cTn id="22" dur="500"/>
                                        <p:tgtEl>
                                          <p:spTgt spid="238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7" grpId="0" autoUpdateAnimBg="0"/>
      <p:bldP spid="238598" grpId="0" autoUpdateAnimBg="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of Cities</a:t>
            </a:r>
            <a:endParaRPr lang="en-US" dirty="0"/>
          </a:p>
        </p:txBody>
      </p:sp>
      <p:sp>
        <p:nvSpPr>
          <p:cNvPr id="3" name="Content Placeholder 2"/>
          <p:cNvSpPr>
            <a:spLocks noGrp="1"/>
          </p:cNvSpPr>
          <p:nvPr>
            <p:ph idx="1"/>
          </p:nvPr>
        </p:nvSpPr>
        <p:spPr/>
        <p:txBody>
          <a:bodyPr/>
          <a:lstStyle/>
          <a:p>
            <a:r>
              <a:rPr lang="en-US" dirty="0" smtClean="0"/>
              <a:t>19</a:t>
            </a:r>
            <a:r>
              <a:rPr lang="en-US" baseline="30000" dirty="0" smtClean="0"/>
              <a:t>th</a:t>
            </a:r>
            <a:r>
              <a:rPr lang="en-US" dirty="0" smtClean="0"/>
              <a:t> Century: Miasma, mixed uses</a:t>
            </a:r>
          </a:p>
          <a:p>
            <a:r>
              <a:rPr lang="en-US" dirty="0" smtClean="0"/>
              <a:t>But also exercise was a part of life</a:t>
            </a:r>
          </a:p>
          <a:p>
            <a:r>
              <a:rPr lang="en-US" dirty="0" smtClean="0"/>
              <a:t>The Automobile changed everything</a:t>
            </a:r>
          </a:p>
          <a:p>
            <a:r>
              <a:rPr lang="en-US" dirty="0" smtClean="0"/>
              <a:t>Focus of Frank book is how can cities be designed to incorporate exercise that is recreational and has purpose</a:t>
            </a:r>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Title 1"/>
          <p:cNvSpPr>
            <a:spLocks noGrp="1"/>
          </p:cNvSpPr>
          <p:nvPr>
            <p:ph type="title"/>
          </p:nvPr>
        </p:nvSpPr>
        <p:spPr>
          <a:xfrm>
            <a:off x="0" y="457200"/>
            <a:ext cx="8791575" cy="525463"/>
          </a:xfrm>
        </p:spPr>
        <p:txBody>
          <a:bodyPr/>
          <a:lstStyle/>
          <a:p>
            <a:r>
              <a:rPr lang="en-US" sz="3000" smtClean="0"/>
              <a:t>Conceptual and Practical Problems in Design</a:t>
            </a:r>
          </a:p>
        </p:txBody>
      </p:sp>
      <p:sp>
        <p:nvSpPr>
          <p:cNvPr id="66563" name="Content Placeholder 2"/>
          <p:cNvSpPr>
            <a:spLocks noGrp="1"/>
          </p:cNvSpPr>
          <p:nvPr>
            <p:ph idx="1"/>
          </p:nvPr>
        </p:nvSpPr>
        <p:spPr/>
        <p:txBody>
          <a:bodyPr/>
          <a:lstStyle/>
          <a:p>
            <a:r>
              <a:rPr lang="en-US" sz="2800" smtClean="0"/>
              <a:t>Divergent requirements in physical design</a:t>
            </a:r>
          </a:p>
          <a:p>
            <a:r>
              <a:rPr lang="en-US" sz="2800" smtClean="0"/>
              <a:t>Difficult to research people’s transportation and housing needs and desires</a:t>
            </a:r>
          </a:p>
          <a:p>
            <a:r>
              <a:rPr lang="en-US" sz="2800" smtClean="0"/>
              <a:t>Residential self selection may mean pedestrian friendly areas dominated by pedestrian-bike oriented people</a:t>
            </a:r>
          </a:p>
          <a:p>
            <a:r>
              <a:rPr lang="en-US" sz="2800" smtClean="0"/>
              <a:t>We don’t have experience living in quality high density (suburban ideals)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Eyes on the Street?</a:t>
            </a:r>
            <a:endParaRPr lang="en-US" dirty="0"/>
          </a:p>
        </p:txBody>
      </p:sp>
      <p:pic>
        <p:nvPicPr>
          <p:cNvPr id="4" name="Content Placeholder 3" descr="images.jpeg"/>
          <p:cNvPicPr>
            <a:picLocks noGrp="1" noChangeAspect="1"/>
          </p:cNvPicPr>
          <p:nvPr>
            <p:ph idx="1"/>
          </p:nvPr>
        </p:nvPicPr>
        <p:blipFill>
          <a:blip r:embed="rId2"/>
          <a:srcRect l="-10437" r="-10437"/>
          <a:stretch>
            <a:fillRect/>
          </a:stretch>
        </p:blip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s-1.jpeg"/>
          <p:cNvPicPr>
            <a:picLocks noGrp="1" noChangeAspect="1"/>
          </p:cNvPicPr>
          <p:nvPr>
            <p:ph idx="1"/>
          </p:nvPr>
        </p:nvPicPr>
        <p:blipFill>
          <a:blip r:embed="rId2"/>
          <a:srcRect l="-10437" r="-10437"/>
          <a:stretch>
            <a:fillRect/>
          </a:stretch>
        </p:blip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nknown.jpeg"/>
          <p:cNvPicPr>
            <a:picLocks noGrp="1" noChangeAspect="1"/>
          </p:cNvPicPr>
          <p:nvPr>
            <p:ph idx="1"/>
          </p:nvPr>
        </p:nvPicPr>
        <p:blipFill>
          <a:blip r:embed="rId2"/>
          <a:srcRect l="-17871" r="-17871"/>
          <a:stretch>
            <a:fillRect/>
          </a:stretch>
        </p:blip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z="3600" dirty="0"/>
              <a:t>Social</a:t>
            </a:r>
            <a:r>
              <a:rPr lang="en-US" sz="3600" dirty="0" smtClean="0"/>
              <a:t> Elements: social networks, social capital</a:t>
            </a:r>
            <a:endParaRPr lang="en-US" dirty="0"/>
          </a:p>
        </p:txBody>
      </p:sp>
      <p:sp>
        <p:nvSpPr>
          <p:cNvPr id="38915" name="Rectangle 3"/>
          <p:cNvSpPr>
            <a:spLocks noGrp="1" noChangeArrowheads="1"/>
          </p:cNvSpPr>
          <p:nvPr>
            <p:ph type="body" idx="1"/>
          </p:nvPr>
        </p:nvSpPr>
        <p:spPr/>
        <p:txBody>
          <a:bodyPr/>
          <a:lstStyle/>
          <a:p>
            <a:pPr eaLnBrk="1" hangingPunct="1"/>
            <a:r>
              <a:rPr lang="en-US" sz="2800" dirty="0">
                <a:latin typeface="Helvetica" charset="0"/>
              </a:rPr>
              <a:t>Prevalence, strength and interlocking nature of social networks</a:t>
            </a:r>
          </a:p>
          <a:p>
            <a:pPr eaLnBrk="1" hangingPunct="1"/>
            <a:r>
              <a:rPr lang="en-US" sz="2800" dirty="0">
                <a:latin typeface="Helvetica" charset="0"/>
              </a:rPr>
              <a:t>Degree to which neighbors take personal responsibility for neigh. Problems</a:t>
            </a:r>
          </a:p>
          <a:p>
            <a:pPr eaLnBrk="1" hangingPunct="1"/>
            <a:r>
              <a:rPr lang="en-US" sz="2800" dirty="0">
                <a:latin typeface="Helvetica" charset="0"/>
              </a:rPr>
              <a:t>Extent of surveillance done by neighbors</a:t>
            </a:r>
          </a:p>
          <a:p>
            <a:pPr eaLnBrk="1" hangingPunct="1"/>
            <a:r>
              <a:rPr lang="en-US" sz="2800" dirty="0">
                <a:latin typeface="Helvetica" charset="0"/>
              </a:rPr>
              <a:t>Participation in voluntary organizations tied to neighborhood and broader community</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Collaborative Consumption</a:t>
            </a:r>
            <a:endParaRPr lang="en-US" dirty="0"/>
          </a:p>
        </p:txBody>
      </p:sp>
      <p:sp>
        <p:nvSpPr>
          <p:cNvPr id="3" name="Content Placeholder 2"/>
          <p:cNvSpPr>
            <a:spLocks noGrp="1"/>
          </p:cNvSpPr>
          <p:nvPr>
            <p:ph idx="1"/>
          </p:nvPr>
        </p:nvSpPr>
        <p:spPr/>
        <p:txBody>
          <a:bodyPr/>
          <a:lstStyle/>
          <a:p>
            <a:r>
              <a:rPr lang="en-US" dirty="0" smtClean="0"/>
              <a:t>Zip cars</a:t>
            </a:r>
          </a:p>
          <a:p>
            <a:r>
              <a:rPr lang="en-US" dirty="0" smtClean="0"/>
              <a:t>Tool Lending Libraries</a:t>
            </a:r>
          </a:p>
          <a:p>
            <a:r>
              <a:rPr lang="en-US" dirty="0" smtClean="0"/>
              <a:t>Cooperative urban farms</a:t>
            </a:r>
          </a:p>
          <a:p>
            <a:r>
              <a:rPr lang="en-US" dirty="0" smtClean="0"/>
              <a:t>http://</a:t>
            </a:r>
            <a:r>
              <a:rPr lang="en-US" dirty="0" err="1" smtClean="0"/>
              <a:t>www.taskrabbit.com/main/howitworks</a:t>
            </a:r>
            <a:endParaRPr lang="en-US" dirty="0" smtClean="0"/>
          </a:p>
          <a:p>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mages-1.jpeg"/>
          <p:cNvPicPr>
            <a:picLocks noGrp="1" noChangeAspect="1"/>
          </p:cNvPicPr>
          <p:nvPr>
            <p:ph idx="1"/>
          </p:nvPr>
        </p:nvPicPr>
        <p:blipFill>
          <a:blip r:embed="rId2"/>
          <a:srcRect l="-17766" r="-17766"/>
          <a:stretch>
            <a:fillRect/>
          </a:stretch>
        </p:blipFill>
        <p:spPr>
          <a:xfrm>
            <a:off x="-457200" y="3733800"/>
            <a:ext cx="4844334" cy="2667000"/>
          </a:xfrm>
        </p:spPr>
      </p:pic>
      <p:pic>
        <p:nvPicPr>
          <p:cNvPr id="5" name="Picture 4" descr="Unknown.jpeg"/>
          <p:cNvPicPr>
            <a:picLocks noChangeAspect="1"/>
          </p:cNvPicPr>
          <p:nvPr/>
        </p:nvPicPr>
        <p:blipFill>
          <a:blip r:embed="rId3"/>
          <a:stretch>
            <a:fillRect/>
          </a:stretch>
        </p:blipFill>
        <p:spPr>
          <a:xfrm>
            <a:off x="3581400" y="304800"/>
            <a:ext cx="2362200" cy="3454400"/>
          </a:xfrm>
          <a:prstGeom prst="rect">
            <a:avLst/>
          </a:prstGeom>
        </p:spPr>
      </p:pic>
      <p:pic>
        <p:nvPicPr>
          <p:cNvPr id="6" name="Picture 5" descr="images.jpeg"/>
          <p:cNvPicPr>
            <a:picLocks noChangeAspect="1"/>
          </p:cNvPicPr>
          <p:nvPr/>
        </p:nvPicPr>
        <p:blipFill>
          <a:blip r:embed="rId4"/>
          <a:stretch>
            <a:fillRect/>
          </a:stretch>
        </p:blipFill>
        <p:spPr>
          <a:xfrm>
            <a:off x="5562600" y="3733800"/>
            <a:ext cx="3289300" cy="2463800"/>
          </a:xfrm>
          <a:prstGeom prst="rect">
            <a:avLst/>
          </a:prstGeom>
        </p:spPr>
      </p:pic>
      <p:sp>
        <p:nvSpPr>
          <p:cNvPr id="7" name="TextBox 6"/>
          <p:cNvSpPr txBox="1"/>
          <p:nvPr/>
        </p:nvSpPr>
        <p:spPr>
          <a:xfrm>
            <a:off x="990600" y="2286000"/>
            <a:ext cx="1895170" cy="461665"/>
          </a:xfrm>
          <a:prstGeom prst="rect">
            <a:avLst/>
          </a:prstGeom>
          <a:noFill/>
        </p:spPr>
        <p:txBody>
          <a:bodyPr wrap="none" rtlCol="0">
            <a:spAutoFit/>
          </a:bodyPr>
          <a:lstStyle/>
          <a:p>
            <a:r>
              <a:rPr lang="en-US" dirty="0" smtClean="0"/>
              <a:t>Third Places</a:t>
            </a:r>
            <a:endParaRPr lang="en-US" dirty="0"/>
          </a:p>
        </p:txBody>
      </p:sp>
      <p:sp>
        <p:nvSpPr>
          <p:cNvPr id="8" name="TextBox 7"/>
          <p:cNvSpPr txBox="1"/>
          <p:nvPr/>
        </p:nvSpPr>
        <p:spPr>
          <a:xfrm>
            <a:off x="6172200" y="2590800"/>
            <a:ext cx="2134418" cy="830997"/>
          </a:xfrm>
          <a:prstGeom prst="rect">
            <a:avLst/>
          </a:prstGeom>
          <a:noFill/>
        </p:spPr>
        <p:txBody>
          <a:bodyPr wrap="none" rtlCol="0">
            <a:spAutoFit/>
          </a:bodyPr>
          <a:lstStyle/>
          <a:p>
            <a:r>
              <a:rPr lang="en-US" dirty="0" smtClean="0"/>
              <a:t>Public or Civic </a:t>
            </a:r>
          </a:p>
          <a:p>
            <a:r>
              <a:rPr lang="en-US" dirty="0" smtClean="0"/>
              <a:t>Space</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09600"/>
            <a:ext cx="3505200" cy="3124200"/>
          </a:xfrm>
        </p:spPr>
        <p:txBody>
          <a:bodyPr/>
          <a:lstStyle/>
          <a:p>
            <a:pPr>
              <a:defRPr/>
            </a:pPr>
            <a:r>
              <a:rPr lang="en-US" sz="3200" cap="small" dirty="0" smtClean="0"/>
              <a:t>Everyone should know where they are at all times</a:t>
            </a:r>
            <a:br>
              <a:rPr lang="en-US" sz="3200" cap="small" dirty="0" smtClean="0"/>
            </a:br>
            <a:r>
              <a:rPr lang="en-US" sz="3200" cap="small" dirty="0" smtClean="0"/>
              <a:t>and </a:t>
            </a:r>
            <a:br>
              <a:rPr lang="en-US" sz="3200" cap="small" dirty="0" smtClean="0"/>
            </a:br>
            <a:r>
              <a:rPr lang="en-US" sz="3200" cap="small" dirty="0" smtClean="0"/>
              <a:t>everyone should know how to live in place</a:t>
            </a:r>
            <a:br>
              <a:rPr lang="en-US" sz="3200" cap="small" dirty="0" smtClean="0"/>
            </a:br>
            <a:r>
              <a:rPr lang="en-US" sz="3200" cap="small" dirty="0" smtClean="0"/>
              <a:t>sustainably</a:t>
            </a:r>
            <a:endParaRPr lang="en-US" sz="2800" dirty="0"/>
          </a:p>
        </p:txBody>
      </p:sp>
      <p:pic>
        <p:nvPicPr>
          <p:cNvPr id="22531" name="Picture 2052" descr="ctrf_front"/>
          <p:cNvPicPr>
            <a:picLocks noGrp="1" noChangeAspect="1" noChangeArrowheads="1"/>
          </p:cNvPicPr>
          <p:nvPr>
            <p:ph idx="1"/>
          </p:nvPr>
        </p:nvPicPr>
        <p:blipFill>
          <a:blip r:embed="rId2"/>
          <a:srcRect l="-103889" r="-103889"/>
          <a:stretch>
            <a:fillRect/>
          </a:stretch>
        </p:blipFill>
        <p:spPr bwMode="auto">
          <a:xfrm>
            <a:off x="1295400" y="0"/>
            <a:ext cx="11751703" cy="6400800"/>
          </a:xfrm>
          <a:ln>
            <a:solidFill>
              <a:srgbClr val="336699"/>
            </a:solidFill>
          </a:ln>
        </p:spPr>
      </p:pic>
      <p:sp>
        <p:nvSpPr>
          <p:cNvPr id="8" name="Rectangle 7"/>
          <p:cNvSpPr/>
          <p:nvPr/>
        </p:nvSpPr>
        <p:spPr>
          <a:xfrm>
            <a:off x="4038600" y="5029200"/>
            <a:ext cx="5105400" cy="184665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en-US" b="1" dirty="0">
                <a:latin typeface="New Century Schoolbook" charset="0"/>
              </a:rPr>
              <a:t>A Bioregion: </a:t>
            </a:r>
            <a:r>
              <a:rPr lang="en-US" sz="1600" dirty="0">
                <a:latin typeface="New Century Schoolbook" charset="0"/>
              </a:rPr>
              <a:t>A distinct area where the conditions that influence life are similar and these in turn influence human occupancy.  The extent of a bioregion can be determined by scientific means.  </a:t>
            </a:r>
          </a:p>
          <a:p>
            <a:pPr>
              <a:defRPr/>
            </a:pPr>
            <a:r>
              <a:rPr lang="en-US" sz="1600" dirty="0">
                <a:latin typeface="New Century Schoolbook" charset="0"/>
              </a:rPr>
              <a:t>The idea of a bioregion, however, is cultural.  It defines both a place and adaptive ideas about living in that place  				</a:t>
            </a:r>
          </a:p>
        </p:txBody>
      </p:sp>
      <p:sp>
        <p:nvSpPr>
          <p:cNvPr id="9" name="TextBox 8"/>
          <p:cNvSpPr txBox="1"/>
          <p:nvPr/>
        </p:nvSpPr>
        <p:spPr>
          <a:xfrm>
            <a:off x="7048575" y="457200"/>
            <a:ext cx="1531789" cy="369332"/>
          </a:xfrm>
          <a:prstGeom prst="rect">
            <a:avLst/>
          </a:prstGeom>
          <a:noFill/>
        </p:spPr>
        <p:txBody>
          <a:bodyPr wrap="none">
            <a:spAutoFit/>
          </a:bodyPr>
          <a:lstStyle/>
          <a:p>
            <a:pPr>
              <a:defRPr/>
            </a:pPr>
            <a:r>
              <a:rPr lang="en-US" dirty="0" smtClean="0">
                <a:solidFill>
                  <a:schemeClr val="tx2">
                    <a:lumMod val="10000"/>
                  </a:schemeClr>
                </a:solidFill>
              </a:rPr>
              <a:t>My Bioreigon</a:t>
            </a:r>
            <a:endParaRPr lang="en-US" dirty="0">
              <a:solidFill>
                <a:schemeClr val="tx2">
                  <a:lumMod val="10000"/>
                </a:schemeClr>
              </a:solidFill>
            </a:endParaRPr>
          </a:p>
        </p:txBody>
      </p:sp>
      <p:sp>
        <p:nvSpPr>
          <p:cNvPr id="22534" name="Rectangle 10"/>
          <p:cNvSpPr>
            <a:spLocks noChangeArrowheads="1"/>
          </p:cNvSpPr>
          <p:nvPr/>
        </p:nvSpPr>
        <p:spPr bwMode="auto">
          <a:xfrm>
            <a:off x="4038600" y="5105400"/>
            <a:ext cx="5105400" cy="1752600"/>
          </a:xfrm>
          <a:prstGeom prst="rect">
            <a:avLst/>
          </a:prstGeom>
          <a:noFill/>
          <a:ln w="9525">
            <a:solidFill>
              <a:schemeClr val="tx1"/>
            </a:solidFill>
            <a:round/>
            <a:headEnd/>
            <a:tailEnd/>
          </a:ln>
        </p:spPr>
        <p:txBody>
          <a:bodyPr wrap="none" anchor="ctr">
            <a:prstTxWarp prst="textNoShape">
              <a:avLst/>
            </a:prstTxWarp>
          </a:bodyPr>
          <a:lstStyle/>
          <a:p>
            <a:pPr algn="ctr"/>
            <a:endParaRPr lang="en-US" sz="18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2" descr="Matthew Hamapton Photoshopped ecosummitDrawBase2Comp5b"/>
          <p:cNvPicPr>
            <a:picLocks noChangeAspect="1" noChangeArrowheads="1"/>
          </p:cNvPicPr>
          <p:nvPr/>
        </p:nvPicPr>
        <p:blipFill>
          <a:blip r:embed="rId2"/>
          <a:srcRect/>
          <a:stretch>
            <a:fillRect/>
          </a:stretch>
        </p:blipFill>
        <p:spPr bwMode="auto">
          <a:xfrm>
            <a:off x="0" y="-106363"/>
            <a:ext cx="9144000" cy="70707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4" name="Title 1"/>
          <p:cNvSpPr>
            <a:spLocks noGrp="1"/>
          </p:cNvSpPr>
          <p:nvPr>
            <p:ph type="title"/>
          </p:nvPr>
        </p:nvSpPr>
        <p:spPr/>
        <p:txBody>
          <a:bodyPr/>
          <a:lstStyle/>
          <a:p>
            <a:r>
              <a:rPr lang="en-US" smtClean="0"/>
              <a:t>Bioregional Quiz</a:t>
            </a:r>
          </a:p>
        </p:txBody>
      </p:sp>
      <p:sp>
        <p:nvSpPr>
          <p:cNvPr id="212995" name="Content Placeholder 2"/>
          <p:cNvSpPr>
            <a:spLocks noGrp="1"/>
          </p:cNvSpPr>
          <p:nvPr>
            <p:ph idx="1"/>
          </p:nvPr>
        </p:nvSpPr>
        <p:spPr/>
        <p:txBody>
          <a:bodyPr/>
          <a:lstStyle/>
          <a:p>
            <a:r>
              <a:rPr lang="en-US" sz="1600" smtClean="0"/>
              <a:t>Where does your water come from?</a:t>
            </a:r>
          </a:p>
          <a:p>
            <a:r>
              <a:rPr lang="en-US" sz="1600" smtClean="0"/>
              <a:t>Where does your used water go?</a:t>
            </a:r>
          </a:p>
          <a:p>
            <a:r>
              <a:rPr lang="en-US" sz="1600" smtClean="0"/>
              <a:t>What is the soil like in your back yard?</a:t>
            </a:r>
          </a:p>
          <a:p>
            <a:r>
              <a:rPr lang="en-US" sz="1600" smtClean="0"/>
              <a:t>What direction do winter storms generally come from?</a:t>
            </a:r>
          </a:p>
          <a:p>
            <a:r>
              <a:rPr lang="en-US" sz="1600" smtClean="0"/>
              <a:t>Where does your garbage go?</a:t>
            </a:r>
          </a:p>
          <a:p>
            <a:r>
              <a:rPr lang="en-US" sz="1600" smtClean="0"/>
              <a:t>How long is the growing season?</a:t>
            </a:r>
          </a:p>
          <a:p>
            <a:r>
              <a:rPr lang="en-US" sz="1600" smtClean="0"/>
              <a:t>Name five native trees</a:t>
            </a:r>
          </a:p>
          <a:p>
            <a:r>
              <a:rPr lang="en-US" sz="1600" smtClean="0"/>
              <a:t>What is the average rainfall in Portland (in inches)</a:t>
            </a:r>
          </a:p>
          <a:p>
            <a:r>
              <a:rPr lang="en-US" sz="1600" smtClean="0"/>
              <a:t>What is one the primary geological events that shaped Portland?</a:t>
            </a:r>
          </a:p>
          <a:p>
            <a:r>
              <a:rPr lang="en-US" sz="1600" smtClean="0"/>
              <a:t>From where we are which way is north?</a:t>
            </a:r>
          </a:p>
          <a:p>
            <a:r>
              <a:rPr lang="en-US" sz="1600" smtClean="0"/>
              <a:t>What is the primary source of electricity for Portland?</a:t>
            </a:r>
          </a:p>
          <a:p>
            <a:r>
              <a:rPr lang="en-US" sz="1600" smtClean="0"/>
              <a:t>Name two editable native plants.</a:t>
            </a:r>
          </a:p>
          <a:p>
            <a:r>
              <a:rPr lang="en-US" sz="1600" smtClean="0"/>
              <a:t>What is one of the first signs of spring in our region?</a:t>
            </a:r>
          </a:p>
          <a:p>
            <a:r>
              <a:rPr lang="en-US" sz="1600" smtClean="0"/>
              <a:t>What did Portland look like: 50 years ago, 150 years ago, 200, and 10,000?</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t>Urban Form Today	</a:t>
            </a:r>
          </a:p>
        </p:txBody>
      </p:sp>
      <p:sp>
        <p:nvSpPr>
          <p:cNvPr id="35843" name="Rectangle 3"/>
          <p:cNvSpPr>
            <a:spLocks noGrp="1" noChangeArrowheads="1"/>
          </p:cNvSpPr>
          <p:nvPr>
            <p:ph type="body" idx="1"/>
          </p:nvPr>
        </p:nvSpPr>
        <p:spPr/>
        <p:txBody>
          <a:bodyPr/>
          <a:lstStyle/>
          <a:p>
            <a:pPr eaLnBrk="1" hangingPunct="1"/>
            <a:r>
              <a:rPr lang="en-US"/>
              <a:t>Decentralized</a:t>
            </a:r>
          </a:p>
          <a:p>
            <a:pPr eaLnBrk="1" hangingPunct="1"/>
            <a:r>
              <a:rPr lang="en-US"/>
              <a:t>Dispersed</a:t>
            </a:r>
          </a:p>
          <a:p>
            <a:pPr eaLnBrk="1" hangingPunct="1"/>
            <a:r>
              <a:rPr lang="en-US"/>
              <a:t>Separated land uses</a:t>
            </a:r>
          </a:p>
          <a:p>
            <a:pPr eaLnBrk="1" hangingPunct="1"/>
            <a:r>
              <a:rPr lang="en-US"/>
              <a:t>Auto-centric transportation networks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s-1.jpeg"/>
          <p:cNvPicPr>
            <a:picLocks noGrp="1" noChangeAspect="1"/>
          </p:cNvPicPr>
          <p:nvPr>
            <p:ph idx="1"/>
          </p:nvPr>
        </p:nvPicPr>
        <p:blipFill>
          <a:blip r:embed="rId2"/>
          <a:srcRect l="-40252" r="-40252"/>
          <a:stretch>
            <a:fillRect/>
          </a:stretch>
        </p:blipFill>
        <p:spPr>
          <a:xfrm>
            <a:off x="-838200" y="457200"/>
            <a:ext cx="6248400" cy="3439995"/>
          </a:xfrm>
        </p:spPr>
      </p:pic>
      <p:pic>
        <p:nvPicPr>
          <p:cNvPr id="5" name="Picture 4" descr="images.jpeg"/>
          <p:cNvPicPr>
            <a:picLocks noChangeAspect="1"/>
          </p:cNvPicPr>
          <p:nvPr/>
        </p:nvPicPr>
        <p:blipFill>
          <a:blip r:embed="rId3"/>
          <a:stretch>
            <a:fillRect/>
          </a:stretch>
        </p:blipFill>
        <p:spPr>
          <a:xfrm>
            <a:off x="4876800" y="3581399"/>
            <a:ext cx="3962400" cy="3173077"/>
          </a:xfrm>
          <a:prstGeom prst="rect">
            <a:avLst/>
          </a:prstGeom>
        </p:spPr>
      </p:pic>
      <p:sp>
        <p:nvSpPr>
          <p:cNvPr id="6" name="TextBox 5"/>
          <p:cNvSpPr txBox="1"/>
          <p:nvPr/>
        </p:nvSpPr>
        <p:spPr>
          <a:xfrm>
            <a:off x="4267200" y="990600"/>
            <a:ext cx="3994403" cy="1077218"/>
          </a:xfrm>
          <a:prstGeom prst="rect">
            <a:avLst/>
          </a:prstGeom>
          <a:noFill/>
        </p:spPr>
        <p:txBody>
          <a:bodyPr wrap="none" rtlCol="0">
            <a:spAutoFit/>
          </a:bodyPr>
          <a:lstStyle/>
          <a:p>
            <a:r>
              <a:rPr lang="en-US" sz="3200" dirty="0" smtClean="0"/>
              <a:t>Creating Sustainable </a:t>
            </a:r>
          </a:p>
          <a:p>
            <a:r>
              <a:rPr lang="en-US" sz="3200" dirty="0" smtClean="0"/>
              <a:t>Community Stories</a:t>
            </a:r>
          </a:p>
        </p:txBody>
      </p:sp>
      <p:sp>
        <p:nvSpPr>
          <p:cNvPr id="7" name="TextBox 6"/>
          <p:cNvSpPr txBox="1"/>
          <p:nvPr/>
        </p:nvSpPr>
        <p:spPr>
          <a:xfrm>
            <a:off x="824457" y="4114800"/>
            <a:ext cx="3135895" cy="1200329"/>
          </a:xfrm>
          <a:prstGeom prst="rect">
            <a:avLst/>
          </a:prstGeom>
          <a:noFill/>
        </p:spPr>
        <p:txBody>
          <a:bodyPr wrap="none" rtlCol="0">
            <a:spAutoFit/>
          </a:bodyPr>
          <a:lstStyle/>
          <a:p>
            <a:r>
              <a:rPr lang="en-US" dirty="0" smtClean="0"/>
              <a:t>A long long time ago</a:t>
            </a:r>
          </a:p>
          <a:p>
            <a:r>
              <a:rPr lang="en-US" dirty="0" smtClean="0"/>
              <a:t>In a land called </a:t>
            </a:r>
            <a:r>
              <a:rPr lang="en-US" dirty="0" err="1" smtClean="0"/>
              <a:t>Ecotopia</a:t>
            </a:r>
            <a:endParaRPr lang="en-US" dirty="0" smtClean="0"/>
          </a:p>
          <a:p>
            <a:r>
              <a:rPr lang="en-US" dirty="0" smtClean="0"/>
              <a:t>A People begin to create </a:t>
            </a:r>
          </a:p>
          <a:p>
            <a:r>
              <a:rPr lang="en-US" dirty="0" smtClean="0"/>
              <a:t>a new story about their place</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Contrasting Community Stories</a:t>
            </a:r>
            <a:endParaRPr lang="en-US" dirty="0"/>
          </a:p>
        </p:txBody>
      </p:sp>
      <p:pic>
        <p:nvPicPr>
          <p:cNvPr id="10" name="Content Placeholder 9" descr="images.jpeg"/>
          <p:cNvPicPr>
            <a:picLocks noGrp="1" noChangeAspect="1"/>
          </p:cNvPicPr>
          <p:nvPr>
            <p:ph idx="1"/>
          </p:nvPr>
        </p:nvPicPr>
        <p:blipFill>
          <a:blip r:embed="rId2"/>
          <a:srcRect l="-7123" r="-7123"/>
          <a:stretch>
            <a:fillRect/>
          </a:stretch>
        </p:blipFill>
        <p:spPr>
          <a:xfrm>
            <a:off x="0" y="1524000"/>
            <a:ext cx="4982743" cy="2743200"/>
          </a:xfrm>
        </p:spPr>
      </p:pic>
      <p:sp>
        <p:nvSpPr>
          <p:cNvPr id="11" name="TextBox 10"/>
          <p:cNvSpPr txBox="1"/>
          <p:nvPr/>
        </p:nvSpPr>
        <p:spPr>
          <a:xfrm>
            <a:off x="533400" y="4419600"/>
            <a:ext cx="1905000" cy="523220"/>
          </a:xfrm>
          <a:prstGeom prst="rect">
            <a:avLst/>
          </a:prstGeom>
          <a:noFill/>
        </p:spPr>
        <p:txBody>
          <a:bodyPr wrap="square" rtlCol="0">
            <a:spAutoFit/>
          </a:bodyPr>
          <a:lstStyle/>
          <a:p>
            <a:r>
              <a:rPr lang="en-US" sz="2800" dirty="0" smtClean="0"/>
              <a:t>Los Vegas</a:t>
            </a:r>
            <a:endParaRPr lang="en-US" sz="2800" dirty="0"/>
          </a:p>
        </p:txBody>
      </p:sp>
      <p:pic>
        <p:nvPicPr>
          <p:cNvPr id="12" name="Picture 11" descr="images.jpeg"/>
          <p:cNvPicPr>
            <a:picLocks noChangeAspect="1"/>
          </p:cNvPicPr>
          <p:nvPr/>
        </p:nvPicPr>
        <p:blipFill>
          <a:blip r:embed="rId3"/>
          <a:stretch>
            <a:fillRect/>
          </a:stretch>
        </p:blipFill>
        <p:spPr>
          <a:xfrm>
            <a:off x="5715000" y="1219200"/>
            <a:ext cx="2844800" cy="2857500"/>
          </a:xfrm>
          <a:prstGeom prst="rect">
            <a:avLst/>
          </a:prstGeom>
        </p:spPr>
      </p:pic>
      <p:pic>
        <p:nvPicPr>
          <p:cNvPr id="13" name="Picture 12" descr="images.jpeg"/>
          <p:cNvPicPr>
            <a:picLocks noChangeAspect="1"/>
          </p:cNvPicPr>
          <p:nvPr/>
        </p:nvPicPr>
        <p:blipFill>
          <a:blip r:embed="rId4"/>
          <a:stretch>
            <a:fillRect/>
          </a:stretch>
        </p:blipFill>
        <p:spPr>
          <a:xfrm>
            <a:off x="3505200" y="4495800"/>
            <a:ext cx="3886200" cy="2095500"/>
          </a:xfrm>
          <a:prstGeom prst="rect">
            <a:avLst/>
          </a:prstGeom>
        </p:spPr>
      </p:pic>
      <p:sp>
        <p:nvSpPr>
          <p:cNvPr id="14" name="TextBox 13"/>
          <p:cNvSpPr txBox="1"/>
          <p:nvPr/>
        </p:nvSpPr>
        <p:spPr>
          <a:xfrm>
            <a:off x="7400507" y="4419600"/>
            <a:ext cx="1331013" cy="461665"/>
          </a:xfrm>
          <a:prstGeom prst="rect">
            <a:avLst/>
          </a:prstGeom>
          <a:noFill/>
        </p:spPr>
        <p:txBody>
          <a:bodyPr wrap="none" rtlCol="0">
            <a:spAutoFit/>
          </a:bodyPr>
          <a:lstStyle/>
          <a:p>
            <a:r>
              <a:rPr lang="en-US" sz="2400" dirty="0" smtClean="0"/>
              <a:t>Portland</a:t>
            </a:r>
            <a:endParaRPr lang="en-US" sz="24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5554" name="Rectangle 2"/>
          <p:cNvSpPr>
            <a:spLocks noGrp="1" noChangeArrowheads="1"/>
          </p:cNvSpPr>
          <p:nvPr>
            <p:ph type="title"/>
          </p:nvPr>
        </p:nvSpPr>
        <p:spPr/>
        <p:txBody>
          <a:bodyPr/>
          <a:lstStyle/>
          <a:p>
            <a:pPr eaLnBrk="1" hangingPunct="1">
              <a:defRPr/>
            </a:pPr>
            <a:r>
              <a:rPr lang="en-US" dirty="0" smtClean="0">
                <a:ea typeface="+mj-ea"/>
                <a:cs typeface="+mj-cs"/>
              </a:rPr>
              <a:t>City Repair: Intersection Repair, Free Tea stand</a:t>
            </a:r>
            <a:endParaRPr lang="en-US" dirty="0">
              <a:ea typeface="+mj-ea"/>
              <a:cs typeface="+mj-cs"/>
            </a:endParaRPr>
          </a:p>
        </p:txBody>
      </p:sp>
      <p:pic>
        <p:nvPicPr>
          <p:cNvPr id="50179" name="Picture 3" descr="cityrepair2"/>
          <p:cNvPicPr>
            <a:picLocks noGrp="1" noChangeAspect="1" noChangeArrowheads="1"/>
          </p:cNvPicPr>
          <p:nvPr>
            <p:ph idx="1"/>
          </p:nvPr>
        </p:nvPicPr>
        <p:blipFill>
          <a:blip r:embed="rId3"/>
          <a:srcRect/>
          <a:stretch>
            <a:fillRect/>
          </a:stretch>
        </p:blipFill>
        <p:spPr>
          <a:xfrm>
            <a:off x="1550988" y="1600200"/>
            <a:ext cx="6040437" cy="4530725"/>
          </a:xfrm>
        </p:spPr>
      </p:pic>
      <p:sp>
        <p:nvSpPr>
          <p:cNvPr id="4" name="TextBox 3"/>
          <p:cNvSpPr txBox="1"/>
          <p:nvPr/>
        </p:nvSpPr>
        <p:spPr>
          <a:xfrm>
            <a:off x="35706" y="6096000"/>
            <a:ext cx="7123665" cy="584776"/>
          </a:xfrm>
          <a:prstGeom prst="rect">
            <a:avLst/>
          </a:prstGeom>
          <a:noFill/>
        </p:spPr>
        <p:txBody>
          <a:bodyPr wrap="none" rtlCol="0">
            <a:spAutoFit/>
          </a:bodyPr>
          <a:lstStyle/>
          <a:p>
            <a:r>
              <a:rPr lang="en-US" sz="3200" dirty="0" smtClean="0"/>
              <a:t>WE CAN DO SOMETHING ABOUT IT</a:t>
            </a:r>
            <a:endParaRPr lang="en-US" sz="32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6" name="Picture 2" descr="E:\VBC 2003\IMG_2232.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advTm="400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3600" dirty="0" smtClean="0">
                <a:ea typeface="ＭＳ Ｐゴシック" charset="-128"/>
                <a:cs typeface="ＭＳ Ｐゴシック" charset="-128"/>
              </a:rPr>
              <a:t>Repairing the City Street by Street</a:t>
            </a:r>
            <a:br>
              <a:rPr lang="en-US" sz="3600" dirty="0" smtClean="0">
                <a:ea typeface="ＭＳ Ｐゴシック" charset="-128"/>
                <a:cs typeface="ＭＳ Ｐゴシック" charset="-128"/>
              </a:rPr>
            </a:br>
            <a:r>
              <a:rPr lang="en-US" sz="3600" dirty="0" smtClean="0">
                <a:ea typeface="ＭＳ Ｐゴシック" charset="-128"/>
                <a:cs typeface="ＭＳ Ｐゴシック" charset="-128"/>
              </a:rPr>
              <a:t>City Repair Project</a:t>
            </a:r>
          </a:p>
        </p:txBody>
      </p:sp>
      <p:pic>
        <p:nvPicPr>
          <p:cNvPr id="8" name="Content Placeholder 7" descr="city9.tiff"/>
          <p:cNvPicPr>
            <a:picLocks noGrp="1" noChangeAspect="1"/>
          </p:cNvPicPr>
          <p:nvPr>
            <p:ph idx="1"/>
          </p:nvPr>
        </p:nvPicPr>
        <p:blipFill>
          <a:blip r:embed="rId2"/>
          <a:srcRect l="-27575" r="-27575"/>
          <a:stretch>
            <a:fillRect/>
          </a:stretch>
        </p:blip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3600" dirty="0" smtClean="0">
                <a:ea typeface="ＭＳ Ｐゴシック" charset="-128"/>
                <a:cs typeface="ＭＳ Ｐゴシック" charset="-128"/>
              </a:rPr>
              <a:t>Repairing the City Street by Street</a:t>
            </a:r>
            <a:br>
              <a:rPr lang="en-US" sz="3600" dirty="0" smtClean="0">
                <a:ea typeface="ＭＳ Ｐゴシック" charset="-128"/>
                <a:cs typeface="ＭＳ Ｐゴシック" charset="-128"/>
              </a:rPr>
            </a:br>
            <a:r>
              <a:rPr lang="en-US" sz="3600" dirty="0" smtClean="0">
                <a:ea typeface="ＭＳ Ｐゴシック" charset="-128"/>
                <a:cs typeface="ＭＳ Ｐゴシック" charset="-128"/>
              </a:rPr>
              <a:t>City Repair Project</a:t>
            </a:r>
          </a:p>
        </p:txBody>
      </p:sp>
      <p:pic>
        <p:nvPicPr>
          <p:cNvPr id="5" name="Content Placeholder 4" descr="cityr6.tiff"/>
          <p:cNvPicPr>
            <a:picLocks noGrp="1" noChangeAspect="1"/>
          </p:cNvPicPr>
          <p:nvPr>
            <p:ph idx="1"/>
          </p:nvPr>
        </p:nvPicPr>
        <p:blipFill>
          <a:blip r:embed="rId2"/>
          <a:srcRect l="-18367" r="-18367"/>
          <a:stretch>
            <a:fillRect/>
          </a:stretch>
        </p:blip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3600" dirty="0" smtClean="0">
                <a:ea typeface="ＭＳ Ｐゴシック" charset="-128"/>
                <a:cs typeface="ＭＳ Ｐゴシック" charset="-128"/>
              </a:rPr>
              <a:t>Repairing the City Street by Street</a:t>
            </a:r>
            <a:br>
              <a:rPr lang="en-US" sz="3600" dirty="0" smtClean="0">
                <a:ea typeface="ＭＳ Ｐゴシック" charset="-128"/>
                <a:cs typeface="ＭＳ Ｐゴシック" charset="-128"/>
              </a:rPr>
            </a:br>
            <a:r>
              <a:rPr lang="en-US" sz="3600" dirty="0" smtClean="0">
                <a:ea typeface="ＭＳ Ｐゴシック" charset="-128"/>
                <a:cs typeface="ＭＳ Ｐゴシック" charset="-128"/>
              </a:rPr>
              <a:t>City Repair Project</a:t>
            </a:r>
          </a:p>
        </p:txBody>
      </p:sp>
      <p:pic>
        <p:nvPicPr>
          <p:cNvPr id="5" name="Content Placeholder 4" descr="cityrepair4.tiff"/>
          <p:cNvPicPr>
            <a:picLocks noGrp="1" noChangeAspect="1"/>
          </p:cNvPicPr>
          <p:nvPr>
            <p:ph idx="1"/>
          </p:nvPr>
        </p:nvPicPr>
        <p:blipFill>
          <a:blip r:embed="rId2"/>
          <a:srcRect l="-17358" r="-17358"/>
          <a:stretch>
            <a:fillRect/>
          </a:stretch>
        </p:blip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3600" dirty="0" smtClean="0">
                <a:ea typeface="ＭＳ Ｐゴシック" charset="-128"/>
                <a:cs typeface="ＭＳ Ｐゴシック" charset="-128"/>
              </a:rPr>
              <a:t>Repairing the City Street by Street</a:t>
            </a:r>
            <a:br>
              <a:rPr lang="en-US" sz="3600" dirty="0" smtClean="0">
                <a:ea typeface="ＭＳ Ｐゴシック" charset="-128"/>
                <a:cs typeface="ＭＳ Ｐゴシック" charset="-128"/>
              </a:rPr>
            </a:br>
            <a:r>
              <a:rPr lang="en-US" sz="3600" dirty="0" smtClean="0">
                <a:ea typeface="ＭＳ Ｐゴシック" charset="-128"/>
                <a:cs typeface="ＭＳ Ｐゴシック" charset="-128"/>
              </a:rPr>
              <a:t>City Repair Project</a:t>
            </a:r>
          </a:p>
        </p:txBody>
      </p:sp>
      <p:pic>
        <p:nvPicPr>
          <p:cNvPr id="5" name="Content Placeholder 4" descr="crepair2.tiff"/>
          <p:cNvPicPr>
            <a:picLocks noGrp="1" noChangeAspect="1"/>
          </p:cNvPicPr>
          <p:nvPr>
            <p:ph idx="1"/>
          </p:nvPr>
        </p:nvPicPr>
        <p:blipFill>
          <a:blip r:embed="rId2"/>
          <a:srcRect t="-2852" b="-2852"/>
          <a:stretch>
            <a:fillRect/>
          </a:stretch>
        </p:blipFill>
        <p:spPr>
          <a:xfrm>
            <a:off x="533400" y="1600200"/>
            <a:ext cx="8229600" cy="4530725"/>
          </a:xfr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Crowding and Density</a:t>
            </a:r>
            <a:endParaRPr lang="en-US" dirty="0"/>
          </a:p>
        </p:txBody>
      </p:sp>
      <p:pic>
        <p:nvPicPr>
          <p:cNvPr id="4" name="Content Placeholder 3" descr="images-1.jpeg"/>
          <p:cNvPicPr>
            <a:picLocks noGrp="1" noChangeAspect="1"/>
          </p:cNvPicPr>
          <p:nvPr>
            <p:ph idx="1"/>
          </p:nvPr>
        </p:nvPicPr>
        <p:blipFill>
          <a:blip r:embed="rId2"/>
          <a:srcRect l="-17158" r="-17158"/>
          <a:stretch>
            <a:fillRect/>
          </a:stretch>
        </p:blipFill>
        <p:spPr>
          <a:xfrm>
            <a:off x="0" y="1219200"/>
            <a:ext cx="4013876" cy="2209800"/>
          </a:xfrm>
        </p:spPr>
      </p:pic>
      <p:pic>
        <p:nvPicPr>
          <p:cNvPr id="6" name="Picture 5" descr="Unknown.jpeg"/>
          <p:cNvPicPr>
            <a:picLocks noChangeAspect="1"/>
          </p:cNvPicPr>
          <p:nvPr/>
        </p:nvPicPr>
        <p:blipFill>
          <a:blip r:embed="rId3"/>
          <a:stretch>
            <a:fillRect/>
          </a:stretch>
        </p:blipFill>
        <p:spPr>
          <a:xfrm>
            <a:off x="5562600" y="1295400"/>
            <a:ext cx="3289300" cy="2463800"/>
          </a:xfrm>
          <a:prstGeom prst="rect">
            <a:avLst/>
          </a:prstGeom>
        </p:spPr>
      </p:pic>
      <p:pic>
        <p:nvPicPr>
          <p:cNvPr id="7" name="Picture 6" descr="images.jpeg"/>
          <p:cNvPicPr>
            <a:picLocks noChangeAspect="1"/>
          </p:cNvPicPr>
          <p:nvPr/>
        </p:nvPicPr>
        <p:blipFill>
          <a:blip r:embed="rId4"/>
          <a:stretch>
            <a:fillRect/>
          </a:stretch>
        </p:blipFill>
        <p:spPr>
          <a:xfrm>
            <a:off x="304800" y="3810000"/>
            <a:ext cx="2819400" cy="2111829"/>
          </a:xfrm>
          <a:prstGeom prst="rect">
            <a:avLst/>
          </a:prstGeom>
        </p:spPr>
      </p:pic>
      <p:pic>
        <p:nvPicPr>
          <p:cNvPr id="8" name="Picture 7" descr="images-2.jpeg"/>
          <p:cNvPicPr>
            <a:picLocks noChangeAspect="1"/>
          </p:cNvPicPr>
          <p:nvPr/>
        </p:nvPicPr>
        <p:blipFill>
          <a:blip r:embed="rId5"/>
          <a:stretch>
            <a:fillRect/>
          </a:stretch>
        </p:blipFill>
        <p:spPr>
          <a:xfrm>
            <a:off x="5791200" y="4724400"/>
            <a:ext cx="3079750" cy="1912687"/>
          </a:xfrm>
          <a:prstGeom prst="rect">
            <a:avLst/>
          </a:prstGeom>
        </p:spPr>
      </p:pic>
      <p:pic>
        <p:nvPicPr>
          <p:cNvPr id="9" name="Picture 8" descr="Unknown.jpeg"/>
          <p:cNvPicPr>
            <a:picLocks noChangeAspect="1"/>
          </p:cNvPicPr>
          <p:nvPr/>
        </p:nvPicPr>
        <p:blipFill>
          <a:blip r:embed="rId6"/>
          <a:stretch>
            <a:fillRect/>
          </a:stretch>
        </p:blipFill>
        <p:spPr>
          <a:xfrm>
            <a:off x="2819400" y="2667000"/>
            <a:ext cx="3314700" cy="245110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p:txBody>
          <a:bodyPr/>
          <a:lstStyle/>
          <a:p>
            <a:r>
              <a:rPr lang="en-US" sz="3600" dirty="0" smtClean="0"/>
              <a:t>Land Use Planning and Zoning</a:t>
            </a:r>
            <a:endParaRPr lang="en-US" sz="3600" dirty="0"/>
          </a:p>
        </p:txBody>
      </p:sp>
      <p:sp>
        <p:nvSpPr>
          <p:cNvPr id="503811" name="Rectangle 3"/>
          <p:cNvSpPr>
            <a:spLocks noGrp="1" noChangeArrowheads="1"/>
          </p:cNvSpPr>
          <p:nvPr>
            <p:ph type="body" sz="half" idx="1"/>
          </p:nvPr>
        </p:nvSpPr>
        <p:spPr/>
        <p:txBody>
          <a:bodyPr/>
          <a:lstStyle/>
          <a:p>
            <a:endParaRPr lang="en-US" sz="2800"/>
          </a:p>
        </p:txBody>
      </p:sp>
      <p:pic>
        <p:nvPicPr>
          <p:cNvPr id="503813" name="Picture 5" descr="commie zoning roseburg or.jpg                                  000A931EMacintosh HD                   B7464D7A:"/>
          <p:cNvPicPr>
            <a:picLocks noGrp="1" noChangeAspect="1" noChangeArrowheads="1"/>
          </p:cNvPicPr>
          <p:nvPr>
            <p:ph sz="half" idx="2"/>
          </p:nvPr>
        </p:nvPicPr>
        <p:blipFill>
          <a:blip r:embed="rId2"/>
          <a:srcRect/>
          <a:stretch>
            <a:fillRect/>
          </a:stretch>
        </p:blipFill>
        <p:spPr>
          <a:xfrm>
            <a:off x="1066800" y="1752600"/>
            <a:ext cx="5384800" cy="4038600"/>
          </a:xfr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0.4"/>
</p:tagLst>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4082</TotalTime>
  <Words>4874</Words>
  <Application>Microsoft Macintosh PowerPoint</Application>
  <PresentationFormat>On-screen Show (4:3)</PresentationFormat>
  <Paragraphs>612</Paragraphs>
  <Slides>109</Slides>
  <Notes>49</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109</vt:i4>
      </vt:variant>
    </vt:vector>
  </HeadingPairs>
  <TitlesOfParts>
    <vt:vector size="112" baseType="lpstr">
      <vt:lpstr>Ripple</vt:lpstr>
      <vt:lpstr>Chart</vt:lpstr>
      <vt:lpstr>Photo Editor Photo</vt:lpstr>
      <vt:lpstr>Healthy People, Healthy Places Winter, 2013 Review </vt:lpstr>
      <vt:lpstr>Final Exam</vt:lpstr>
      <vt:lpstr>Slide 3</vt:lpstr>
      <vt:lpstr>Modifiable Behaviors Associated with Deaths, US, 1990</vt:lpstr>
      <vt:lpstr>Health greatly affected by </vt:lpstr>
      <vt:lpstr>Slide 6</vt:lpstr>
      <vt:lpstr>Urban Form--19th Century</vt:lpstr>
      <vt:lpstr>Health of Cities</vt:lpstr>
      <vt:lpstr>Urban Form Today </vt:lpstr>
      <vt:lpstr>Automobile Society</vt:lpstr>
      <vt:lpstr>Place Matters</vt:lpstr>
      <vt:lpstr>Ecologies of Disadvantage</vt:lpstr>
      <vt:lpstr>Characteristics of urban Social Life</vt:lpstr>
      <vt:lpstr>Frank: Chapter three</vt:lpstr>
      <vt:lpstr>Frank, chapter Four: Physical Activity</vt:lpstr>
      <vt:lpstr>The costs of privatization  (Fortress America article)</vt:lpstr>
      <vt:lpstr>Special Needs: Elderly</vt:lpstr>
      <vt:lpstr>Special Needs: Children</vt:lpstr>
      <vt:lpstr>Slide 19</vt:lpstr>
      <vt:lpstr>What Hinders Kids from Walking or Biking to School?</vt:lpstr>
      <vt:lpstr>Special Needs: Poor</vt:lpstr>
      <vt:lpstr>Transportation: Main points</vt:lpstr>
      <vt:lpstr>Automobile Society</vt:lpstr>
      <vt:lpstr>Transportation</vt:lpstr>
      <vt:lpstr>Bicycle commuters increase 500%  10,000 bikers every day to downtown</vt:lpstr>
      <vt:lpstr>Bicycle facilities</vt:lpstr>
      <vt:lpstr>Bicycle facilities</vt:lpstr>
      <vt:lpstr>Mode Split Comparison: Europe and North America</vt:lpstr>
      <vt:lpstr>Mike Houck--Greenspaces</vt:lpstr>
      <vt:lpstr>Slide 30</vt:lpstr>
      <vt:lpstr>Slide 31</vt:lpstr>
      <vt:lpstr>Slide 32</vt:lpstr>
      <vt:lpstr>Slide 33</vt:lpstr>
      <vt:lpstr>Slide 34</vt:lpstr>
      <vt:lpstr>A Challenge: Bringing Nature Back into the City</vt:lpstr>
      <vt:lpstr>Slide 36</vt:lpstr>
      <vt:lpstr>Slide 37</vt:lpstr>
      <vt:lpstr>Result: density and Protecting our Farmland</vt:lpstr>
      <vt:lpstr>Slide 39</vt:lpstr>
      <vt:lpstr>Slide 40</vt:lpstr>
      <vt:lpstr>Slide 41</vt:lpstr>
      <vt:lpstr>How building affects streams:  Quantity</vt:lpstr>
      <vt:lpstr>CSO tunnels are expensive to build ~ Portland’s $1.4 Billion, expensive to maintain? and how long will they last? </vt:lpstr>
      <vt:lpstr>Slide 44</vt:lpstr>
      <vt:lpstr>Slide 45</vt:lpstr>
      <vt:lpstr>Slide 46</vt:lpstr>
      <vt:lpstr>Slide 47</vt:lpstr>
      <vt:lpstr>Slide 48</vt:lpstr>
      <vt:lpstr>Slide 49</vt:lpstr>
      <vt:lpstr>Slide 50</vt:lpstr>
      <vt:lpstr>Slide 51</vt:lpstr>
      <vt:lpstr>Urban Foodscape</vt:lpstr>
      <vt:lpstr>Urban Food Systems</vt:lpstr>
      <vt:lpstr>Framing Food Security</vt:lpstr>
      <vt:lpstr>Access to Food Strategies</vt:lpstr>
      <vt:lpstr>Diggable Cities Inventory</vt:lpstr>
      <vt:lpstr>Farm to School Program</vt:lpstr>
      <vt:lpstr>Growing Gardens</vt:lpstr>
      <vt:lpstr>Creating Connections in the Food System</vt:lpstr>
      <vt:lpstr>Reed College Community Garden</vt:lpstr>
      <vt:lpstr>Community Supported Farms</vt:lpstr>
      <vt:lpstr>Farmer’s Market</vt:lpstr>
      <vt:lpstr>Social Sustainability—Social equity</vt:lpstr>
      <vt:lpstr>  The Coalition for a Liveable Future is a partnership of 90 organizations and hundreds of individuals working for a healthy and sustainable Portland-Vancouver  metropolitan region.</vt:lpstr>
      <vt:lpstr>Slide 65</vt:lpstr>
      <vt:lpstr>Slide 66</vt:lpstr>
      <vt:lpstr>Slide 67</vt:lpstr>
      <vt:lpstr>Slide 68</vt:lpstr>
      <vt:lpstr>Slide 69</vt:lpstr>
      <vt:lpstr>Slide 70</vt:lpstr>
      <vt:lpstr>Characteristics of urban Social Life</vt:lpstr>
      <vt:lpstr>Importance of Social Networks</vt:lpstr>
      <vt:lpstr>Social Networks</vt:lpstr>
      <vt:lpstr>Social and Civic Space</vt:lpstr>
      <vt:lpstr>Social Capital</vt:lpstr>
      <vt:lpstr>What is social capital?</vt:lpstr>
      <vt:lpstr>Bridging and Bonding Social Capital</vt:lpstr>
      <vt:lpstr>Collaborative Consumption</vt:lpstr>
      <vt:lpstr>Slide 79</vt:lpstr>
      <vt:lpstr>Conceptual and Practical Problems in Design</vt:lpstr>
      <vt:lpstr>Eyes on the Street?</vt:lpstr>
      <vt:lpstr>Slide 82</vt:lpstr>
      <vt:lpstr>Slide 83</vt:lpstr>
      <vt:lpstr>Social Elements: social networks, social capital</vt:lpstr>
      <vt:lpstr>Collaborative Consumption</vt:lpstr>
      <vt:lpstr>Slide 86</vt:lpstr>
      <vt:lpstr>Everyone should know where they are at all times and  everyone should know how to live in place sustainably</vt:lpstr>
      <vt:lpstr>Slide 88</vt:lpstr>
      <vt:lpstr>Bioregional Quiz</vt:lpstr>
      <vt:lpstr>Slide 90</vt:lpstr>
      <vt:lpstr>Contrasting Community Stories</vt:lpstr>
      <vt:lpstr>City Repair: Intersection Repair, Free Tea stand</vt:lpstr>
      <vt:lpstr>Slide 93</vt:lpstr>
      <vt:lpstr>Repairing the City Street by Street City Repair Project</vt:lpstr>
      <vt:lpstr>Repairing the City Street by Street City Repair Project</vt:lpstr>
      <vt:lpstr>Repairing the City Street by Street City Repair Project</vt:lpstr>
      <vt:lpstr>Repairing the City Street by Street City Repair Project</vt:lpstr>
      <vt:lpstr>Crowding and Density</vt:lpstr>
      <vt:lpstr>Land Use Planning and Zoning</vt:lpstr>
      <vt:lpstr>Slide 100</vt:lpstr>
      <vt:lpstr>Central issues of Power: Public Control of Private Property</vt:lpstr>
      <vt:lpstr>Goals of Comprehensive Planning</vt:lpstr>
      <vt:lpstr>Oregon Story</vt:lpstr>
      <vt:lpstr> Integrated local and state planning solutions   </vt:lpstr>
      <vt:lpstr>Land Use Planning</vt:lpstr>
      <vt:lpstr>Tools for Oregonians … the statewide planning program </vt:lpstr>
      <vt:lpstr>Slide 107</vt:lpstr>
      <vt:lpstr>Slide 108</vt:lpstr>
      <vt:lpstr>Slide 109</vt:lpstr>
    </vt:vector>
  </TitlesOfParts>
  <Company>Portland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Bowling Together: The Civic Story of Portland Oregon Steve Johnson, Ph.D.</dc:title>
  <cp:lastModifiedBy>steve johnson</cp:lastModifiedBy>
  <cp:revision>190</cp:revision>
  <cp:lastPrinted>2012-03-07T18:15:51Z</cp:lastPrinted>
  <dcterms:created xsi:type="dcterms:W3CDTF">2013-05-22T16:15:04Z</dcterms:created>
  <dcterms:modified xsi:type="dcterms:W3CDTF">2013-05-22T16:32:28Z</dcterms:modified>
</cp:coreProperties>
</file>