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5"/>
  </p:notesMasterIdLst>
  <p:handoutMasterIdLst>
    <p:handoutMasterId r:id="rId46"/>
  </p:handoutMasterIdLst>
  <p:sldIdLst>
    <p:sldId id="2495" r:id="rId2"/>
    <p:sldId id="2613" r:id="rId3"/>
    <p:sldId id="2614" r:id="rId4"/>
    <p:sldId id="2591" r:id="rId5"/>
    <p:sldId id="2606" r:id="rId6"/>
    <p:sldId id="2605" r:id="rId7"/>
    <p:sldId id="2615" r:id="rId8"/>
    <p:sldId id="2616" r:id="rId9"/>
    <p:sldId id="2617" r:id="rId10"/>
    <p:sldId id="2618" r:id="rId11"/>
    <p:sldId id="2582" r:id="rId12"/>
    <p:sldId id="2619" r:id="rId13"/>
    <p:sldId id="2496" r:id="rId14"/>
    <p:sldId id="2571" r:id="rId15"/>
    <p:sldId id="2500" r:id="rId16"/>
    <p:sldId id="2609" r:id="rId17"/>
    <p:sldId id="2620" r:id="rId18"/>
    <p:sldId id="2603" r:id="rId19"/>
    <p:sldId id="2584" r:id="rId20"/>
    <p:sldId id="2604" r:id="rId21"/>
    <p:sldId id="2610" r:id="rId22"/>
    <p:sldId id="2611" r:id="rId23"/>
    <p:sldId id="2563" r:id="rId24"/>
    <p:sldId id="2594" r:id="rId25"/>
    <p:sldId id="2595" r:id="rId26"/>
    <p:sldId id="2596" r:id="rId27"/>
    <p:sldId id="2518" r:id="rId28"/>
    <p:sldId id="2534" r:id="rId29"/>
    <p:sldId id="2536" r:id="rId30"/>
    <p:sldId id="2537" r:id="rId31"/>
    <p:sldId id="2535" r:id="rId32"/>
    <p:sldId id="2538" r:id="rId33"/>
    <p:sldId id="2542" r:id="rId34"/>
    <p:sldId id="2543" r:id="rId35"/>
    <p:sldId id="2544" r:id="rId36"/>
    <p:sldId id="2548" r:id="rId37"/>
    <p:sldId id="2549" r:id="rId38"/>
    <p:sldId id="2550" r:id="rId39"/>
    <p:sldId id="2551" r:id="rId40"/>
    <p:sldId id="2552" r:id="rId41"/>
    <p:sldId id="2593" r:id="rId42"/>
    <p:sldId id="2602" r:id="rId43"/>
    <p:sldId id="2607"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D12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vertBarState="minimized" horzBarState="maximized">
    <p:restoredLeft sz="15620"/>
    <p:restoredTop sz="94660"/>
  </p:normalViewPr>
  <p:slideViewPr>
    <p:cSldViewPr>
      <p:cViewPr>
        <p:scale>
          <a:sx n="66" d="100"/>
          <a:sy n="66" d="100"/>
        </p:scale>
        <p:origin x="-8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7456"/>
    </p:cViewPr>
  </p:sorterViewPr>
  <p:notesViewPr>
    <p:cSldViewPr>
      <p:cViewPr varScale="1">
        <p:scale>
          <a:sx n="56" d="100"/>
          <a:sy n="56" d="100"/>
        </p:scale>
        <p:origin x="-21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D7AB563E-2A84-7349-8B36-D6A51664B8B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014B8E47-73C9-C447-951B-2F455DEE79B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D8CA12E3-DC92-FE47-955E-78CD8B092FD2}" type="slidenum">
              <a:rPr lang="en-GB"/>
              <a:pPr/>
              <a:t>4</a:t>
            </a:fld>
            <a:endParaRPr lang="en-GB" dirty="0"/>
          </a:p>
        </p:txBody>
      </p:sp>
      <p:sp>
        <p:nvSpPr>
          <p:cNvPr id="63490"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1A0B2D71-E925-1B45-B812-D49772447760}"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4</a:t>
            </a:fld>
            <a:endParaRPr lang="en-GB" sz="1200" dirty="0">
              <a:solidFill>
                <a:srgbClr val="000000"/>
              </a:solidFill>
            </a:endParaRPr>
          </a:p>
        </p:txBody>
      </p:sp>
      <p:sp>
        <p:nvSpPr>
          <p:cNvPr id="63491" name="Text Box 3"/>
          <p:cNvSpPr txBox="1">
            <a:spLocks noChangeArrowheads="1"/>
          </p:cNvSpPr>
          <p:nvPr/>
        </p:nvSpPr>
        <p:spPr bwMode="auto">
          <a:xfrm>
            <a:off x="1239739" y="657679"/>
            <a:ext cx="3949898" cy="3285369"/>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2" name="Text Box 4"/>
          <p:cNvSpPr txBox="1">
            <a:spLocks noChangeArrowheads="1"/>
          </p:cNvSpPr>
          <p:nvPr/>
        </p:nvSpPr>
        <p:spPr bwMode="auto">
          <a:xfrm>
            <a:off x="1215926" y="657679"/>
            <a:ext cx="3993058" cy="3283857"/>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3" name="Text Box 5"/>
          <p:cNvSpPr txBox="1">
            <a:spLocks noGrp="1" noChangeArrowheads="1"/>
          </p:cNvSpPr>
          <p:nvPr>
            <p:ph type="body"/>
          </p:nvPr>
        </p:nvSpPr>
        <p:spPr>
          <a:xfrm>
            <a:off x="285750" y="4160762"/>
            <a:ext cx="5859364" cy="2218877"/>
          </a:xfrm>
          <a:ln/>
        </p:spPr>
        <p:txBody>
          <a:bodyPr lIns="82066" tIns="44609" rIns="82066" bIns="44609">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Equity Atlas focuses on People, Places and Opportunities and we hope that you will be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Our view at the region is guided by a belief that a successful region is supported by three pillars of sustainability.</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94C16-1396-9D44-806E-C115F8061D7D}" type="slidenum">
              <a:rPr lang="en-US"/>
              <a:pPr/>
              <a:t>36</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8394-C9E4-AE41-BCA7-819D7DC25670}" type="slidenum">
              <a:rPr lang="en-US"/>
              <a:pPr/>
              <a:t>37</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820C-E519-9A4C-8F03-1B79E05B7457}" type="slidenum">
              <a:rPr lang="en-US"/>
              <a:pPr/>
              <a:t>38</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45FE6-24DE-8740-99E5-91B2F4988286}" type="slidenum">
              <a:rPr lang="en-US"/>
              <a:pPr/>
              <a:t>39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CF507-1305-8E4A-BB3D-D0410864E375}" type="slidenum">
              <a:rPr lang="en-US"/>
              <a:pPr/>
              <a:t>40</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343B71A-0B8C-044F-9083-27914506D6EC}" type="slidenum">
              <a:rPr lang="en-US"/>
              <a:pPr/>
              <a:t>41</a:t>
            </a:fld>
            <a:endParaRPr lang="en-US" dirty="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7BFD8C2F-BBF4-2046-9BAA-40D5848ECE0B}" type="slidenum">
              <a:rPr lang="en-US"/>
              <a:pPr/>
              <a:t>42</a:t>
            </a:fld>
            <a:endParaRPr lang="en-US" dirty="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8FE7B-0956-EA46-913F-F9AC58D6315F}" type="slidenum">
              <a:rPr lang="en-US"/>
              <a:pPr/>
              <a:t>28</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1A51-CFB9-D74F-975E-983C2DF12111}" type="slidenum">
              <a:rPr lang="en-US"/>
              <a:pPr/>
              <a:t>29</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C6435-4665-814C-8E6F-092AB882F87A}" type="slidenum">
              <a:rPr lang="en-US"/>
              <a:pPr/>
              <a:t>30</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F0B9-C794-CA44-970E-A1605FB6FFE4}" type="slidenum">
              <a:rPr lang="en-US"/>
              <a:pPr/>
              <a:t>31</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3970-927E-6F43-AF7F-8D62034A4F3D}" type="slidenum">
              <a:rPr lang="en-US"/>
              <a:pPr/>
              <a:t>32</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DED23-38C9-6544-9EFA-B77730BC100F}" type="slidenum">
              <a:rPr lang="en-US"/>
              <a:pPr/>
              <a:t>33</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DC4DB-0519-5F45-8BD9-D553DD2FED15}" type="slidenum">
              <a:rPr lang="en-US"/>
              <a:pPr/>
              <a:t>34</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47C7B-FB8C-2E47-A3F6-3D531B6401E6}" type="slidenum">
              <a:rPr lang="en-US"/>
              <a:pPr/>
              <a:t>35</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5"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6"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7"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8"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9"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1"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3"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ltLang="ja-JP"/>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ltLang="ja-JP" dirty="0"/>
          </a:p>
        </p:txBody>
      </p:sp>
      <p:sp>
        <p:nvSpPr>
          <p:cNvPr id="69" name="Rectangle 69"/>
          <p:cNvSpPr>
            <a:spLocks noGrp="1" noChangeArrowheads="1"/>
          </p:cNvSpPr>
          <p:nvPr>
            <p:ph type="ftr" sz="quarter" idx="11"/>
          </p:nvPr>
        </p:nvSpPr>
        <p:spPr/>
        <p:txBody>
          <a:bodyPr/>
          <a:lstStyle>
            <a:lvl1pPr>
              <a:defRPr/>
            </a:lvl1pPr>
          </a:lstStyle>
          <a:p>
            <a:pPr>
              <a:defRPr/>
            </a:pPr>
            <a:endParaRPr lang="en-US" altLang="ja-JP" dirty="0"/>
          </a:p>
        </p:txBody>
      </p:sp>
      <p:sp>
        <p:nvSpPr>
          <p:cNvPr id="70" name="Rectangle 70"/>
          <p:cNvSpPr>
            <a:spLocks noGrp="1" noChangeArrowheads="1"/>
          </p:cNvSpPr>
          <p:nvPr>
            <p:ph type="sldNum" sz="quarter" idx="12"/>
          </p:nvPr>
        </p:nvSpPr>
        <p:spPr/>
        <p:txBody>
          <a:bodyPr/>
          <a:lstStyle>
            <a:lvl1pPr>
              <a:defRPr/>
            </a:lvl1pPr>
          </a:lstStyle>
          <a:p>
            <a:pPr>
              <a:defRPr/>
            </a:pPr>
            <a:fld id="{98B25A4F-A5C5-3249-A7E3-48C9EBA41236}"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B1E93885-D86D-2143-812B-09BD69F3D1C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8089C364-9A5D-8747-BE31-4E04B44383E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48FF37E2-E948-AF4A-88F0-E8959ADF9B3C}"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C74ABEA5-A17E-4F4A-8BB5-38ED88A33B0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25E3E5D5-FA57-B743-BD6A-C1999A06AD9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A5506093-817F-C741-86B8-C2BD5811747F}"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4FC86226-E744-9041-B826-CA287FFF454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9"/>
          <p:cNvSpPr>
            <a:spLocks noGrp="1" noChangeArrowheads="1"/>
          </p:cNvSpPr>
          <p:nvPr>
            <p:ph type="sldNum" sz="quarter" idx="12"/>
          </p:nvPr>
        </p:nvSpPr>
        <p:spPr>
          <a:ln/>
        </p:spPr>
        <p:txBody>
          <a:bodyPr/>
          <a:lstStyle>
            <a:lvl1pPr>
              <a:defRPr/>
            </a:lvl1pPr>
          </a:lstStyle>
          <a:p>
            <a:pPr>
              <a:defRPr/>
            </a:pPr>
            <a:fld id="{2EC6ABCA-BA5B-3447-9FB2-3DC0FC3505F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9"/>
          <p:cNvSpPr>
            <a:spLocks noGrp="1" noChangeArrowheads="1"/>
          </p:cNvSpPr>
          <p:nvPr>
            <p:ph type="sldNum" sz="quarter" idx="12"/>
          </p:nvPr>
        </p:nvSpPr>
        <p:spPr>
          <a:ln/>
        </p:spPr>
        <p:txBody>
          <a:bodyPr/>
          <a:lstStyle>
            <a:lvl1pPr>
              <a:defRPr/>
            </a:lvl1pPr>
          </a:lstStyle>
          <a:p>
            <a:pPr>
              <a:defRPr/>
            </a:pPr>
            <a:fld id="{8BBB51C7-C719-4747-8F17-EBB36C9EA47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9"/>
          <p:cNvSpPr>
            <a:spLocks noGrp="1" noChangeArrowheads="1"/>
          </p:cNvSpPr>
          <p:nvPr>
            <p:ph type="sldNum" sz="quarter" idx="12"/>
          </p:nvPr>
        </p:nvSpPr>
        <p:spPr>
          <a:ln/>
        </p:spPr>
        <p:txBody>
          <a:bodyPr/>
          <a:lstStyle>
            <a:lvl1pPr>
              <a:defRPr/>
            </a:lvl1pPr>
          </a:lstStyle>
          <a:p>
            <a:pPr>
              <a:defRPr/>
            </a:pPr>
            <a:fld id="{4349A5C1-EF87-7143-8B15-28611FA19555}"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E3A51BDB-10B1-8249-99AD-68A71E4805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728B772A-BAD7-4A42-98F5-10172F1A6E21}"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fld id="{AB491B98-60FE-8E4A-A964-FA12A07EB47B}" type="slidenum">
              <a:rPr lang="en-US" altLang="ja-JP"/>
              <a:pPr>
                <a:defRPr/>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4265"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pa.pdx.edu/IMS/currentprojects/Photovoice08/PhotoVoice_WebRoo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667000"/>
          </a:xfrm>
        </p:spPr>
        <p:txBody>
          <a:bodyPr/>
          <a:lstStyle/>
          <a:p>
            <a:r>
              <a:rPr lang="en-US" sz="4000" dirty="0" smtClean="0"/>
              <a:t>Visualizing Social Equity</a:t>
            </a:r>
            <a:r>
              <a:rPr lang="en-US" sz="2400" dirty="0" smtClean="0"/>
              <a:t/>
            </a:r>
            <a:br>
              <a:rPr lang="en-US" sz="2400" dirty="0" smtClean="0"/>
            </a:br>
            <a:r>
              <a:rPr lang="en-US" sz="2400" dirty="0" smtClean="0"/>
              <a:t/>
            </a:r>
            <a:br>
              <a:rPr lang="en-US" sz="2400" dirty="0" smtClean="0"/>
            </a:br>
            <a:r>
              <a:rPr lang="en-US" sz="3200" dirty="0" smtClean="0"/>
              <a:t>Cairns Institute</a:t>
            </a:r>
            <a:br>
              <a:rPr lang="en-US" sz="3200" dirty="0" smtClean="0"/>
            </a:br>
            <a:r>
              <a:rPr lang="en-US" sz="3200" dirty="0" smtClean="0"/>
              <a:t>Workshop</a:t>
            </a:r>
            <a:br>
              <a:rPr lang="en-US" sz="3200" dirty="0" smtClean="0"/>
            </a:br>
            <a:r>
              <a:rPr lang="en-US" sz="2400" dirty="0" smtClean="0"/>
              <a:t/>
            </a:r>
            <a:br>
              <a:rPr lang="en-US" sz="2400" dirty="0" smtClean="0"/>
            </a:br>
            <a:r>
              <a:rPr lang="en-US" sz="2400" dirty="0" smtClean="0"/>
              <a:t>June, 2011</a:t>
            </a:r>
            <a:br>
              <a:rPr lang="en-US" sz="2400" dirty="0" smtClean="0"/>
            </a:br>
            <a:r>
              <a:rPr lang="en-US" sz="2400" dirty="0" smtClean="0"/>
              <a:t/>
            </a:r>
            <a:br>
              <a:rPr lang="en-US" sz="2400" dirty="0" smtClean="0"/>
            </a:br>
            <a:endParaRPr lang="en-US" sz="2400" dirty="0"/>
          </a:p>
        </p:txBody>
      </p:sp>
      <p:sp>
        <p:nvSpPr>
          <p:cNvPr id="6" name="Content Placeholder 5"/>
          <p:cNvSpPr>
            <a:spLocks noGrp="1"/>
          </p:cNvSpPr>
          <p:nvPr>
            <p:ph idx="1"/>
          </p:nvPr>
        </p:nvSpPr>
        <p:spPr>
          <a:xfrm>
            <a:off x="304800" y="5105400"/>
            <a:ext cx="8534400" cy="1447800"/>
          </a:xfrm>
        </p:spPr>
        <p:txBody>
          <a:bodyPr/>
          <a:lstStyle/>
          <a:p>
            <a:pPr algn="ctr">
              <a:buNone/>
            </a:pPr>
            <a:r>
              <a:rPr lang="en-US" sz="2800" dirty="0" smtClean="0"/>
              <a:t>Steven Reed Johnson, Ph.D.</a:t>
            </a:r>
          </a:p>
          <a:p>
            <a:pPr algn="ctr">
              <a:buNone/>
            </a:pPr>
            <a:endParaRPr lang="en-US" sz="2800" dirty="0" smtClean="0"/>
          </a:p>
          <a:p>
            <a:pPr algn="ctr">
              <a:buNone/>
            </a:pPr>
            <a:endParaRPr lang="en-US" sz="2800" dirty="0" smtClean="0"/>
          </a:p>
          <a:p>
            <a:pPr algn="ctr">
              <a:buNone/>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Regional Equity?</a:t>
            </a:r>
            <a:endParaRPr lang="en-US" dirty="0"/>
          </a:p>
        </p:txBody>
      </p:sp>
      <p:sp>
        <p:nvSpPr>
          <p:cNvPr id="5" name="Content Placeholder 4"/>
          <p:cNvSpPr>
            <a:spLocks noGrp="1"/>
          </p:cNvSpPr>
          <p:nvPr>
            <p:ph idx="1"/>
          </p:nvPr>
        </p:nvSpPr>
        <p:spPr/>
        <p:txBody>
          <a:bodyPr/>
          <a:lstStyle/>
          <a:p>
            <a:r>
              <a:rPr lang="en-US" sz="2400" dirty="0" smtClean="0"/>
              <a:t>All racial, ethnic, and income groups have opportunities to live and work in all parts of the region, have access to living-wage jobs, and are included in the mainstream of life</a:t>
            </a:r>
          </a:p>
          <a:p>
            <a:r>
              <a:rPr lang="en-US" sz="2400" dirty="0" smtClean="0"/>
              <a:t>All neighborhoods are supported in such a way as to make them vibrant places that offer choices for affordable housing, good schools, access to open space, decent transit that connects people with jobs, and healthy and sustainable environment</a:t>
            </a:r>
          </a:p>
          <a:p>
            <a:pPr algn="r"/>
            <a:r>
              <a:rPr lang="en-US" sz="2400" dirty="0" smtClean="0"/>
              <a:t>Angela Glover Blackwell</a:t>
            </a:r>
          </a:p>
          <a:p>
            <a:pPr algn="r"/>
            <a:r>
              <a:rPr lang="en-US" sz="2400" dirty="0" smtClean="0"/>
              <a:t>Policylink</a:t>
            </a:r>
            <a:endParaRPr lang="en-US" sz="1200" dirty="0" smtClean="0"/>
          </a:p>
          <a:p>
            <a:pPr lvl="8"/>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Defining Scope of Project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Target audience: young, elder, race, poverty, income?</a:t>
            </a:r>
          </a:p>
          <a:p>
            <a:r>
              <a:rPr lang="en-US" dirty="0" smtClean="0"/>
              <a:t>Target Geography</a:t>
            </a:r>
          </a:p>
          <a:p>
            <a:r>
              <a:rPr lang="en-US" dirty="0" smtClean="0"/>
              <a:t>An issue: health, climate change impacts, growth and development</a:t>
            </a:r>
          </a:p>
          <a:p>
            <a:r>
              <a:rPr lang="en-US" dirty="0" smtClean="0"/>
              <a:t>How much participation</a:t>
            </a:r>
          </a:p>
          <a:p>
            <a:r>
              <a:rPr lang="en-US" dirty="0" smtClean="0"/>
              <a:t>Is the audience general public or leaders and professionals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lstStyle/>
          <a:p>
            <a:r>
              <a:rPr lang="en-US" sz="2400" dirty="0" smtClean="0"/>
              <a:t>Defining the Geography</a:t>
            </a:r>
          </a:p>
          <a:p>
            <a:r>
              <a:rPr lang="en-US" sz="2400" dirty="0" smtClean="0"/>
              <a:t>Level of participation desired or anticipated</a:t>
            </a:r>
          </a:p>
          <a:p>
            <a:r>
              <a:rPr lang="en-US" sz="2400" dirty="0" smtClean="0"/>
              <a:t>Audience: general public vs. technical. CLF’s first for general public</a:t>
            </a:r>
          </a:p>
          <a:p>
            <a:r>
              <a:rPr lang="en-US" sz="2400" dirty="0" smtClean="0"/>
              <a:t>Orientation</a:t>
            </a:r>
          </a:p>
          <a:p>
            <a:pPr lvl="1"/>
            <a:r>
              <a:rPr lang="en-US" sz="2400" dirty="0" smtClean="0"/>
              <a:t>Target Audience (race, poverty, elder, children)</a:t>
            </a:r>
          </a:p>
          <a:p>
            <a:pPr lvl="1"/>
            <a:r>
              <a:rPr lang="en-US" sz="2400" dirty="0" smtClean="0"/>
              <a:t>An issue: health, climate change</a:t>
            </a:r>
          </a:p>
          <a:p>
            <a:pPr lvl="1"/>
            <a:r>
              <a:rPr lang="en-US" sz="2400" dirty="0" smtClean="0"/>
              <a:t>Growth and development, unequal benefits</a:t>
            </a:r>
          </a:p>
          <a:p>
            <a:pPr lvl="1"/>
            <a:r>
              <a:rPr lang="en-US" sz="2400" dirty="0" smtClean="0"/>
              <a:t>Positive or Negative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 2</a:t>
            </a:r>
            <a:endParaRPr lang="en-US" dirty="0"/>
          </a:p>
        </p:txBody>
      </p:sp>
      <p:sp>
        <p:nvSpPr>
          <p:cNvPr id="3" name="Content Placeholder 2"/>
          <p:cNvSpPr>
            <a:spLocks noGrp="1"/>
          </p:cNvSpPr>
          <p:nvPr>
            <p:ph idx="1"/>
          </p:nvPr>
        </p:nvSpPr>
        <p:spPr/>
        <p:txBody>
          <a:bodyPr/>
          <a:lstStyle/>
          <a:p>
            <a:r>
              <a:rPr lang="en-US" sz="2200" dirty="0" smtClean="0"/>
              <a:t>Educational or Action Plan?</a:t>
            </a:r>
          </a:p>
          <a:p>
            <a:r>
              <a:rPr lang="en-US" sz="2200" dirty="0" smtClean="0"/>
              <a:t>Format:</a:t>
            </a:r>
          </a:p>
          <a:p>
            <a:pPr lvl="1"/>
            <a:r>
              <a:rPr lang="en-US" sz="2200" dirty="0" smtClean="0"/>
              <a:t>Data visualization is goal</a:t>
            </a:r>
          </a:p>
          <a:p>
            <a:pPr lvl="1"/>
            <a:r>
              <a:rPr lang="en-US" sz="2200" dirty="0" smtClean="0"/>
              <a:t>Qualitative (stories) as well as quantitative?</a:t>
            </a:r>
          </a:p>
          <a:p>
            <a:r>
              <a:rPr lang="en-US" sz="2200" dirty="0" smtClean="0"/>
              <a:t>Should data be accessible and updated continuously? Periodically?</a:t>
            </a:r>
          </a:p>
          <a:p>
            <a:r>
              <a:rPr lang="en-US" sz="2200" dirty="0" smtClean="0"/>
              <a:t>Measuring both Benefits and burdens (tax base)</a:t>
            </a:r>
          </a:p>
          <a:p>
            <a:r>
              <a:rPr lang="en-US" sz="2200" dirty="0" smtClean="0"/>
              <a:t>Equity could be as specific as type amenity, e.g. grocery</a:t>
            </a:r>
          </a:p>
          <a:p>
            <a:r>
              <a:rPr lang="en-US" sz="2200" dirty="0" smtClean="0"/>
              <a:t>Stores vs. healthy/whole foods, or appropriate community centers or programs.  More difficult to find data</a:t>
            </a:r>
          </a:p>
          <a:p>
            <a:r>
              <a:rPr lang="en-US" sz="2200" dirty="0" smtClean="0"/>
              <a:t>Are there community based learning opportunities? </a:t>
            </a:r>
          </a:p>
          <a:p>
            <a:endParaRPr lang="en-US" sz="2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Resource </a:t>
            </a:r>
            <a:br>
              <a:rPr lang="en-US" dirty="0" smtClean="0"/>
            </a:br>
            <a:r>
              <a:rPr lang="en-US" dirty="0" smtClean="0"/>
              <a:t>Identification</a:t>
            </a:r>
            <a:endParaRPr lang="en-US" dirty="0"/>
          </a:p>
        </p:txBody>
      </p:sp>
      <p:sp>
        <p:nvSpPr>
          <p:cNvPr id="3" name="Content Placeholder 2"/>
          <p:cNvSpPr>
            <a:spLocks noGrp="1"/>
          </p:cNvSpPr>
          <p:nvPr>
            <p:ph idx="1"/>
          </p:nvPr>
        </p:nvSpPr>
        <p:spPr>
          <a:xfrm>
            <a:off x="457200" y="1752600"/>
            <a:ext cx="8229600" cy="4378325"/>
          </a:xfrm>
        </p:spPr>
        <p:txBody>
          <a:bodyPr/>
          <a:lstStyle/>
          <a:p>
            <a:r>
              <a:rPr lang="en-US" dirty="0" smtClean="0"/>
              <a:t>Identify beneficiaries for partnerships and funding</a:t>
            </a:r>
          </a:p>
          <a:p>
            <a:r>
              <a:rPr lang="en-US" dirty="0" smtClean="0"/>
              <a:t>Data inventory and evaluation</a:t>
            </a:r>
          </a:p>
          <a:p>
            <a:r>
              <a:rPr lang="en-US" dirty="0" smtClean="0"/>
              <a:t>Staff and consultant availability</a:t>
            </a:r>
          </a:p>
          <a:p>
            <a:r>
              <a:rPr lang="en-US" dirty="0" smtClean="0"/>
              <a:t>Longitudinal data probably essential: changes over time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lstStyle/>
          <a:p>
            <a:r>
              <a:rPr lang="en-US" dirty="0" smtClean="0"/>
              <a:t>University</a:t>
            </a:r>
          </a:p>
          <a:p>
            <a:r>
              <a:rPr lang="en-US" dirty="0" smtClean="0"/>
              <a:t>Private Foundations</a:t>
            </a:r>
          </a:p>
          <a:p>
            <a:r>
              <a:rPr lang="en-US" dirty="0" smtClean="0"/>
              <a:t>Local Governments</a:t>
            </a:r>
          </a:p>
          <a:p>
            <a:r>
              <a:rPr lang="en-US" dirty="0" smtClean="0"/>
              <a:t>Metro Policy Link</a:t>
            </a:r>
          </a:p>
          <a:p>
            <a:r>
              <a:rPr lang="en-US" dirty="0" smtClean="0"/>
              <a:t>* Kaiser Health Foundation</a:t>
            </a:r>
          </a:p>
          <a:p>
            <a:r>
              <a:rPr lang="en-US" dirty="0" smtClean="0"/>
              <a:t>NGOs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Selecting Indicators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600" dirty="0" smtClean="0"/>
              <a:t>Evaluating Indicators</a:t>
            </a:r>
            <a:endParaRPr lang="en-US" sz="3600" dirty="0"/>
          </a:p>
        </p:txBody>
      </p:sp>
      <p:sp>
        <p:nvSpPr>
          <p:cNvPr id="3" name="Content Placeholder 2"/>
          <p:cNvSpPr>
            <a:spLocks noGrp="1"/>
          </p:cNvSpPr>
          <p:nvPr>
            <p:ph idx="1"/>
          </p:nvPr>
        </p:nvSpPr>
        <p:spPr/>
        <p:txBody>
          <a:bodyPr/>
          <a:lstStyle/>
          <a:p>
            <a:r>
              <a:rPr lang="en-US" sz="2800" dirty="0" smtClean="0"/>
              <a:t>Connivance of computation</a:t>
            </a:r>
          </a:p>
          <a:p>
            <a:r>
              <a:rPr lang="en-US" sz="2800" dirty="0" smtClean="0"/>
              <a:t>Fits stakeholder or decision maker framework</a:t>
            </a:r>
          </a:p>
          <a:p>
            <a:r>
              <a:rPr lang="en-US" sz="2800" dirty="0" smtClean="0"/>
              <a:t>Impartiality</a:t>
            </a:r>
          </a:p>
          <a:p>
            <a:r>
              <a:rPr lang="en-US" sz="2800" dirty="0" smtClean="0"/>
              <a:t>Most agreed upon benefits</a:t>
            </a:r>
          </a:p>
          <a:p>
            <a:r>
              <a:rPr lang="en-US" sz="2800" dirty="0" smtClean="0"/>
              <a:t>That improving condition for one group doesn't adversely affect another</a:t>
            </a:r>
          </a:p>
          <a:p>
            <a:r>
              <a:rPr lang="en-US" sz="2800" dirty="0" smtClean="0"/>
              <a:t>Other data and GIS specific elements</a:t>
            </a:r>
          </a:p>
          <a:p>
            <a:r>
              <a:rPr lang="en-US" sz="2800" dirty="0" smtClean="0"/>
              <a:t>Making sure partners/sponsors don’t want data to support a point of view</a:t>
            </a:r>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Lessons Learned</a:t>
            </a:r>
            <a:endParaRPr lang="en-US" dirty="0"/>
          </a:p>
        </p:txBody>
      </p:sp>
      <p:sp>
        <p:nvSpPr>
          <p:cNvPr id="3" name="Content Placeholder 2"/>
          <p:cNvSpPr>
            <a:spLocks noGrp="1"/>
          </p:cNvSpPr>
          <p:nvPr>
            <p:ph idx="1"/>
          </p:nvPr>
        </p:nvSpPr>
        <p:spPr/>
        <p:txBody>
          <a:bodyPr/>
          <a:lstStyle/>
          <a:p>
            <a:r>
              <a:rPr lang="en-US" dirty="0" smtClean="0"/>
              <a:t>Health records: privacy issues</a:t>
            </a:r>
          </a:p>
          <a:p>
            <a:r>
              <a:rPr lang="en-US" dirty="0" smtClean="0"/>
              <a:t>Data that is not collected: Relative quality of jobs in different areas of the region</a:t>
            </a:r>
          </a:p>
          <a:p>
            <a:r>
              <a:rPr lang="en-US" dirty="0" smtClean="0"/>
              <a:t>Local jurisdictions do not all collect same information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Equity Workshop</a:t>
            </a:r>
            <a:endParaRPr lang="en-US" dirty="0"/>
          </a:p>
        </p:txBody>
      </p:sp>
      <p:sp>
        <p:nvSpPr>
          <p:cNvPr id="3" name="Content Placeholder 2"/>
          <p:cNvSpPr>
            <a:spLocks noGrp="1"/>
          </p:cNvSpPr>
          <p:nvPr>
            <p:ph idx="1"/>
          </p:nvPr>
        </p:nvSpPr>
        <p:spPr/>
        <p:txBody>
          <a:bodyPr/>
          <a:lstStyle/>
          <a:p>
            <a:r>
              <a:rPr lang="en-US" sz="2400" dirty="0" smtClean="0"/>
              <a:t>Data visualization videos</a:t>
            </a:r>
          </a:p>
          <a:p>
            <a:r>
              <a:rPr lang="en-US" sz="2400" dirty="0" smtClean="0"/>
              <a:t>Review handouts</a:t>
            </a:r>
          </a:p>
          <a:p>
            <a:r>
              <a:rPr lang="en-US" sz="2400" dirty="0" smtClean="0"/>
              <a:t>Exercises</a:t>
            </a:r>
          </a:p>
          <a:p>
            <a:pPr lvl="1"/>
            <a:r>
              <a:rPr lang="en-US" sz="2400" dirty="0" smtClean="0"/>
              <a:t>Defining Social Equity</a:t>
            </a:r>
          </a:p>
          <a:p>
            <a:pPr lvl="1"/>
            <a:r>
              <a:rPr lang="en-US" sz="2400" dirty="0" smtClean="0"/>
              <a:t>Defining the project goals</a:t>
            </a:r>
          </a:p>
          <a:p>
            <a:pPr lvl="1"/>
            <a:r>
              <a:rPr lang="en-US" sz="2400" dirty="0" smtClean="0"/>
              <a:t>Stakeholder, and funder Identification</a:t>
            </a:r>
          </a:p>
          <a:p>
            <a:pPr lvl="1"/>
            <a:r>
              <a:rPr lang="en-US" sz="2400" dirty="0" smtClean="0"/>
              <a:t>Social equity: selecting indicators</a:t>
            </a:r>
          </a:p>
          <a:p>
            <a:r>
              <a:rPr lang="en-US" sz="2400" dirty="0" smtClean="0"/>
              <a:t>Optional</a:t>
            </a:r>
          </a:p>
          <a:p>
            <a:pPr lvl="1"/>
            <a:r>
              <a:rPr lang="en-US" sz="2400" dirty="0" smtClean="0"/>
              <a:t>Analyzing social networks</a:t>
            </a:r>
          </a:p>
          <a:p>
            <a:pPr lvl="1"/>
            <a:r>
              <a:rPr lang="en-US" sz="2400" dirty="0" smtClean="0"/>
              <a:t>Civic Ecology health</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Telling the Story</a:t>
            </a:r>
            <a:endParaRPr lang="en-US" dirty="0"/>
          </a:p>
        </p:txBody>
      </p:sp>
      <p:sp>
        <p:nvSpPr>
          <p:cNvPr id="3" name="Content Placeholder 2"/>
          <p:cNvSpPr>
            <a:spLocks noGrp="1"/>
          </p:cNvSpPr>
          <p:nvPr>
            <p:ph idx="1"/>
          </p:nvPr>
        </p:nvSpPr>
        <p:spPr>
          <a:xfrm>
            <a:off x="381000" y="1981200"/>
            <a:ext cx="8229600" cy="4530725"/>
          </a:xfrm>
        </p:spPr>
        <p:txBody>
          <a:bodyPr/>
          <a:lstStyle/>
          <a:p>
            <a:r>
              <a:rPr lang="en-US" dirty="0" smtClean="0">
                <a:hlinkClick r:id="rId2"/>
              </a:rPr>
              <a:t>Photo voice story telling</a:t>
            </a:r>
            <a:endParaRPr lang="en-US" dirty="0" smtClean="0"/>
          </a:p>
          <a:p>
            <a:r>
              <a:rPr lang="en-US" dirty="0" smtClean="0"/>
              <a:t>Evolution of textual content in Equity Atlas</a:t>
            </a:r>
          </a:p>
          <a:p>
            <a:r>
              <a:rPr lang="en-US" dirty="0" smtClean="0"/>
              <a:t>GIS geeks requirement to be scientific</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utreach.tiff"/>
          <p:cNvPicPr>
            <a:picLocks noGrp="1" noChangeAspect="1"/>
          </p:cNvPicPr>
          <p:nvPr>
            <p:ph idx="1"/>
          </p:nvPr>
        </p:nvPicPr>
        <p:blipFill>
          <a:blip r:embed="rId2"/>
          <a:srcRect l="-68450" r="-68450"/>
          <a:stretch>
            <a:fillRect/>
          </a:stretch>
        </p:blipFill>
        <p:spPr>
          <a:xfrm>
            <a:off x="-2743200" y="304800"/>
            <a:ext cx="11211172" cy="6172200"/>
          </a:xfrm>
        </p:spPr>
      </p:pic>
      <p:sp>
        <p:nvSpPr>
          <p:cNvPr id="5" name="TextBox 4"/>
          <p:cNvSpPr txBox="1"/>
          <p:nvPr/>
        </p:nvSpPr>
        <p:spPr>
          <a:xfrm>
            <a:off x="5791200" y="2209800"/>
            <a:ext cx="3121167" cy="830997"/>
          </a:xfrm>
          <a:prstGeom prst="rect">
            <a:avLst/>
          </a:prstGeom>
          <a:noFill/>
        </p:spPr>
        <p:txBody>
          <a:bodyPr wrap="none" rtlCol="0">
            <a:spAutoFit/>
          </a:bodyPr>
          <a:lstStyle/>
          <a:p>
            <a:r>
              <a:rPr lang="en-US" dirty="0" smtClean="0"/>
              <a:t>Equity Atlas</a:t>
            </a:r>
          </a:p>
          <a:p>
            <a:r>
              <a:rPr lang="en-US" dirty="0" smtClean="0"/>
              <a:t>Follow up Workshops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Equity Forums</a:t>
            </a:r>
            <a:endParaRPr lang="en-US" dirty="0"/>
          </a:p>
        </p:txBody>
      </p:sp>
      <p:sp>
        <p:nvSpPr>
          <p:cNvPr id="3" name="Content Placeholder 2"/>
          <p:cNvSpPr>
            <a:spLocks noGrp="1"/>
          </p:cNvSpPr>
          <p:nvPr>
            <p:ph idx="1"/>
          </p:nvPr>
        </p:nvSpPr>
        <p:spPr/>
        <p:txBody>
          <a:bodyPr/>
          <a:lstStyle/>
          <a:p>
            <a:r>
              <a:rPr lang="en-US" sz="2400" dirty="0" smtClean="0"/>
              <a:t>In total over 20,000 people involved</a:t>
            </a:r>
          </a:p>
          <a:p>
            <a:r>
              <a:rPr lang="en-US" sz="2400" dirty="0" smtClean="0"/>
              <a:t>First Forums—CLF selected questions</a:t>
            </a:r>
          </a:p>
          <a:p>
            <a:r>
              <a:rPr lang="en-US" sz="2400" dirty="0" smtClean="0"/>
              <a:t>Panel, then broke into groups</a:t>
            </a:r>
          </a:p>
          <a:p>
            <a:r>
              <a:rPr lang="en-US" sz="2400" dirty="0" smtClean="0"/>
              <a:t>Two questions</a:t>
            </a:r>
          </a:p>
          <a:p>
            <a:r>
              <a:rPr lang="en-US" sz="2400" dirty="0" smtClean="0"/>
              <a:t>1.	Are you surprised by what you see in the Atlas or does it confirm what you know about our community?</a:t>
            </a:r>
          </a:p>
          <a:p>
            <a:r>
              <a:rPr lang="en-US" sz="2400" dirty="0" smtClean="0"/>
              <a:t>2.	What strategies will help us create a more equitable region?</a:t>
            </a:r>
          </a:p>
          <a:p>
            <a:pPr lvl="1">
              <a:buNone/>
            </a:pPr>
            <a:r>
              <a:rPr lang="en-US" sz="2400" dirty="0" smtClean="0"/>
              <a:t>And then action plans, example outcome:</a:t>
            </a:r>
          </a:p>
          <a:p>
            <a:pPr lvl="1">
              <a:buNone/>
            </a:pPr>
            <a:r>
              <a:rPr lang="en-US" sz="2400" dirty="0" smtClean="0"/>
              <a:t>	Develop health impact assessment</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Satisfaction Surveys</a:t>
            </a:r>
            <a:endParaRPr lang="en-US" dirty="0"/>
          </a:p>
        </p:txBody>
      </p:sp>
      <p:pic>
        <p:nvPicPr>
          <p:cNvPr id="5" name="Content Placeholder 4" descr="serviceaccPage.tiff"/>
          <p:cNvPicPr>
            <a:picLocks noGrp="1" noChangeAspect="1"/>
          </p:cNvPicPr>
          <p:nvPr>
            <p:ph sz="half" idx="1"/>
          </p:nvPr>
        </p:nvPicPr>
        <p:blipFill>
          <a:blip r:embed="rId2"/>
          <a:srcRect l="-40364" r="-40364"/>
          <a:stretch>
            <a:fillRect/>
          </a:stretch>
        </p:blipFill>
        <p:spPr>
          <a:xfrm>
            <a:off x="-1447800" y="1268835"/>
            <a:ext cx="9372600" cy="5589165"/>
          </a:xfrm>
        </p:spPr>
      </p:pic>
      <p:sp>
        <p:nvSpPr>
          <p:cNvPr id="6" name="TextBox 5"/>
          <p:cNvSpPr txBox="1"/>
          <p:nvPr/>
        </p:nvSpPr>
        <p:spPr>
          <a:xfrm>
            <a:off x="5943600" y="1524001"/>
            <a:ext cx="3177447" cy="5632311"/>
          </a:xfrm>
          <a:prstGeom prst="rect">
            <a:avLst/>
          </a:prstGeom>
          <a:noFill/>
        </p:spPr>
        <p:txBody>
          <a:bodyPr wrap="square" rtlCol="0">
            <a:spAutoFit/>
          </a:bodyPr>
          <a:lstStyle/>
          <a:p>
            <a:endParaRPr lang="en-US" sz="2000" dirty="0" smtClean="0"/>
          </a:p>
          <a:p>
            <a:r>
              <a:rPr lang="en-US" sz="2000" dirty="0" smtClean="0"/>
              <a:t>de facto: this is often the</a:t>
            </a:r>
          </a:p>
          <a:p>
            <a:r>
              <a:rPr lang="en-US" sz="2000" dirty="0" smtClean="0"/>
              <a:t>Method of equity </a:t>
            </a:r>
          </a:p>
          <a:p>
            <a:r>
              <a:rPr lang="en-US" sz="2000" dirty="0" smtClean="0"/>
              <a:t>Measurement and funding</a:t>
            </a:r>
          </a:p>
          <a:p>
            <a:endParaRPr lang="en-US" sz="2000" dirty="0" smtClean="0"/>
          </a:p>
          <a:p>
            <a:r>
              <a:rPr lang="en-US" sz="2000" dirty="0" smtClean="0"/>
              <a:t>Measure equity</a:t>
            </a:r>
          </a:p>
          <a:p>
            <a:r>
              <a:rPr lang="en-US" sz="2000" dirty="0" smtClean="0"/>
              <a:t>By budget </a:t>
            </a:r>
          </a:p>
          <a:p>
            <a:r>
              <a:rPr lang="en-US" sz="2000" dirty="0" smtClean="0"/>
              <a:t>Expenditures </a:t>
            </a:r>
          </a:p>
          <a:p>
            <a:r>
              <a:rPr lang="en-US" sz="2000" dirty="0" smtClean="0"/>
              <a:t>Although not often</a:t>
            </a:r>
          </a:p>
          <a:p>
            <a:r>
              <a:rPr lang="en-US" sz="2000" dirty="0" smtClean="0"/>
              <a:t>Done to accommodate</a:t>
            </a:r>
          </a:p>
          <a:p>
            <a:r>
              <a:rPr lang="en-US" sz="2000" dirty="0" smtClean="0"/>
              <a:t>That. PDX does do by</a:t>
            </a:r>
          </a:p>
          <a:p>
            <a:r>
              <a:rPr lang="en-US" sz="2000" dirty="0" smtClean="0"/>
              <a:t>Districts</a:t>
            </a:r>
          </a:p>
          <a:p>
            <a:endParaRPr lang="en-US" sz="2000" dirty="0" smtClean="0"/>
          </a:p>
          <a:p>
            <a:r>
              <a:rPr lang="en-US" sz="2000" dirty="0" smtClean="0"/>
              <a:t>Examine budgets: for</a:t>
            </a:r>
          </a:p>
          <a:p>
            <a:r>
              <a:rPr lang="en-US" sz="2000" dirty="0" smtClean="0"/>
              <a:t>Example, parks, road</a:t>
            </a:r>
          </a:p>
          <a:p>
            <a:r>
              <a:rPr lang="en-US" sz="2000" dirty="0" smtClean="0"/>
              <a:t>Building, repair</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Capital and Civic Engagement Surveys</a:t>
            </a:r>
            <a:endParaRPr lang="en-US" sz="3600" dirty="0"/>
          </a:p>
        </p:txBody>
      </p:sp>
      <p:pic>
        <p:nvPicPr>
          <p:cNvPr id="5" name="Content Placeholder 4" descr="roper.tiff"/>
          <p:cNvPicPr>
            <a:picLocks noGrp="1" noChangeAspect="1"/>
          </p:cNvPicPr>
          <p:nvPr>
            <p:ph sz="half" idx="1"/>
          </p:nvPr>
        </p:nvPicPr>
        <p:blipFill>
          <a:blip r:embed="rId2"/>
          <a:srcRect l="-24238" r="-24238"/>
          <a:stretch>
            <a:fillRect/>
          </a:stretch>
        </p:blipFill>
        <p:spPr>
          <a:xfrm>
            <a:off x="-914400" y="1524000"/>
            <a:ext cx="8229600" cy="4800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pic>
        <p:nvPicPr>
          <p:cNvPr id="7" name="Content Placeholder 6" descr="Or.values.tiff"/>
          <p:cNvPicPr>
            <a:picLocks noGrp="1" noChangeAspect="1"/>
          </p:cNvPicPr>
          <p:nvPr>
            <p:ph sz="half" idx="1"/>
          </p:nvPr>
        </p:nvPicPr>
        <p:blipFill>
          <a:blip r:embed="rId2"/>
          <a:srcRect l="-25529" r="-25529"/>
          <a:stretch>
            <a:fillRect/>
          </a:stretch>
        </p:blipFill>
        <p:spPr>
          <a:xfrm>
            <a:off x="-762000" y="1600200"/>
            <a:ext cx="7467600" cy="4953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sp>
        <p:nvSpPr>
          <p:cNvPr id="3" name="Content Placeholder 2"/>
          <p:cNvSpPr>
            <a:spLocks noGrp="1"/>
          </p:cNvSpPr>
          <p:nvPr>
            <p:ph sz="half" idx="1"/>
          </p:nvPr>
        </p:nvSpPr>
        <p:spPr>
          <a:xfrm>
            <a:off x="457200" y="1600200"/>
            <a:ext cx="8229600" cy="4876800"/>
          </a:xfrm>
        </p:spPr>
        <p:txBody>
          <a:bodyPr/>
          <a:lstStyle/>
          <a:p>
            <a:r>
              <a:rPr lang="en-US" dirty="0" smtClean="0"/>
              <a:t>Analyzing your Social Network (MS file)</a:t>
            </a:r>
          </a:p>
          <a:p>
            <a:r>
              <a:rPr lang="en-US" dirty="0" smtClean="0"/>
              <a:t>Sample civic engagement and social capital surveys (MS file)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Kirwan Opportunity Mapping</a:t>
            </a:r>
            <a:endParaRPr lang="en-US" dirty="0">
              <a:solidFill>
                <a:srgbClr val="FF00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400" dirty="0"/>
              <a:t>The “community of opportunity” approach</a:t>
            </a:r>
          </a:p>
        </p:txBody>
      </p:sp>
      <p:sp>
        <p:nvSpPr>
          <p:cNvPr id="9219" name="Rectangle 3"/>
          <p:cNvSpPr>
            <a:spLocks noGrp="1" noChangeArrowheads="1"/>
          </p:cNvSpPr>
          <p:nvPr>
            <p:ph type="body" idx="1"/>
          </p:nvPr>
        </p:nvSpPr>
        <p:spPr>
          <a:xfrm>
            <a:off x="566738" y="1752600"/>
            <a:ext cx="8001000" cy="4648200"/>
          </a:xfrm>
        </p:spPr>
        <p:txBody>
          <a:bodyPr/>
          <a:lstStyle/>
          <a:p>
            <a:pPr>
              <a:lnSpc>
                <a:spcPct val="90000"/>
              </a:lnSpc>
              <a:spcAft>
                <a:spcPct val="20000"/>
              </a:spcAft>
            </a:pPr>
            <a:r>
              <a:rPr lang="en-US" sz="2400" dirty="0"/>
              <a:t>Where you live is more important than what you live in…</a:t>
            </a:r>
            <a:endParaRPr lang="en-US" sz="2600" dirty="0"/>
          </a:p>
          <a:p>
            <a:pPr lvl="1">
              <a:lnSpc>
                <a:spcPct val="90000"/>
              </a:lnSpc>
              <a:spcAft>
                <a:spcPct val="20000"/>
              </a:spcAft>
            </a:pPr>
            <a:r>
              <a:rPr lang="en-US" sz="2000" dirty="0"/>
              <a:t>Housing -- in particular its location -- is the primary mechanism for accessing opportunity in our society</a:t>
            </a:r>
          </a:p>
          <a:p>
            <a:pPr lvl="1">
              <a:lnSpc>
                <a:spcPct val="90000"/>
              </a:lnSpc>
              <a:spcAft>
                <a:spcPct val="20000"/>
              </a:spcAft>
            </a:pPr>
            <a:r>
              <a:rPr lang="en-US" sz="2000" dirty="0"/>
              <a:t>Housing</a:t>
            </a:r>
            <a:r>
              <a:rPr lang="en-US" sz="2000" dirty="0">
                <a:solidFill>
                  <a:schemeClr val="tx2"/>
                </a:solidFill>
              </a:rPr>
              <a:t> location</a:t>
            </a:r>
            <a:r>
              <a:rPr lang="en-US" sz="2000" dirty="0"/>
              <a:t> determines </a:t>
            </a:r>
          </a:p>
          <a:p>
            <a:pPr lvl="2">
              <a:lnSpc>
                <a:spcPct val="90000"/>
              </a:lnSpc>
              <a:spcAft>
                <a:spcPct val="20000"/>
              </a:spcAft>
            </a:pPr>
            <a:r>
              <a:rPr lang="en-US" sz="1800" dirty="0"/>
              <a:t>the quality of schools children attend, </a:t>
            </a:r>
          </a:p>
          <a:p>
            <a:pPr lvl="2">
              <a:lnSpc>
                <a:spcPct val="90000"/>
              </a:lnSpc>
              <a:spcAft>
                <a:spcPct val="20000"/>
              </a:spcAft>
            </a:pPr>
            <a:r>
              <a:rPr lang="en-US" sz="1800" dirty="0"/>
              <a:t>the quality of public services they receive, </a:t>
            </a:r>
          </a:p>
          <a:p>
            <a:pPr lvl="2">
              <a:lnSpc>
                <a:spcPct val="90000"/>
              </a:lnSpc>
              <a:spcAft>
                <a:spcPct val="20000"/>
              </a:spcAft>
            </a:pPr>
            <a:r>
              <a:rPr lang="en-US" sz="1800" dirty="0"/>
              <a:t>access to employment and transportation, </a:t>
            </a:r>
          </a:p>
          <a:p>
            <a:pPr lvl="2">
              <a:lnSpc>
                <a:spcPct val="90000"/>
              </a:lnSpc>
              <a:spcAft>
                <a:spcPct val="20000"/>
              </a:spcAft>
            </a:pPr>
            <a:r>
              <a:rPr lang="en-US" sz="1800" dirty="0"/>
              <a:t>exposure to health risks, </a:t>
            </a:r>
          </a:p>
          <a:p>
            <a:pPr lvl="2">
              <a:lnSpc>
                <a:spcPct val="90000"/>
              </a:lnSpc>
              <a:spcAft>
                <a:spcPct val="20000"/>
              </a:spcAft>
            </a:pPr>
            <a:r>
              <a:rPr lang="en-US" sz="1800" dirty="0"/>
              <a:t>access to health care, etc.</a:t>
            </a:r>
          </a:p>
          <a:p>
            <a:pPr lvl="1">
              <a:lnSpc>
                <a:spcPct val="90000"/>
              </a:lnSpc>
              <a:spcAft>
                <a:spcPct val="20000"/>
              </a:spcAft>
            </a:pPr>
            <a:r>
              <a:rPr lang="en-US" sz="2000" dirty="0"/>
              <a:t>For those living in high poverty neighborhoods, these factors can significantly inhibit life outcomes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framework</a:t>
            </a:r>
          </a:p>
        </p:txBody>
      </p:sp>
      <p:sp>
        <p:nvSpPr>
          <p:cNvPr id="10243" name="Rectangle 3"/>
          <p:cNvSpPr>
            <a:spLocks noGrp="1" noChangeArrowheads="1"/>
          </p:cNvSpPr>
          <p:nvPr>
            <p:ph type="body" idx="1"/>
          </p:nvPr>
        </p:nvSpPr>
        <p:spPr/>
        <p:txBody>
          <a:bodyPr/>
          <a:lstStyle/>
          <a:p>
            <a:r>
              <a:rPr lang="en-US" sz="2600" dirty="0"/>
              <a:t>The “Communities of Opportunity” framework is a model of fair housing and community development</a:t>
            </a:r>
          </a:p>
          <a:p>
            <a:r>
              <a:rPr lang="en-US" sz="2600" dirty="0"/>
              <a:t>The model is based on the premises that </a:t>
            </a:r>
          </a:p>
          <a:p>
            <a:pPr lvl="1"/>
            <a:r>
              <a:rPr lang="en-US" sz="2200" dirty="0"/>
              <a:t>Everyone should have fair access to the critical opportunity structures needed to succeed in life</a:t>
            </a:r>
          </a:p>
          <a:p>
            <a:pPr lvl="1"/>
            <a:r>
              <a:rPr lang="en-US" sz="2200" dirty="0"/>
              <a:t>Affirmatively connecting people to opportunity creates positive, transformative change in communities</a:t>
            </a:r>
          </a:p>
          <a:p>
            <a:endParaRPr lang="en-US"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Defining Social Equity</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web of opportunity</a:t>
            </a:r>
          </a:p>
        </p:txBody>
      </p:sp>
      <p:sp>
        <p:nvSpPr>
          <p:cNvPr id="11267" name="Rectangle 3"/>
          <p:cNvSpPr>
            <a:spLocks noGrp="1" noChangeArrowheads="1"/>
          </p:cNvSpPr>
          <p:nvPr>
            <p:ph type="body" idx="1"/>
          </p:nvPr>
        </p:nvSpPr>
        <p:spPr/>
        <p:txBody>
          <a:bodyPr/>
          <a:lstStyle/>
          <a:p>
            <a:pPr>
              <a:lnSpc>
                <a:spcPct val="80000"/>
              </a:lnSpc>
            </a:pPr>
            <a:r>
              <a:rPr lang="en-US" sz="2600" dirty="0"/>
              <a:t>Opportunities in our society are geographically distributed (and often clustered) throughout metropolitan areas</a:t>
            </a:r>
          </a:p>
          <a:p>
            <a:pPr lvl="1">
              <a:lnSpc>
                <a:spcPct val="80000"/>
              </a:lnSpc>
            </a:pPr>
            <a:r>
              <a:rPr lang="en-US" sz="2200" dirty="0"/>
              <a:t>This creates “winner” and “loser” communities or “high” and “low” opportunity communities</a:t>
            </a:r>
          </a:p>
          <a:p>
            <a:pPr>
              <a:lnSpc>
                <a:spcPct val="80000"/>
              </a:lnSpc>
            </a:pPr>
            <a:r>
              <a:rPr lang="en-US" sz="2600" dirty="0"/>
              <a:t>Your location within this “web of opportunity” plays a decisive role in your life potential and outcomes</a:t>
            </a:r>
          </a:p>
          <a:p>
            <a:pPr lvl="1">
              <a:lnSpc>
                <a:spcPct val="80000"/>
              </a:lnSpc>
            </a:pPr>
            <a:r>
              <a:rPr lang="en-US" sz="2200" dirty="0"/>
              <a:t>Individual characteristics still matter…</a:t>
            </a:r>
          </a:p>
          <a:p>
            <a:pPr lvl="1">
              <a:lnSpc>
                <a:spcPct val="80000"/>
              </a:lnSpc>
            </a:pPr>
            <a:r>
              <a:rPr lang="en-US" sz="2200" dirty="0"/>
              <a:t>…but so does access to opportunity, such as good schools, health care, child care, and job networks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Opportunity structures</a:t>
            </a:r>
          </a:p>
        </p:txBody>
      </p:sp>
      <p:grpSp>
        <p:nvGrpSpPr>
          <p:cNvPr id="2" name="Group 15"/>
          <p:cNvGrpSpPr>
            <a:grpSpLocks/>
          </p:cNvGrpSpPr>
          <p:nvPr/>
        </p:nvGrpSpPr>
        <p:grpSpPr bwMode="auto">
          <a:xfrm>
            <a:off x="2362200" y="1828800"/>
            <a:ext cx="4572000" cy="4203700"/>
            <a:chOff x="1200" y="1141"/>
            <a:chExt cx="3456" cy="3179"/>
          </a:xfrm>
        </p:grpSpPr>
        <p:sp>
          <p:nvSpPr>
            <p:cNvPr id="132112" name="Oval 16"/>
            <p:cNvSpPr>
              <a:spLocks noChangeArrowheads="1"/>
            </p:cNvSpPr>
            <p:nvPr/>
          </p:nvSpPr>
          <p:spPr bwMode="auto">
            <a:xfrm>
              <a:off x="1200" y="1141"/>
              <a:ext cx="3456" cy="3179"/>
            </a:xfrm>
            <a:prstGeom prst="ellipse">
              <a:avLst/>
            </a:prstGeom>
            <a:solidFill>
              <a:srgbClr val="FFFFFF"/>
            </a:solidFill>
            <a:ln w="9525">
              <a:solidFill>
                <a:srgbClr val="C0C0C0"/>
              </a:solidFill>
              <a:round/>
              <a:headEnd/>
              <a:tailEnd/>
            </a:ln>
            <a:effectLst/>
          </p:spPr>
          <p:txBody>
            <a:bodyPr wrap="none" anchor="ctr">
              <a:prstTxWarp prst="textNoShape">
                <a:avLst/>
              </a:prstTxWarp>
            </a:bodyPr>
            <a:lstStyle/>
            <a:p>
              <a:endParaRPr lang="en-US" dirty="0"/>
            </a:p>
          </p:txBody>
        </p:sp>
        <p:sp>
          <p:nvSpPr>
            <p:cNvPr id="132113" name="WordArt 17"/>
            <p:cNvSpPr>
              <a:spLocks noChangeArrowheads="1" noChangeShapeType="1" noTextEdit="1"/>
            </p:cNvSpPr>
            <p:nvPr/>
          </p:nvSpPr>
          <p:spPr bwMode="auto">
            <a:xfrm>
              <a:off x="1976" y="1373"/>
              <a:ext cx="1912" cy="691"/>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000000"/>
                    </a:solidFill>
                    <a:round/>
                    <a:headEnd/>
                    <a:tailEnd/>
                  </a:ln>
                  <a:solidFill>
                    <a:srgbClr val="FFFFFF"/>
                  </a:solidFill>
                  <a:latin typeface="Arial"/>
                  <a:ea typeface="Arial"/>
                  <a:cs typeface="Arial"/>
                </a:rPr>
                <a:t>Fiscal Policies</a:t>
              </a:r>
            </a:p>
          </p:txBody>
        </p:sp>
        <p:sp>
          <p:nvSpPr>
            <p:cNvPr id="132114" name="Oval 18"/>
            <p:cNvSpPr>
              <a:spLocks noChangeArrowheads="1"/>
            </p:cNvSpPr>
            <p:nvPr/>
          </p:nvSpPr>
          <p:spPr bwMode="auto">
            <a:xfrm>
              <a:off x="2376" y="2256"/>
              <a:ext cx="1104" cy="1008"/>
            </a:xfrm>
            <a:prstGeom prst="ellipse">
              <a:avLst/>
            </a:prstGeom>
            <a:solidFill>
              <a:srgbClr val="336699">
                <a:alpha val="80000"/>
              </a:srgbClr>
            </a:solidFill>
            <a:ln w="9525">
              <a:solidFill>
                <a:srgbClr val="000000"/>
              </a:solidFill>
              <a:round/>
              <a:headEnd/>
              <a:tailEnd/>
            </a:ln>
            <a:effectLst/>
          </p:spPr>
          <p:txBody>
            <a:bodyPr wrap="none" anchor="ctr">
              <a:prstTxWarp prst="textNoShape">
                <a:avLst/>
              </a:prstTxWarp>
            </a:bodyPr>
            <a:lstStyle/>
            <a:p>
              <a:pPr algn="ctr"/>
              <a:r>
                <a:rPr lang="en-US" sz="2200" b="1" dirty="0">
                  <a:solidFill>
                    <a:srgbClr val="000000"/>
                  </a:solidFill>
                  <a:latin typeface="Times" charset="0"/>
                </a:rPr>
                <a:t>Housing</a:t>
              </a:r>
            </a:p>
          </p:txBody>
        </p:sp>
        <p:sp>
          <p:nvSpPr>
            <p:cNvPr id="132115" name="Oval 19"/>
            <p:cNvSpPr>
              <a:spLocks noChangeArrowheads="1"/>
            </p:cNvSpPr>
            <p:nvPr/>
          </p:nvSpPr>
          <p:spPr bwMode="auto">
            <a:xfrm>
              <a:off x="1488" y="1872"/>
              <a:ext cx="1104" cy="1008"/>
            </a:xfrm>
            <a:prstGeom prst="ellipse">
              <a:avLst/>
            </a:prstGeom>
            <a:solidFill>
              <a:schemeClr val="accent1">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Childcare</a:t>
              </a:r>
            </a:p>
          </p:txBody>
        </p:sp>
        <p:sp>
          <p:nvSpPr>
            <p:cNvPr id="132116" name="Oval 20"/>
            <p:cNvSpPr>
              <a:spLocks noChangeArrowheads="1"/>
            </p:cNvSpPr>
            <p:nvPr/>
          </p:nvSpPr>
          <p:spPr bwMode="auto">
            <a:xfrm>
              <a:off x="3216" y="1872"/>
              <a:ext cx="1104" cy="1008"/>
            </a:xfrm>
            <a:prstGeom prst="ellipse">
              <a:avLst/>
            </a:prstGeom>
            <a:solidFill>
              <a:schemeClr val="hlink">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Employment</a:t>
              </a:r>
            </a:p>
          </p:txBody>
        </p:sp>
        <p:sp>
          <p:nvSpPr>
            <p:cNvPr id="132117" name="Oval 21"/>
            <p:cNvSpPr>
              <a:spLocks noChangeArrowheads="1"/>
            </p:cNvSpPr>
            <p:nvPr/>
          </p:nvSpPr>
          <p:spPr bwMode="auto">
            <a:xfrm>
              <a:off x="3264" y="2736"/>
              <a:ext cx="1104" cy="1008"/>
            </a:xfrm>
            <a:prstGeom prst="ellipse">
              <a:avLst/>
            </a:prstGeom>
            <a:solidFill>
              <a:schemeClr val="accent2">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Education</a:t>
              </a:r>
            </a:p>
          </p:txBody>
        </p:sp>
        <p:sp>
          <p:nvSpPr>
            <p:cNvPr id="132118" name="Oval 22"/>
            <p:cNvSpPr>
              <a:spLocks noChangeArrowheads="1"/>
            </p:cNvSpPr>
            <p:nvPr/>
          </p:nvSpPr>
          <p:spPr bwMode="auto">
            <a:xfrm>
              <a:off x="2352" y="1488"/>
              <a:ext cx="1104" cy="1008"/>
            </a:xfrm>
            <a:prstGeom prst="ellipse">
              <a:avLst/>
            </a:prstGeom>
            <a:solidFill>
              <a:srgbClr val="FF9933">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Health</a:t>
              </a:r>
            </a:p>
          </p:txBody>
        </p:sp>
        <p:sp>
          <p:nvSpPr>
            <p:cNvPr id="132119" name="Oval 23"/>
            <p:cNvSpPr>
              <a:spLocks noChangeArrowheads="1"/>
            </p:cNvSpPr>
            <p:nvPr/>
          </p:nvSpPr>
          <p:spPr bwMode="auto">
            <a:xfrm>
              <a:off x="2376" y="3120"/>
              <a:ext cx="1104" cy="1008"/>
            </a:xfrm>
            <a:prstGeom prst="ellipse">
              <a:avLst/>
            </a:prstGeom>
            <a:solidFill>
              <a:srgbClr val="CC0000">
                <a:alpha val="88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Transportation</a:t>
              </a:r>
            </a:p>
          </p:txBody>
        </p:sp>
        <p:sp>
          <p:nvSpPr>
            <p:cNvPr id="132120" name="Oval 24"/>
            <p:cNvSpPr>
              <a:spLocks noChangeArrowheads="1"/>
            </p:cNvSpPr>
            <p:nvPr/>
          </p:nvSpPr>
          <p:spPr bwMode="auto">
            <a:xfrm>
              <a:off x="1488" y="2736"/>
              <a:ext cx="1104" cy="1008"/>
            </a:xfrm>
            <a:prstGeom prst="ellipse">
              <a:avLst/>
            </a:prstGeom>
            <a:solidFill>
              <a:srgbClr val="FFFFCC">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Effective</a:t>
              </a:r>
            </a:p>
            <a:p>
              <a:pPr algn="ctr"/>
              <a:r>
                <a:rPr lang="en-US" sz="2200" dirty="0">
                  <a:solidFill>
                    <a:srgbClr val="000000"/>
                  </a:solidFill>
                  <a:latin typeface="Times" charset="0"/>
                </a:rPr>
                <a:t>Participation</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Opportunity mapping</a:t>
            </a:r>
          </a:p>
        </p:txBody>
      </p:sp>
      <p:sp>
        <p:nvSpPr>
          <p:cNvPr id="12291" name="Rectangle 3"/>
          <p:cNvSpPr>
            <a:spLocks noGrp="1" noChangeArrowheads="1"/>
          </p:cNvSpPr>
          <p:nvPr>
            <p:ph type="body" idx="1"/>
          </p:nvPr>
        </p:nvSpPr>
        <p:spPr/>
        <p:txBody>
          <a:bodyPr/>
          <a:lstStyle/>
          <a:p>
            <a:r>
              <a:rPr lang="en-US" sz="2600" dirty="0"/>
              <a:t>Opportunity mapping is a research tool used to understand the dynamics of “opportunity” within metropolitan areas</a:t>
            </a:r>
          </a:p>
          <a:p>
            <a:r>
              <a:rPr lang="en-US" sz="2600" dirty="0"/>
              <a:t>The purpose of opportunity mapping is to illustrate where opportunity rich communities exist (and assess who has access to these communities) </a:t>
            </a:r>
          </a:p>
          <a:p>
            <a:pPr lvl="1"/>
            <a:r>
              <a:rPr lang="en-US" sz="2200" dirty="0"/>
              <a:t>Also, to understand what needs to be remedied in opportunity poor communities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000" dirty="0"/>
              <a:t>Methodology:</a:t>
            </a:r>
            <a:r>
              <a:rPr lang="en-US" sz="2500" dirty="0"/>
              <a:t/>
            </a:r>
            <a:br>
              <a:rPr lang="en-US" sz="2500" dirty="0"/>
            </a:br>
            <a:r>
              <a:rPr lang="en-US" sz="2600" dirty="0"/>
              <a:t>Identifying and Selecting Indicators of High and Low Opportunity</a:t>
            </a:r>
          </a:p>
        </p:txBody>
      </p:sp>
      <p:sp>
        <p:nvSpPr>
          <p:cNvPr id="58371" name="Rectangle 3"/>
          <p:cNvSpPr>
            <a:spLocks noGrp="1" noChangeArrowheads="1"/>
          </p:cNvSpPr>
          <p:nvPr>
            <p:ph type="body" idx="1"/>
          </p:nvPr>
        </p:nvSpPr>
        <p:spPr>
          <a:xfrm>
            <a:off x="304800" y="1828800"/>
            <a:ext cx="8610600" cy="4419600"/>
          </a:xfrm>
        </p:spPr>
        <p:txBody>
          <a:bodyPr/>
          <a:lstStyle/>
          <a:p>
            <a:pPr>
              <a:lnSpc>
                <a:spcPct val="80000"/>
              </a:lnSpc>
            </a:pPr>
            <a:r>
              <a:rPr lang="en-US" dirty="0"/>
              <a:t>Established by input from Kirwan Institute and direction from the local steering committee</a:t>
            </a:r>
          </a:p>
          <a:p>
            <a:pPr>
              <a:lnSpc>
                <a:spcPct val="80000"/>
              </a:lnSpc>
            </a:pPr>
            <a:r>
              <a:rPr lang="en-US" dirty="0"/>
              <a:t>Based on certain factors</a:t>
            </a:r>
          </a:p>
          <a:p>
            <a:pPr lvl="1">
              <a:lnSpc>
                <a:spcPct val="80000"/>
              </a:lnSpc>
            </a:pPr>
            <a:r>
              <a:rPr lang="en-US" sz="2400" dirty="0"/>
              <a:t>Specific issues or concerns of the region</a:t>
            </a:r>
          </a:p>
          <a:p>
            <a:pPr lvl="1">
              <a:lnSpc>
                <a:spcPct val="80000"/>
              </a:lnSpc>
            </a:pPr>
            <a:r>
              <a:rPr lang="en-US" sz="2400" dirty="0"/>
              <a:t>Research literature validating the connection between indicator and opportunity</a:t>
            </a:r>
          </a:p>
          <a:p>
            <a:pPr>
              <a:lnSpc>
                <a:spcPct val="80000"/>
              </a:lnSpc>
            </a:pPr>
            <a:r>
              <a:rPr lang="en-US" dirty="0"/>
              <a:t>Central Requirement:</a:t>
            </a:r>
          </a:p>
          <a:p>
            <a:pPr lvl="1">
              <a:lnSpc>
                <a:spcPct val="80000"/>
              </a:lnSpc>
            </a:pPr>
            <a:r>
              <a:rPr lang="en-US" sz="2400" dirty="0"/>
              <a:t>Is there a clear connection between indicator and opportunity? E.g. Proximity to parks and Health related opportunity</a:t>
            </a:r>
            <a:r>
              <a:rPr lang="en-US" sz="2800" dirty="0"/>
              <a:t>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74675" y="742950"/>
            <a:ext cx="8001000" cy="857250"/>
          </a:xfrm>
        </p:spPr>
        <p:txBody>
          <a:bodyPr/>
          <a:lstStyle/>
          <a:p>
            <a:r>
              <a:rPr lang="en-US" sz="2400" dirty="0"/>
              <a:t>Methodology:</a:t>
            </a:r>
            <a:br>
              <a:rPr lang="en-US" sz="2400" dirty="0"/>
            </a:br>
            <a:r>
              <a:rPr lang="en-US" sz="2600" dirty="0"/>
              <a:t>Indicator Categories</a:t>
            </a:r>
          </a:p>
        </p:txBody>
      </p:sp>
      <p:sp>
        <p:nvSpPr>
          <p:cNvPr id="62467" name="Rectangle 3"/>
          <p:cNvSpPr>
            <a:spLocks noGrp="1" noChangeArrowheads="1"/>
          </p:cNvSpPr>
          <p:nvPr>
            <p:ph type="body" idx="1"/>
          </p:nvPr>
        </p:nvSpPr>
        <p:spPr/>
        <p:txBody>
          <a:bodyPr/>
          <a:lstStyle/>
          <a:p>
            <a:r>
              <a:rPr lang="en-US" sz="2600" dirty="0"/>
              <a:t>Education</a:t>
            </a:r>
          </a:p>
          <a:p>
            <a:pPr lvl="1"/>
            <a:r>
              <a:rPr lang="en-US" sz="1700" dirty="0"/>
              <a:t>Student/Teacher ratio? Test scores? Student mobility?</a:t>
            </a:r>
          </a:p>
          <a:p>
            <a:r>
              <a:rPr lang="en-US" sz="2600" dirty="0"/>
              <a:t>Economic/Employment Indicators</a:t>
            </a:r>
          </a:p>
          <a:p>
            <a:pPr lvl="1"/>
            <a:r>
              <a:rPr lang="en-US" sz="1700" dirty="0"/>
              <a:t>Unemployment rate? Proximity to employment? Job creation?</a:t>
            </a:r>
          </a:p>
          <a:p>
            <a:r>
              <a:rPr lang="en-US" sz="2600" dirty="0"/>
              <a:t>Neighborhood Quality</a:t>
            </a:r>
          </a:p>
          <a:p>
            <a:pPr lvl="1"/>
            <a:r>
              <a:rPr lang="en-US" sz="1500" dirty="0"/>
              <a:t>Median home values? Crime rate? Housing vacancy rate?</a:t>
            </a:r>
          </a:p>
          <a:p>
            <a:r>
              <a:rPr lang="en-US" sz="2600" dirty="0"/>
              <a:t>Mobility/Transportation Indicators</a:t>
            </a:r>
          </a:p>
          <a:p>
            <a:pPr lvl="1"/>
            <a:r>
              <a:rPr lang="en-US" sz="1500" dirty="0"/>
              <a:t>Mean commute time? Access to public transit?</a:t>
            </a:r>
          </a:p>
          <a:p>
            <a:r>
              <a:rPr lang="en-US" sz="2600" dirty="0"/>
              <a:t>Health &amp; Environmental Indicators</a:t>
            </a:r>
          </a:p>
          <a:p>
            <a:pPr lvl="1"/>
            <a:r>
              <a:rPr lang="en-US" sz="1700" dirty="0"/>
              <a:t>Access to health care? Exposure to toxic waste? Proximity to parks or open space?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noFill/>
          <a:ln/>
        </p:spPr>
        <p:txBody>
          <a:bodyPr/>
          <a:lstStyle/>
          <a:p>
            <a:r>
              <a:rPr lang="en-US" sz="2400" dirty="0"/>
              <a:t>Methodology:</a:t>
            </a:r>
            <a:br>
              <a:rPr lang="en-US" sz="2400" dirty="0"/>
            </a:br>
            <a:r>
              <a:rPr lang="en-US" sz="2600" dirty="0"/>
              <a:t>effect on opportunity</a:t>
            </a:r>
          </a:p>
        </p:txBody>
      </p:sp>
      <p:graphicFrame>
        <p:nvGraphicFramePr>
          <p:cNvPr id="74372" name="Group 644"/>
          <p:cNvGraphicFramePr>
            <a:graphicFrameLocks noGrp="1"/>
          </p:cNvGraphicFramePr>
          <p:nvPr>
            <p:ph type="tbl" idx="1"/>
          </p:nvPr>
        </p:nvGraphicFramePr>
        <p:xfrm>
          <a:off x="609600" y="1241425"/>
          <a:ext cx="8001000" cy="3568700"/>
        </p:xfrm>
        <a:graphic>
          <a:graphicData uri="http://schemas.openxmlformats.org/drawingml/2006/table">
            <a:tbl>
              <a:tblPr/>
              <a:tblGrid>
                <a:gridCol w="2825750"/>
                <a:gridCol w="4121150"/>
                <a:gridCol w="1054100"/>
              </a:tblGrid>
              <a:tr h="82550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4">
                              <a:lumMod val="10000"/>
                            </a:schemeClr>
                          </a:solidFill>
                          <a:effectLst/>
                          <a:latin typeface="Arial" charset="0"/>
                          <a:ea typeface="Arial" charset="0"/>
                          <a:cs typeface="Arial" charset="0"/>
                        </a:rPr>
                        <a:t>INDICATORS DATA MATRIX</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cap="flat">
                      <a:noFill/>
                    </a:lnL>
                    <a:lnR cap="flat">
                      <a:noFill/>
                    </a:lnR>
                    <a:lnT cap="flat">
                      <a:noFill/>
                    </a:lnT>
                    <a:lnB w="12700" cap="flat" cmpd="sng" algn="ctr">
                      <a:solidFill>
                        <a:srgbClr val="96969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2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EDUCATION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DESCRIPTION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Effect on opportunity</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Educational attainment for total population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population with college degree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School poverty for neighborhood schools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economically disadvantaged students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Teacher qualifications for neighborhood schools (or certified teachers)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Highly Qualified Teachers (HQT)</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ENVIRONMENTAL &amp; PUBLIC HEALTH</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Proximity to toxic waste release sites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Census tracts are ranked based on their distance from these facilities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Proximity to parks/Open spaces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Census tracts are ranked based on their distance from open spaces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Medically Underserved Areas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Areas designated as MUA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bl>
          </a:graphicData>
        </a:graphic>
      </p:graphicFrame>
      <p:sp>
        <p:nvSpPr>
          <p:cNvPr id="74373" name="Rectangle 645"/>
          <p:cNvSpPr>
            <a:spLocks noChangeArrowheads="1"/>
          </p:cNvSpPr>
          <p:nvPr/>
        </p:nvSpPr>
        <p:spPr bwMode="auto">
          <a:xfrm>
            <a:off x="566738" y="4953000"/>
            <a:ext cx="8001000" cy="1143000"/>
          </a:xfrm>
          <a:prstGeom prst="rect">
            <a:avLst/>
          </a:prstGeom>
          <a:noFill/>
          <a:ln w="9525">
            <a:noFill/>
            <a:miter lim="800000"/>
            <a:headEnd/>
            <a:tailEnd/>
          </a:ln>
          <a:effectLst/>
        </p:spPr>
        <p:txBody>
          <a:bodyPr>
            <a:prstTxWarp prst="textNoShape">
              <a:avLst/>
            </a:prstTxWarp>
          </a:bodyPr>
          <a:lstStyle/>
          <a:p>
            <a:pPr marL="469900" indent="-469900" eaLnBrk="1" hangingPunct="1">
              <a:lnSpc>
                <a:spcPct val="80000"/>
              </a:lnSpc>
              <a:spcBef>
                <a:spcPct val="20000"/>
              </a:spcBef>
              <a:buClr>
                <a:schemeClr val="accent2"/>
              </a:buClr>
              <a:buFont typeface="Wingdings" charset="2"/>
              <a:buChar char="o"/>
            </a:pPr>
            <a:r>
              <a:rPr lang="en-US" sz="2000" dirty="0"/>
              <a:t>Examples</a:t>
            </a:r>
          </a:p>
          <a:p>
            <a:pPr marL="908050" lvl="1" indent="-436563" eaLnBrk="1" hangingPunct="1">
              <a:lnSpc>
                <a:spcPct val="80000"/>
              </a:lnSpc>
              <a:spcBef>
                <a:spcPct val="20000"/>
              </a:spcBef>
              <a:buClr>
                <a:schemeClr val="accent2"/>
              </a:buClr>
              <a:buFont typeface="Wingdings" charset="2"/>
              <a:buChar char="n"/>
            </a:pPr>
            <a:r>
              <a:rPr lang="en-US" dirty="0">
                <a:ea typeface="ＭＳ Ｐゴシック" charset="-128"/>
              </a:rPr>
              <a:t>Poverty</a:t>
            </a:r>
            <a:r>
              <a:rPr lang="en-US" dirty="0" smtClean="0">
                <a:ea typeface="ＭＳ Ｐゴシック" charset="-128"/>
              </a:rPr>
              <a:t> vs. </a:t>
            </a:r>
            <a:r>
              <a:rPr lang="en-US" dirty="0">
                <a:ea typeface="ＭＳ Ｐゴシック" charset="-128"/>
              </a:rPr>
              <a:t>Income</a:t>
            </a:r>
          </a:p>
          <a:p>
            <a:pPr marL="908050" lvl="1" indent="-436563" eaLnBrk="1" hangingPunct="1">
              <a:lnSpc>
                <a:spcPct val="80000"/>
              </a:lnSpc>
              <a:spcBef>
                <a:spcPct val="20000"/>
              </a:spcBef>
              <a:buClr>
                <a:schemeClr val="accent2"/>
              </a:buClr>
              <a:buFont typeface="Wingdings" charset="2"/>
              <a:buChar char="n"/>
            </a:pPr>
            <a:r>
              <a:rPr lang="en-US" dirty="0">
                <a:ea typeface="ＭＳ Ｐゴシック" charset="-128"/>
              </a:rPr>
              <a:t>Vacancy rate</a:t>
            </a:r>
            <a:r>
              <a:rPr lang="en-US" dirty="0" smtClean="0">
                <a:ea typeface="ＭＳ Ｐゴシック" charset="-128"/>
              </a:rPr>
              <a:t> vs. </a:t>
            </a:r>
            <a:r>
              <a:rPr lang="en-US" dirty="0">
                <a:ea typeface="ＭＳ Ｐゴシック" charset="-128"/>
              </a:rPr>
              <a:t>Home ownership rate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895600"/>
            <a:ext cx="8001000" cy="1216025"/>
          </a:xfrm>
        </p:spPr>
        <p:txBody>
          <a:bodyPr/>
          <a:lstStyle/>
          <a:p>
            <a:r>
              <a:rPr lang="en-US" sz="3400" dirty="0"/>
              <a:t>Examples of opportunity mapping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971800"/>
            <a:ext cx="3886200" cy="606425"/>
          </a:xfrm>
        </p:spPr>
        <p:txBody>
          <a:bodyPr/>
          <a:lstStyle/>
          <a:p>
            <a:r>
              <a:rPr lang="en-US" sz="3200" dirty="0"/>
              <a:t>Austin MSA, TX</a:t>
            </a:r>
          </a:p>
        </p:txBody>
      </p:sp>
      <p:pic>
        <p:nvPicPr>
          <p:cNvPr id="24580" name="Picture 4" descr="Final opportunity 2 (Revised 03_09_07)"/>
          <p:cNvPicPr>
            <a:picLocks noGrp="1" noChangeAspect="1" noChangeArrowheads="1"/>
          </p:cNvPicPr>
          <p:nvPr>
            <p:ph idx="1"/>
          </p:nvPr>
        </p:nvPicPr>
        <p:blipFill>
          <a:blip r:embed="rId3"/>
          <a:srcRect/>
          <a:stretch>
            <a:fillRect/>
          </a:stretch>
        </p:blipFill>
        <p:spPr>
          <a:xfrm>
            <a:off x="4108450" y="228600"/>
            <a:ext cx="4827588" cy="6248400"/>
          </a:xfrm>
          <a:noFill/>
          <a:ln w="25400">
            <a:solidFill>
              <a:srgbClr val="808080"/>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New</a:t>
            </a:r>
            <a:r>
              <a:rPr lang="en-US" dirty="0" smtClean="0"/>
              <a:t> Orleans</a:t>
            </a:r>
            <a:endParaRPr lang="en-US" dirty="0"/>
          </a:p>
        </p:txBody>
      </p:sp>
      <p:pic>
        <p:nvPicPr>
          <p:cNvPr id="25604" name="Picture 4"/>
          <p:cNvPicPr>
            <a:picLocks noGrp="1" noChangeAspect="1" noChangeArrowheads="1"/>
          </p:cNvPicPr>
          <p:nvPr>
            <p:ph idx="1"/>
          </p:nvPr>
        </p:nvPicPr>
        <p:blipFill>
          <a:blip r:embed="rId3"/>
          <a:srcRect/>
          <a:stretch>
            <a:fillRect/>
          </a:stretch>
        </p:blipFill>
        <p:spPr>
          <a:xfrm>
            <a:off x="1638300" y="1752600"/>
            <a:ext cx="5857875" cy="4267200"/>
          </a:xfrm>
          <a:noFill/>
          <a:ln w="25400">
            <a:solidFill>
              <a:srgbClr val="808080"/>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33600"/>
            <a:ext cx="3429000" cy="1216025"/>
          </a:xfrm>
        </p:spPr>
        <p:txBody>
          <a:bodyPr/>
          <a:lstStyle/>
          <a:p>
            <a:r>
              <a:rPr lang="en-US" sz="3000" dirty="0" smtClean="0"/>
              <a:t>Baltimore</a:t>
            </a:r>
            <a:br>
              <a:rPr lang="en-US" sz="3000" dirty="0" smtClean="0"/>
            </a:br>
            <a:r>
              <a:rPr lang="en-US" sz="3000" dirty="0" smtClean="0"/>
              <a:t>Maryland</a:t>
            </a:r>
            <a:endParaRPr lang="en-US" sz="3000" dirty="0"/>
          </a:p>
        </p:txBody>
      </p:sp>
      <p:pic>
        <p:nvPicPr>
          <p:cNvPr id="26628" name="Picture 4"/>
          <p:cNvPicPr>
            <a:picLocks noGrp="1" noChangeAspect="1" noChangeArrowheads="1"/>
          </p:cNvPicPr>
          <p:nvPr>
            <p:ph idx="1"/>
          </p:nvPr>
        </p:nvPicPr>
        <p:blipFill>
          <a:blip r:embed="rId3"/>
          <a:srcRect/>
          <a:stretch>
            <a:fillRect/>
          </a:stretch>
        </p:blipFill>
        <p:spPr>
          <a:xfrm>
            <a:off x="4195763" y="228600"/>
            <a:ext cx="4676775" cy="6172200"/>
          </a:xfrm>
          <a:noFill/>
          <a:ln w="25400">
            <a:solidFill>
              <a:srgbClr val="80808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4" y="228321"/>
            <a:ext cx="8646584" cy="6384551"/>
            <a:chOff x="154" y="163"/>
            <a:chExt cx="5719" cy="4558"/>
          </a:xfrm>
        </p:grpSpPr>
        <p:sp>
          <p:nvSpPr>
            <p:cNvPr id="62467" name="Rectangle 3"/>
            <p:cNvSpPr>
              <a:spLocks noChangeArrowheads="1"/>
            </p:cNvSpPr>
            <p:nvPr/>
          </p:nvSpPr>
          <p:spPr bwMode="auto">
            <a:xfrm>
              <a:off x="154" y="163"/>
              <a:ext cx="5720" cy="4559"/>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2468"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2469" name="Text Box 5"/>
          <p:cNvSpPr txBox="1">
            <a:spLocks noChangeArrowheads="1"/>
          </p:cNvSpPr>
          <p:nvPr/>
        </p:nvSpPr>
        <p:spPr bwMode="auto">
          <a:xfrm>
            <a:off x="1267350" y="739589"/>
            <a:ext cx="6387050" cy="462664"/>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1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900" b="1" u="sng" dirty="0">
                <a:solidFill>
                  <a:srgbClr val="000000"/>
                </a:solidFill>
              </a:rPr>
              <a:t>THE PILLARS OF SUSTAINABILITY</a:t>
            </a:r>
          </a:p>
        </p:txBody>
      </p:sp>
      <p:grpSp>
        <p:nvGrpSpPr>
          <p:cNvPr id="3" name="Group 6"/>
          <p:cNvGrpSpPr>
            <a:grpSpLocks/>
          </p:cNvGrpSpPr>
          <p:nvPr/>
        </p:nvGrpSpPr>
        <p:grpSpPr bwMode="auto">
          <a:xfrm>
            <a:off x="639536" y="5114086"/>
            <a:ext cx="8023678" cy="1072963"/>
            <a:chOff x="423" y="3651"/>
            <a:chExt cx="5307" cy="766"/>
          </a:xfrm>
        </p:grpSpPr>
        <p:pic>
          <p:nvPicPr>
            <p:cNvPr id="62471" name="Picture 7"/>
            <p:cNvPicPr>
              <a:picLocks noChangeAspect="1" noChangeArrowheads="1"/>
            </p:cNvPicPr>
            <p:nvPr/>
          </p:nvPicPr>
          <p:blipFill>
            <a:blip r:embed="rId3"/>
            <a:srcRect l="542" t="27959" b="28734"/>
            <a:stretch>
              <a:fillRect/>
            </a:stretch>
          </p:blipFill>
          <p:spPr bwMode="auto">
            <a:xfrm>
              <a:off x="423" y="3651"/>
              <a:ext cx="3160" cy="766"/>
            </a:xfrm>
            <a:prstGeom prst="rect">
              <a:avLst/>
            </a:prstGeom>
            <a:noFill/>
            <a:ln w="9525">
              <a:noFill/>
              <a:round/>
              <a:headEnd/>
              <a:tailEnd/>
            </a:ln>
            <a:effectLst/>
          </p:spPr>
        </p:pic>
        <p:sp>
          <p:nvSpPr>
            <p:cNvPr id="62472" name="Text Box 8"/>
            <p:cNvSpPr txBox="1">
              <a:spLocks noChangeArrowheads="1"/>
            </p:cNvSpPr>
            <p:nvPr/>
          </p:nvSpPr>
          <p:spPr bwMode="auto">
            <a:xfrm>
              <a:off x="3608" y="4012"/>
              <a:ext cx="2122" cy="27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1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sp>
        <p:nvSpPr>
          <p:cNvPr id="62473" name="Text Box 9"/>
          <p:cNvSpPr txBox="1">
            <a:spLocks noChangeArrowheads="1"/>
          </p:cNvSpPr>
          <p:nvPr/>
        </p:nvSpPr>
        <p:spPr bwMode="auto">
          <a:xfrm>
            <a:off x="1173239" y="1445559"/>
            <a:ext cx="7231441" cy="3024802"/>
          </a:xfrm>
          <a:prstGeom prst="rect">
            <a:avLst/>
          </a:prstGeom>
          <a:noFill/>
          <a:ln w="9525">
            <a:noFill/>
            <a:round/>
            <a:headEnd/>
            <a:tailEnd/>
          </a:ln>
          <a:effectLst/>
        </p:spPr>
        <p:txBody>
          <a:bodyPr lIns="0" tIns="0" rIns="0" bIns="0">
            <a:prstTxWarp prst="textNoShape">
              <a:avLst/>
            </a:prstTxWarp>
            <a:spAutoFit/>
          </a:bodyPr>
          <a:lstStyle/>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Environment</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Economy</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Equity</a:t>
            </a:r>
          </a:p>
        </p:txBody>
      </p:sp>
      <p:pic>
        <p:nvPicPr>
          <p:cNvPr id="62474" name="Picture 10"/>
          <p:cNvPicPr>
            <a:picLocks noChangeAspect="1" noChangeArrowheads="1"/>
          </p:cNvPicPr>
          <p:nvPr/>
        </p:nvPicPr>
        <p:blipFill>
          <a:blip r:embed="rId4"/>
          <a:srcRect/>
          <a:stretch>
            <a:fillRect/>
          </a:stretch>
        </p:blipFill>
        <p:spPr bwMode="auto">
          <a:xfrm>
            <a:off x="4265084" y="1682283"/>
            <a:ext cx="3608916" cy="3343555"/>
          </a:xfrm>
          <a:prstGeom prst="rect">
            <a:avLst/>
          </a:prstGeom>
          <a:noFill/>
          <a:ln w="9525">
            <a:noFill/>
            <a:round/>
            <a:headEnd/>
            <a:tailEnd/>
          </a:ln>
          <a:effectLst/>
        </p:spPr>
      </p:pic>
    </p:spTree>
  </p:cSld>
  <p:clrMapOvr>
    <a:masterClrMapping/>
  </p:clrMapOvr>
  <p:transition spd="med"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590800"/>
            <a:ext cx="8001000" cy="1520825"/>
          </a:xfrm>
        </p:spPr>
        <p:txBody>
          <a:bodyPr/>
          <a:lstStyle/>
          <a:p>
            <a:r>
              <a:rPr lang="en-US" sz="3000" dirty="0"/>
              <a:t>Ohio</a:t>
            </a:r>
            <a:br>
              <a:rPr lang="en-US" sz="3000" dirty="0"/>
            </a:br>
            <a:r>
              <a:rPr lang="en-US" sz="3000" dirty="0"/>
              <a:t>education</a:t>
            </a:r>
            <a:br>
              <a:rPr lang="en-US" sz="3000" dirty="0"/>
            </a:br>
            <a:r>
              <a:rPr lang="en-US" sz="3000" dirty="0"/>
              <a:t>opportunity</a:t>
            </a:r>
          </a:p>
        </p:txBody>
      </p:sp>
      <p:graphicFrame>
        <p:nvGraphicFramePr>
          <p:cNvPr id="27651" name="Object 3"/>
          <p:cNvGraphicFramePr>
            <a:graphicFrameLocks noChangeAspect="1"/>
          </p:cNvGraphicFramePr>
          <p:nvPr>
            <p:ph idx="1"/>
          </p:nvPr>
        </p:nvGraphicFramePr>
        <p:xfrm>
          <a:off x="3976688" y="228600"/>
          <a:ext cx="4945062" cy="6400800"/>
        </p:xfrm>
        <a:graphic>
          <a:graphicData uri="http://schemas.openxmlformats.org/presentationml/2006/ole">
            <p:oleObj spid="_x0000_s97282" name="Acrobat Document" r:id="rId4" imgW="6921500" imgH="8953500"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defRPr/>
            </a:pPr>
            <a:r>
              <a:rPr lang="en-US" sz="3600" dirty="0">
                <a:ea typeface="+mj-ea"/>
                <a:cs typeface="+mj-cs"/>
              </a:rPr>
              <a:t>How to Identify audiences</a:t>
            </a:r>
          </a:p>
        </p:txBody>
      </p:sp>
      <p:sp>
        <p:nvSpPr>
          <p:cNvPr id="218115" name="Rectangle 3"/>
          <p:cNvSpPr>
            <a:spLocks noGrp="1" noChangeArrowheads="1"/>
          </p:cNvSpPr>
          <p:nvPr>
            <p:ph type="body" idx="1"/>
          </p:nvPr>
        </p:nvSpPr>
        <p:spPr/>
        <p:txBody>
          <a:bodyPr/>
          <a:lstStyle/>
          <a:p>
            <a:pPr>
              <a:defRPr/>
            </a:pPr>
            <a:r>
              <a:rPr lang="en-US" sz="2400" b="1" u="sng" dirty="0">
                <a:ea typeface="+mn-ea"/>
                <a:cs typeface="+mn-cs"/>
              </a:rPr>
              <a:t>Level 1--</a:t>
            </a:r>
            <a:r>
              <a:rPr lang="en-US" sz="2400" dirty="0">
                <a:ea typeface="+mn-ea"/>
                <a:cs typeface="+mn-cs"/>
              </a:rPr>
              <a:t>People or organizations (if any) that are so interested or involved that they need to be treated as partners in designing and conducting the process</a:t>
            </a:r>
          </a:p>
          <a:p>
            <a:pPr>
              <a:defRPr/>
            </a:pPr>
            <a:r>
              <a:rPr lang="en-US" sz="2400" b="1" u="sng" dirty="0">
                <a:ea typeface="+mn-ea"/>
                <a:cs typeface="+mn-cs"/>
              </a:rPr>
              <a:t>Level II--</a:t>
            </a:r>
            <a:r>
              <a:rPr lang="en-US" sz="2400" dirty="0">
                <a:ea typeface="+mn-ea"/>
                <a:cs typeface="+mn-cs"/>
              </a:rPr>
              <a:t>People or organizations who must be involved in the major public involvement activities, if these activities are to be creditable</a:t>
            </a:r>
          </a:p>
          <a:p>
            <a:pPr>
              <a:defRPr/>
            </a:pPr>
            <a:r>
              <a:rPr lang="en-US" sz="2400" b="1" u="sng" dirty="0">
                <a:ea typeface="+mn-ea"/>
                <a:cs typeface="+mn-cs"/>
              </a:rPr>
              <a:t>Level III--</a:t>
            </a:r>
            <a:r>
              <a:rPr lang="en-US" sz="2400" dirty="0">
                <a:ea typeface="+mn-ea"/>
                <a:cs typeface="+mn-cs"/>
              </a:rPr>
              <a:t>People or organizations who need to be involved in the technical aspects of the process only</a:t>
            </a:r>
          </a:p>
          <a:p>
            <a:pPr>
              <a:defRPr/>
            </a:pPr>
            <a:r>
              <a:rPr lang="en-US" sz="2400" b="1" u="sng" dirty="0">
                <a:ea typeface="+mn-ea"/>
                <a:cs typeface="+mn-cs"/>
              </a:rPr>
              <a:t>Level IV--</a:t>
            </a:r>
            <a:r>
              <a:rPr lang="en-US" sz="2400" dirty="0">
                <a:ea typeface="+mn-ea"/>
                <a:cs typeface="+mn-cs"/>
              </a:rPr>
              <a:t>People or organization who need to be kept informed, and offered opportunities to participate, so they can make a choice whether to participate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a:lstStyle/>
          <a:p>
            <a:pPr>
              <a:defRPr/>
            </a:pPr>
            <a:r>
              <a:rPr lang="en-US" dirty="0">
                <a:ea typeface="+mj-ea"/>
                <a:cs typeface="+mj-cs"/>
              </a:rPr>
              <a:t>Gradients of Agreement</a:t>
            </a:r>
          </a:p>
        </p:txBody>
      </p:sp>
      <p:pic>
        <p:nvPicPr>
          <p:cNvPr id="291843" name="Picture 3"/>
          <p:cNvPicPr>
            <a:picLocks noGrp="1" noChangeAspect="1" noChangeArrowheads="1"/>
          </p:cNvPicPr>
          <p:nvPr>
            <p:ph type="body" idx="1"/>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a:xfrm>
            <a:off x="457200" y="1828800"/>
            <a:ext cx="7391400" cy="483552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EXTRA SLIDES</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Sustainability</a:t>
            </a:r>
            <a:endParaRPr lang="en-US" dirty="0"/>
          </a:p>
        </p:txBody>
      </p:sp>
      <p:sp>
        <p:nvSpPr>
          <p:cNvPr id="3" name="Content Placeholder 2"/>
          <p:cNvSpPr>
            <a:spLocks noGrp="1"/>
          </p:cNvSpPr>
          <p:nvPr>
            <p:ph idx="1"/>
          </p:nvPr>
        </p:nvSpPr>
        <p:spPr>
          <a:xfrm>
            <a:off x="457200" y="1600200"/>
            <a:ext cx="8229600" cy="5029200"/>
          </a:xfrm>
        </p:spPr>
        <p:txBody>
          <a:bodyPr/>
          <a:lstStyle/>
          <a:p>
            <a:r>
              <a:rPr lang="en-US" i="1" dirty="0" smtClean="0"/>
              <a:t>Social sustainability occurs when the formal and informal processes; systems; structures; and relationships actively support the capacity of current and future generations to create healthy and livable communities. Socially sustainable communities are equitable, diverse, connected and democratic and provide a good quality of life.</a:t>
            </a:r>
            <a:r>
              <a:rPr lang="en-US" dirty="0" smtClean="0"/>
              <a:t> </a:t>
            </a:r>
          </a:p>
          <a:p>
            <a:pPr algn="r"/>
            <a:r>
              <a:rPr lang="en-US" sz="1800" dirty="0" smtClean="0"/>
              <a:t>Western Australia Council of Social Services</a:t>
            </a:r>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Sustainability Elements</a:t>
            </a:r>
            <a:endParaRPr lang="en-US" sz="4000" dirty="0"/>
          </a:p>
        </p:txBody>
      </p:sp>
      <p:sp>
        <p:nvSpPr>
          <p:cNvPr id="3" name="Content Placeholder 2"/>
          <p:cNvSpPr>
            <a:spLocks noGrp="1"/>
          </p:cNvSpPr>
          <p:nvPr>
            <p:ph idx="1"/>
          </p:nvPr>
        </p:nvSpPr>
        <p:spPr/>
        <p:txBody>
          <a:bodyPr/>
          <a:lstStyle/>
          <a:p>
            <a:r>
              <a:rPr lang="en-US" dirty="0" smtClean="0"/>
              <a:t>Human Rights</a:t>
            </a:r>
          </a:p>
          <a:p>
            <a:r>
              <a:rPr lang="en-US" dirty="0" smtClean="0"/>
              <a:t>Cultural Preservation</a:t>
            </a:r>
          </a:p>
          <a:p>
            <a:r>
              <a:rPr lang="en-US" dirty="0" smtClean="0"/>
              <a:t>Maintenance of Social capital treasury</a:t>
            </a:r>
          </a:p>
          <a:p>
            <a:r>
              <a:rPr lang="en-US" dirty="0" smtClean="0"/>
              <a:t>Community Participation</a:t>
            </a:r>
          </a:p>
          <a:p>
            <a:r>
              <a:rPr lang="en-US" dirty="0" smtClean="0"/>
              <a:t>Inter-generational equity:</a:t>
            </a:r>
          </a:p>
          <a:p>
            <a:pPr lvl="1"/>
            <a:r>
              <a:rPr lang="en-US" dirty="0" smtClean="0"/>
              <a:t>Promotion of capabilities of present earth inhabitants without compromising capabilities of future generations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Definition</a:t>
            </a:r>
            <a:endParaRPr lang="en-US" dirty="0"/>
          </a:p>
        </p:txBody>
      </p:sp>
      <p:sp>
        <p:nvSpPr>
          <p:cNvPr id="3" name="Content Placeholder 2"/>
          <p:cNvSpPr>
            <a:spLocks noGrp="1"/>
          </p:cNvSpPr>
          <p:nvPr>
            <p:ph sz="half" idx="1"/>
          </p:nvPr>
        </p:nvSpPr>
        <p:spPr>
          <a:xfrm>
            <a:off x="457200" y="1600200"/>
            <a:ext cx="8229600" cy="4530725"/>
          </a:xfrm>
        </p:spPr>
        <p:txBody>
          <a:bodyPr/>
          <a:lstStyle/>
          <a:p>
            <a:r>
              <a:rPr lang="en-US" dirty="0" smtClean="0"/>
              <a:t>“justice according to natural law or right; specifically: freedom from bias or favoritism or inequity.”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98286" y="1411941"/>
            <a:ext cx="7474857" cy="6948457"/>
          </a:xfrm>
          <a:prstGeom prst="rect">
            <a:avLst/>
          </a:prstGeom>
          <a:noFill/>
          <a:ln w="9525">
            <a:noFill/>
            <a:miter lim="800000"/>
            <a:headEnd/>
            <a:tailEnd/>
          </a:ln>
        </p:spPr>
        <p:txBody>
          <a:bodyPr lIns="84216" tIns="42108" rIns="84216" bIns="42108">
            <a:prstTxWarp prst="textNoShape">
              <a:avLst/>
            </a:prstTxWarp>
            <a:spAutoFit/>
          </a:bodyPr>
          <a:lstStyle/>
          <a:p>
            <a:r>
              <a:rPr lang="en-US" sz="1100" dirty="0">
                <a:ea typeface="Arial" charset="0"/>
                <a:cs typeface="Arial" charset="0"/>
              </a:rPr>
              <a:t> </a:t>
            </a:r>
            <a:endParaRPr lang="en-US" sz="2600" dirty="0">
              <a:ea typeface="Times New Roman" charset="0"/>
              <a:cs typeface="Times New Roman" charset="0"/>
            </a:endParaRPr>
          </a:p>
          <a:p>
            <a:pPr eaLnBrk="0" hangingPunct="0"/>
            <a:r>
              <a:rPr lang="en-US" sz="2600" dirty="0">
                <a:ea typeface="Times New Roman" charset="0"/>
                <a:cs typeface="Times New Roman" charset="0"/>
              </a:rPr>
              <a:t>· All residents hav</a:t>
            </a:r>
            <a:r>
              <a:rPr lang="en-US" sz="2600" dirty="0">
                <a:solidFill>
                  <a:srgbClr val="000000"/>
                </a:solidFill>
                <a:ea typeface="Times New Roman" charset="0"/>
                <a:cs typeface="Times New Roman" charset="0"/>
              </a:rPr>
              <a:t>e access to g</a:t>
            </a:r>
            <a:r>
              <a:rPr lang="en-US" sz="2600" dirty="0">
                <a:ea typeface="Times New Roman" charset="0"/>
                <a:cs typeface="Times New Roman" charset="0"/>
              </a:rPr>
              <a:t>ood jobs, transportation choices, safe and stable housing, a good education, a range of parks and natural areas, vibrant public spaces, and healthful, regionally produced foods. </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Th</a:t>
            </a:r>
            <a:r>
              <a:rPr lang="en-US" sz="2600" dirty="0">
                <a:solidFill>
                  <a:srgbClr val="000000"/>
                </a:solidFill>
                <a:ea typeface="Times New Roman" charset="0"/>
                <a:cs typeface="Times New Roman" charset="0"/>
              </a:rPr>
              <a:t>e benefits and burdens of gr</a:t>
            </a:r>
            <a:r>
              <a:rPr lang="en-US" sz="2600" dirty="0">
                <a:ea typeface="Times New Roman" charset="0"/>
                <a:cs typeface="Times New Roman" charset="0"/>
              </a:rPr>
              <a:t>owth and change are shared fairly across our communities.</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All residents and communities ar</a:t>
            </a:r>
            <a:r>
              <a:rPr lang="en-US" sz="2600" dirty="0">
                <a:solidFill>
                  <a:srgbClr val="000000"/>
                </a:solidFill>
                <a:ea typeface="Times New Roman" charset="0"/>
                <a:cs typeface="Times New Roman" charset="0"/>
              </a:rPr>
              <a:t>e fully involved as </a:t>
            </a:r>
            <a:r>
              <a:rPr lang="en-US" sz="2600" dirty="0">
                <a:ea typeface="Times New Roman" charset="0"/>
                <a:cs typeface="Times New Roman" charset="0"/>
              </a:rPr>
              <a:t>partners in public decision-making.</a:t>
            </a:r>
            <a:r>
              <a:rPr lang="en-US" sz="2200" dirty="0"/>
              <a:t> </a:t>
            </a:r>
          </a:p>
          <a:p>
            <a:pPr eaLnBrk="0" hangingPunct="0"/>
            <a:endParaRPr lang="en-US" sz="22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700" dirty="0"/>
          </a:p>
        </p:txBody>
      </p:sp>
      <p:sp>
        <p:nvSpPr>
          <p:cNvPr id="18435" name="Rectangle 4"/>
          <p:cNvSpPr>
            <a:spLocks noGrp="1" noChangeArrowheads="1"/>
          </p:cNvSpPr>
          <p:nvPr>
            <p:ph type="title" idx="4294967295"/>
          </p:nvPr>
        </p:nvSpPr>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Imagine a Region Where…</a:t>
            </a:r>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6769</TotalTime>
  <Words>1686</Words>
  <Application>Microsoft Macintosh PowerPoint</Application>
  <PresentationFormat>On-screen Show (4:3)</PresentationFormat>
  <Paragraphs>264</Paragraphs>
  <Slides>43</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Ripple</vt:lpstr>
      <vt:lpstr>Acrobat Document</vt:lpstr>
      <vt:lpstr>Visualizing Social Equity  Cairns Institute Workshop  June, 2011  </vt:lpstr>
      <vt:lpstr>Social Equity Workshop</vt:lpstr>
      <vt:lpstr>Defining Social Equity</vt:lpstr>
      <vt:lpstr>Slide 4</vt:lpstr>
      <vt:lpstr>Social Sustainability</vt:lpstr>
      <vt:lpstr>Social Sustainability Elements</vt:lpstr>
      <vt:lpstr>Dictionary Definition</vt:lpstr>
      <vt:lpstr>What do we mean by Equity? </vt:lpstr>
      <vt:lpstr>Imagine a Region Where…</vt:lpstr>
      <vt:lpstr>What is Regional Equity?</vt:lpstr>
      <vt:lpstr>What do we mean by Equity? </vt:lpstr>
      <vt:lpstr>Defining Scope of Project</vt:lpstr>
      <vt:lpstr>Preliminary Questions</vt:lpstr>
      <vt:lpstr>Preliminary Questions 2</vt:lpstr>
      <vt:lpstr>Project Resource  Identification</vt:lpstr>
      <vt:lpstr>Funding</vt:lpstr>
      <vt:lpstr>Selecting Indicators</vt:lpstr>
      <vt:lpstr>Evaluating Indicators</vt:lpstr>
      <vt:lpstr>Some Data Lessons Learned</vt:lpstr>
      <vt:lpstr>Qualitative data: Telling the Story</vt:lpstr>
      <vt:lpstr>Slide 21</vt:lpstr>
      <vt:lpstr>Follow-up Equity Forums</vt:lpstr>
      <vt:lpstr>Citizen Satisfaction Surveys</vt:lpstr>
      <vt:lpstr>Social Capital and Civic Engagement Surveys</vt:lpstr>
      <vt:lpstr>Social Capital and Civic Engagement Surveys</vt:lpstr>
      <vt:lpstr>Social Capital and Civic Engagement Surveys</vt:lpstr>
      <vt:lpstr>Kirwan Opportunity Mapping</vt:lpstr>
      <vt:lpstr>The “community of opportunity” approach</vt:lpstr>
      <vt:lpstr>framework</vt:lpstr>
      <vt:lpstr>The web of opportunity</vt:lpstr>
      <vt:lpstr>Opportunity structures</vt:lpstr>
      <vt:lpstr>Opportunity mapping</vt:lpstr>
      <vt:lpstr>Methodology: Identifying and Selecting Indicators of High and Low Opportunity</vt:lpstr>
      <vt:lpstr>Methodology: Indicator Categories</vt:lpstr>
      <vt:lpstr>Methodology: effect on opportunity</vt:lpstr>
      <vt:lpstr>Examples of opportunity mapping</vt:lpstr>
      <vt:lpstr>Austin MSA, TX</vt:lpstr>
      <vt:lpstr>New Orleans</vt:lpstr>
      <vt:lpstr>Baltimore Maryland</vt:lpstr>
      <vt:lpstr>Ohio education opportunity</vt:lpstr>
      <vt:lpstr>How to Identify audiences</vt:lpstr>
      <vt:lpstr>Gradients of Agreement</vt:lpstr>
      <vt:lpstr>EXTRA SLIDES</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365</cp:revision>
  <dcterms:created xsi:type="dcterms:W3CDTF">2011-07-30T13:46:54Z</dcterms:created>
  <dcterms:modified xsi:type="dcterms:W3CDTF">2011-07-30T13:47:27Z</dcterms:modified>
</cp:coreProperties>
</file>